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346" r:id="rId3"/>
    <p:sldId id="347" r:id="rId4"/>
    <p:sldId id="351" r:id="rId5"/>
    <p:sldId id="352" r:id="rId6"/>
    <p:sldId id="353" r:id="rId7"/>
    <p:sldId id="354" r:id="rId8"/>
    <p:sldId id="355" r:id="rId9"/>
    <p:sldId id="356" r:id="rId10"/>
    <p:sldId id="362" r:id="rId11"/>
    <p:sldId id="363" r:id="rId12"/>
    <p:sldId id="361" r:id="rId13"/>
    <p:sldId id="364" r:id="rId14"/>
    <p:sldId id="316" r:id="rId15"/>
    <p:sldId id="365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13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90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8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6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5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0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Foundations of Cryptography</a:t>
                </a:r>
                <a:br>
                  <a:rPr lang="en-US" dirty="0" smtClean="0"/>
                </a:br>
                <a:r>
                  <a:rPr lang="en-US" sz="2000" dirty="0" smtClean="0"/>
                  <a:t>IND-CCA, </a:t>
                </a:r>
                <a:r>
                  <a:rPr lang="en-US" sz="2000" dirty="0"/>
                  <a:t>m</a:t>
                </a:r>
                <a:r>
                  <a:rPr lang="en-US" altLang="zh-CN" sz="2000" dirty="0" smtClean="0"/>
                  <a:t>alleability,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-CMA, </a:t>
                </a:r>
                <a:r>
                  <a:rPr lang="en-US" altLang="zh-CN" sz="2000" dirty="0" err="1" smtClean="0"/>
                  <a:t>IND-CPA+sEUF-CMA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 smtClean="0"/>
                  <a:t> IND-CCA</a:t>
                </a:r>
                <a:br>
                  <a:rPr lang="en-US" altLang="zh-CN" sz="2000" dirty="0" smtClean="0"/>
                </a:br>
                <a:r>
                  <a:rPr lang="en-US" altLang="zh-CN" sz="2000" dirty="0" smtClean="0"/>
                  <a:t>cryptographic hash function 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  <a:blipFill rotWithShape="0">
                <a:blip r:embed="rId2"/>
                <a:stretch>
                  <a:fillRect t="-4979" b="-4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sEUF</a:t>
            </a:r>
            <a:r>
              <a:rPr lang="en-US" altLang="zh-CN" dirty="0" smtClean="0"/>
              <a:t>-CMA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555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Strong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55502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"/>
          <p:cNvSpPr/>
          <p:nvPr/>
        </p:nvSpPr>
        <p:spPr>
          <a:xfrm>
            <a:off x="1990386" y="23622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6"/>
          <p:cNvSpPr/>
          <p:nvPr/>
        </p:nvSpPr>
        <p:spPr>
          <a:xfrm>
            <a:off x="5887019" y="23622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/>
              <p:nvPr/>
            </p:nvSpPr>
            <p:spPr>
              <a:xfrm>
                <a:off x="2294081" y="23868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81" y="23868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16"/>
          <p:cNvCxnSpPr/>
          <p:nvPr/>
        </p:nvCxnSpPr>
        <p:spPr>
          <a:xfrm flipH="1">
            <a:off x="4210619" y="4289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5"/>
              <p:cNvSpPr txBox="1"/>
              <p:nvPr/>
            </p:nvSpPr>
            <p:spPr>
              <a:xfrm>
                <a:off x="4698119" y="40059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19" y="40059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47928" y="4567312"/>
                <a:ext cx="2200154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928" y="4567312"/>
                <a:ext cx="2200154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263" r="-1939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6200000">
                <a:off x="1170661" y="3832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70661" y="38322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5400000">
                <a:off x="6680229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29" y="37846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>
            <a:off x="4220137" y="31864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4"/>
              <p:cNvSpPr txBox="1"/>
              <p:nvPr/>
            </p:nvSpPr>
            <p:spPr>
              <a:xfrm>
                <a:off x="4248001" y="28956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01" y="2895600"/>
                <a:ext cx="157575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1"/>
              <p:cNvSpPr txBox="1"/>
              <p:nvPr/>
            </p:nvSpPr>
            <p:spPr>
              <a:xfrm>
                <a:off x="4611528" y="32904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528" y="32904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229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22"/>
          <p:cNvCxnSpPr/>
          <p:nvPr/>
        </p:nvCxnSpPr>
        <p:spPr>
          <a:xfrm rot="10800000" flipH="1">
            <a:off x="4220138" y="32522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58266" y="5486400"/>
                <a:ext cx="49569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(message, tag) pairs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66" y="5486400"/>
                <a:ext cx="4956934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214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  <p:bldP spid="3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sEUF</a:t>
            </a:r>
            <a:r>
              <a:rPr lang="en-US" altLang="zh-CN" dirty="0" smtClean="0"/>
              <a:t>-CMA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3891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</a:t>
                </a:r>
                <a:r>
                  <a:rPr lang="en-US" altLang="zh-CN" sz="2400" b="1" dirty="0"/>
                  <a:t>strongly existentially unforgeable under an adaptive </a:t>
                </a: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chosen-message </a:t>
                </a:r>
                <a:r>
                  <a:rPr lang="en-US" altLang="zh-CN" sz="2400" b="1" dirty="0"/>
                  <a:t>attack (sEUF-CMA) strongly secure </a:t>
                </a:r>
                <a:r>
                  <a:rPr lang="en-US" altLang="zh-CN" sz="2400" dirty="0"/>
                  <a:t>if for all PPT </a:t>
                </a:r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adversary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400" b="1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where </a:t>
                </a:r>
                <a:r>
                  <a:rPr lang="en-US" altLang="zh-CN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and the </a:t>
                </a:r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random </a:t>
                </a:r>
                <a:r>
                  <a:rPr lang="en-US" altLang="zh-CN" sz="2400" dirty="0"/>
                  <a:t>coins used in the experiment.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adversary in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 is asked to do something easier than in EUF-CMA.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the adversary fails in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-CMA, then it fails in EUF-CMA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a MAC is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-CMA, then it is EUF-CMA, i.e., </a:t>
                </a:r>
                <a:r>
                  <a:rPr lang="en-US" altLang="zh-CN" sz="2000" u="sng" dirty="0" smtClean="0"/>
                  <a:t>sEUF-CMA</a:t>
                </a:r>
                <a14:m>
                  <m:oMath xmlns:m="http://schemas.openxmlformats.org/officeDocument/2006/math">
                    <m:r>
                      <a:rPr lang="en-US" altLang="zh-CN" sz="2000" b="0" i="1" u="sng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u="sng" dirty="0" smtClean="0"/>
                  <a:t>EUF-CMA</a:t>
                </a:r>
                <a:endParaRPr lang="en-US" altLang="zh-CN" sz="2000" u="sng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389113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4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IND-CCA from </a:t>
            </a:r>
            <a:r>
              <a:rPr lang="en-US" altLang="zh-CN" dirty="0" smtClean="0"/>
              <a:t>IND-CPA and </a:t>
            </a:r>
            <a:r>
              <a:rPr lang="en-US" altLang="zh-CN" dirty="0" err="1" smtClean="0"/>
              <a:t>sEUF</a:t>
            </a:r>
            <a:r>
              <a:rPr lang="en-US" altLang="zh-CN" dirty="0" smtClean="0"/>
              <a:t>-CMA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041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//encrypt-then-authenticate</a:t>
                </a: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: an IND-CPA secure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: a strong EUF-CMA secure 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Ge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Ge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Otherwise,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 smtClean="0"/>
                  <a:t> is IND-CPA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sEUF</a:t>
                </a:r>
                <a:r>
                  <a:rPr lang="en-US" sz="2400" dirty="0" smtClean="0"/>
                  <a:t>-CMA,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 smtClean="0"/>
                  <a:t> is IND-CCA.</a:t>
                </a: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0413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1" b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 of Security Proof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9383" y="15240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2120" y="15240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232736" y="1548658"/>
                <a:ext cx="1430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1548658"/>
                <a:ext cx="143064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830" t="-444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3" y="2895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3" y="2895600"/>
                <a:ext cx="98931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56" t="-2222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239663" y="3213604"/>
                <a:ext cx="1659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3" y="3213604"/>
                <a:ext cx="165994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5" t="-4348" r="-47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91002" y="358140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2" y="3335548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2" y="3335548"/>
                <a:ext cx="16600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6242" y="470361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1" y="4419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1" y="4419600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24462" y="47161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62" y="4716139"/>
                <a:ext cx="2578398" cy="6178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3" y="29178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3" y="2917859"/>
                <a:ext cx="123591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832630" y="2946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32630" y="2946430"/>
                <a:ext cx="145014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75760" y="199985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8083" y="17090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3" y="1709047"/>
                <a:ext cx="163826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130619" y="2103855"/>
                <a:ext cx="1933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19" y="2103855"/>
                <a:ext cx="19330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524" t="-4348" r="-410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75761" y="206566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75761" y="269604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4" y="24120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4" y="2412027"/>
                <a:ext cx="73674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8" y="26786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8" y="2678635"/>
                <a:ext cx="1245084" cy="276999"/>
              </a:xfrm>
              <a:prstGeom prst="rect">
                <a:avLst/>
              </a:prstGeom>
              <a:blipFill rotWithShape="0">
                <a:blip r:embed="rId14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75760" y="402460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98083" y="3733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3" y="3733800"/>
                <a:ext cx="163826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3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75761" y="409041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123427" y="4088922"/>
                <a:ext cx="1933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27" y="4088922"/>
                <a:ext cx="193309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201" t="-4444" r="-37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630180" y="5562600"/>
                <a:ext cx="74950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 secure MAC renders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 smtClean="0"/>
                  <a:t> useless.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Decryption oracle is removed, the security follows from IND-CPA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180" y="5562600"/>
                <a:ext cx="7495065" cy="615553"/>
              </a:xfrm>
              <a:prstGeom prst="rect">
                <a:avLst/>
              </a:prstGeom>
              <a:blipFill rotWithShape="0">
                <a:blip r:embed="rId17"/>
                <a:stretch>
                  <a:fillRect l="-1951" t="-13000" r="-122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45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8" grpId="0"/>
      <p:bldP spid="5" grpId="0"/>
      <p:bldP spid="22" grpId="0"/>
      <p:bldP spid="25" grpId="0"/>
      <p:bldP spid="6" grpId="0"/>
      <p:bldP spid="27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05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(Cryptographic) Hash Function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371600"/>
                <a:ext cx="9144000" cy="4737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Hash Table: </a:t>
                </a:r>
                <a:r>
                  <a:rPr lang="en-US" altLang="zh-CN" sz="2400" dirty="0" smtClean="0"/>
                  <a:t>hash functions in the course “data structures &amp; algorithms”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a hash function  -- store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look-up time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collision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 smtClean="0"/>
              </a:p>
              <a:p>
                <a:pPr marL="1657350" lvl="3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</a:t>
                </a:r>
                <a:r>
                  <a:rPr lang="en-US" altLang="zh-CN" sz="2000" dirty="0" smtClean="0"/>
                  <a:t>s few collisions as possible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a hash function is a pair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of PPT algorithms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: key generation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fixed-length for inputs of length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only defined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 fixed-length hash function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also called  a 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compression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key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private. It is public. 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73790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 r="-333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2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Chosen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b="0" i="0" dirty="0" smtClean="0"/>
                        <m:t>Ciphertext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Attack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6800"/>
                <a:ext cx="9144000" cy="145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 smtClean="0"/>
                  <a:t>on any </a:t>
                </a:r>
                <a:r>
                  <a:rPr lang="en-US" sz="2400" dirty="0"/>
                  <a:t>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 smtClean="0"/>
                  <a:t>on any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/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The CCA I</a:t>
                </a:r>
                <a:r>
                  <a:rPr lang="en-US" altLang="zh-CN" sz="2400" b="1" dirty="0" smtClean="0"/>
                  <a:t>ndistinguishability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145418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418" b="-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93182" y="2655978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5919" y="2655978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56535" y="2680636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5" y="2680636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4382" y="4027578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82" y="4027578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63462" y="4345582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462" y="4345582"/>
                <a:ext cx="160063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27" t="-2222" r="-53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14801" y="471337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42411" y="4467526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11" y="4467526"/>
                <a:ext cx="16600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90041" y="583559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0300" y="555157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00" y="5551578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48261" y="5848117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261" y="5848117"/>
                <a:ext cx="2578398" cy="61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15942" y="4049837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5942" y="4049837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756429" y="4078408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56429" y="4078408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099559" y="3131832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1882" y="2841025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82" y="2841025"/>
                <a:ext cx="16382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54418" y="3235833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18" y="3235833"/>
                <a:ext cx="181447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49" t="-2222" r="-43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099560" y="3197641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099560" y="382802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26973" y="354400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73" y="3544005"/>
                <a:ext cx="73674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67" r="-3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7997" y="3810613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97" y="3810613"/>
                <a:ext cx="1245084" cy="276999"/>
              </a:xfrm>
              <a:prstGeom prst="rect">
                <a:avLst/>
              </a:prstGeom>
              <a:blipFill rotWithShape="0">
                <a:blip r:embed="rId16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099559" y="515658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21882" y="4865778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82" y="4865778"/>
                <a:ext cx="163826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099560" y="522239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47226" y="5220900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26" y="5220900"/>
                <a:ext cx="181447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685" t="-2174" r="-43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标注 7"/>
              <p:cNvSpPr/>
              <p:nvPr/>
            </p:nvSpPr>
            <p:spPr>
              <a:xfrm>
                <a:off x="4876800" y="5856378"/>
                <a:ext cx="2438400" cy="381000"/>
              </a:xfrm>
              <a:prstGeom prst="wedgeRectCallout">
                <a:avLst>
                  <a:gd name="adj1" fmla="val -16677"/>
                  <a:gd name="adj2" fmla="val -17076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Cannot query with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矩形标注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856378"/>
                <a:ext cx="2438400" cy="381000"/>
              </a:xfrm>
              <a:prstGeom prst="wedgeRectCallout">
                <a:avLst>
                  <a:gd name="adj1" fmla="val -16677"/>
                  <a:gd name="adj2" fmla="val -170769"/>
                </a:avLst>
              </a:prstGeom>
              <a:blipFill rotWithShape="0">
                <a:blip r:embed="rId19"/>
                <a:stretch>
                  <a:fillRect b="-120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/>
      <p:bldP spid="12" grpId="0"/>
      <p:bldP spid="13" grpId="0"/>
      <p:bldP spid="14" grpId="0"/>
      <p:bldP spid="16" grpId="0"/>
      <p:bldP spid="18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31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89739"/>
                <a:ext cx="9144000" cy="4401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has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ciphertext attack (IND-CCA)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cca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𝐧𝐞𝐠𝐥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cca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not allowed to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IND-CCA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/>
                  <a:t> IND-CPA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9739"/>
                <a:ext cx="9144000" cy="440146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r="-33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8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CCA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76219"/>
                <a:ext cx="9143999" cy="4819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encryption schemes constructed so far are not IND-CCA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One-Time Pad: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Attack via </a:t>
                </a:r>
                <a:r>
                  <a:rPr lang="en-US" sz="2000" b="1" u="sng" dirty="0" smtClean="0"/>
                  <a:t>Malleability</a:t>
                </a:r>
                <a:r>
                  <a:rPr lang="en-US" sz="2000" b="1" dirty="0" smtClean="0"/>
                  <a:t>: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</m:t>
                    </m:r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.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Learn</a:t>
                </a:r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⊕1 )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PRG-based Encryption: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PRF-based Encryption: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6219"/>
                <a:ext cx="9143999" cy="481978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6" b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010400" y="22098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209800"/>
                <a:ext cx="381000" cy="381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29600" y="22098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09800"/>
                <a:ext cx="381000" cy="381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29600" y="32004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200400"/>
                <a:ext cx="381000" cy="381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010400" y="32004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00400"/>
                <a:ext cx="381000" cy="381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7391400" y="24003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1"/>
            <a:endCxn id="11" idx="3"/>
          </p:cNvCxnSpPr>
          <p:nvPr/>
        </p:nvCxnSpPr>
        <p:spPr>
          <a:xfrm flipH="1">
            <a:off x="7391400" y="33909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0"/>
            <a:endCxn id="8" idx="2"/>
          </p:cNvCxnSpPr>
          <p:nvPr/>
        </p:nvCxnSpPr>
        <p:spPr>
          <a:xfrm flipV="1">
            <a:off x="7200900" y="2590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0" idx="0"/>
          </p:cNvCxnSpPr>
          <p:nvPr/>
        </p:nvCxnSpPr>
        <p:spPr>
          <a:xfrm>
            <a:off x="8420100" y="2590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589520" y="2179320"/>
                <a:ext cx="44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0" y="2179320"/>
                <a:ext cx="4440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59" r="-123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589520" y="3365361"/>
                <a:ext cx="458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0" y="3365361"/>
                <a:ext cx="45845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667" r="-12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446348" y="2712720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48" y="2712720"/>
                <a:ext cx="18626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667" t="-2222" r="-4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979920" y="2712720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920" y="2712720"/>
                <a:ext cx="23884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8462" t="-8889" r="-3846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OFB: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3121343" y="403084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86693" y="3525671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7293" y="3528072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4390" y="352567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2279922" y="2621431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4259513" y="2492155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771098" y="2494824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84972" y="3700931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74365" y="249697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8239" y="370307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2426244" y="2494824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4959" y="2494824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48521" y="2489351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69047" y="2492020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4108974" y="4025937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5067765" y="403058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06468" y="4172501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273918" y="4174522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61015" y="4172501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the decryption oracle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17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CTR: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3752855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18205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8805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5902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67" r="-11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2947182" y="2438400"/>
            <a:ext cx="2473" cy="21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5880033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4740486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5699277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37980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05430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92527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99105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105" y="2161401"/>
                <a:ext cx="76809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06566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66" y="2161401"/>
                <a:ext cx="768095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55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80305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05" y="2161401"/>
                <a:ext cx="768095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4893855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09634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the decryption oracle</a:t>
                </a:r>
              </a:p>
            </p:txBody>
          </p:sp>
        </mc:Choice>
        <mc:Fallback xmlns="">
          <p:sp>
            <p:nvSpPr>
              <p:cNvPr id="44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20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ECB: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587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148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458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54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4587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93110" y="16764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10" y="16764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70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1542" y="16788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42" y="16788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862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7697" y="16764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97" y="16764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23504" y="36372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504" y="36372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6067" y="36396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67" y="36396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41907" y="36372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7" y="36372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3467100" y="19533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4457700" y="19558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5444797" y="19533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67100" y="31699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57700" y="31723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44797" y="31699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038600"/>
                <a:ext cx="9144000" cy="2402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9144000" cy="2402004"/>
              </a:xfrm>
              <a:prstGeom prst="rect">
                <a:avLst/>
              </a:prstGeom>
              <a:blipFill rotWithShape="0">
                <a:blip r:embed="rId12"/>
                <a:stretch>
                  <a:fillRect l="-1000" t="-254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2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CBC: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33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93" y="2699203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439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93" y="2699203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345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93" y="2699203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2303" y="17526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03" y="17526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0735" y="17550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35" y="17550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6890" y="17526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90" y="17526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2697" y="3877763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97" y="3877763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5260" y="388016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60" y="3880164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71100" y="387776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0" y="3877763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896332" y="2095371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96293" y="3410403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86893" y="3412804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73990" y="3410403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3886966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886966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45673" y="2229164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73" y="2229164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2889522" y="2506163"/>
            <a:ext cx="2473" cy="13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77639" y="2233044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39" y="2233044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3898833" y="2471291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01351" y="2375284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66612" y="209243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47919" y="223010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19" y="2230106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4869113" y="246835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57212" y="209243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38519" y="223010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19" y="2230106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5859713" y="246835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80698" y="2379556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80698" y="2379556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94572" y="3585663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83965" y="2381703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83965" y="2381703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97839" y="3587810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4017395"/>
                <a:ext cx="9144000" cy="2382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</a:t>
                </a:r>
                <a:r>
                  <a:rPr lang="en-US" sz="2400" b="1" dirty="0" smtClean="0"/>
                  <a:t>:</a:t>
                </a:r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except the 1</a:t>
                </a:r>
                <a:r>
                  <a:rPr lang="en-US" sz="2000" baseline="30000" dirty="0" smtClean="0">
                    <a:solidFill>
                      <a:srgbClr val="C00000"/>
                    </a:solidFill>
                  </a:rPr>
                  <a:t>st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bit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7395"/>
                <a:ext cx="9144000" cy="2382191"/>
              </a:xfrm>
              <a:prstGeom prst="rect">
                <a:avLst/>
              </a:prstGeom>
              <a:blipFill rotWithShape="0">
                <a:blip r:embed="rId17"/>
                <a:stretch>
                  <a:fillRect l="-1000" t="-256" b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27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25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22648</TotalTime>
  <Words>429</Words>
  <Application>Microsoft Office PowerPoint</Application>
  <PresentationFormat>On-screen Show (4:3)</PresentationFormat>
  <Paragraphs>210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Office Theme</vt:lpstr>
      <vt:lpstr>Foundations of Cryptography IND-CCA, malleability, sEUF-CMA, IND-CPA+sEUF-CMA ⇒ IND-CCA cryptographic hash function </vt:lpstr>
      <vt:lpstr>"Chosen-Ciphertext Attack"</vt:lpstr>
      <vt:lpstr>IND-CCA</vt:lpstr>
      <vt:lpstr>Examples of CCA</vt:lpstr>
      <vt:lpstr>Examples of CCA</vt:lpstr>
      <vt:lpstr>Examples of CCA</vt:lpstr>
      <vt:lpstr>Examples of CCA</vt:lpstr>
      <vt:lpstr>Examples of CCA</vt:lpstr>
      <vt:lpstr>PowerPoint Presentation</vt:lpstr>
      <vt:lpstr>sEUF-CMA</vt:lpstr>
      <vt:lpstr>sEUF-CMA</vt:lpstr>
      <vt:lpstr>IND-CCA from IND-CPA and sEUF-CMA</vt:lpstr>
      <vt:lpstr>Idea of Security Proof</vt:lpstr>
      <vt:lpstr>PowerPoint Presentation</vt:lpstr>
      <vt:lpstr>(Cryptographic) Hash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731</cp:revision>
  <cp:lastPrinted>2018-11-22T06:50:44Z</cp:lastPrinted>
  <dcterms:created xsi:type="dcterms:W3CDTF">2014-04-06T04:43:09Z</dcterms:created>
  <dcterms:modified xsi:type="dcterms:W3CDTF">2018-11-27T09:07:42Z</dcterms:modified>
</cp:coreProperties>
</file>