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314" r:id="rId2"/>
    <p:sldId id="317" r:id="rId3"/>
    <p:sldId id="318" r:id="rId4"/>
    <p:sldId id="319" r:id="rId5"/>
    <p:sldId id="320" r:id="rId6"/>
    <p:sldId id="321" r:id="rId7"/>
  </p:sldIdLst>
  <p:sldSz cx="9144000" cy="6858000" type="screen4x3"/>
  <p:notesSz cx="9296400" cy="701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00" autoAdjust="0"/>
    <p:restoredTop sz="92607" autoAdjust="0"/>
  </p:normalViewPr>
  <p:slideViewPr>
    <p:cSldViewPr>
      <p:cViewPr varScale="1">
        <p:scale>
          <a:sx n="65" d="100"/>
          <a:sy n="65" d="100"/>
        </p:scale>
        <p:origin x="1440" y="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82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028301" cy="350281"/>
          </a:xfrm>
          <a:prstGeom prst="rect">
            <a:avLst/>
          </a:prstGeom>
        </p:spPr>
        <p:txBody>
          <a:bodyPr vert="horz" lIns="91294" tIns="45647" rIns="91294" bIns="4564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6000" y="0"/>
            <a:ext cx="4028301" cy="350281"/>
          </a:xfrm>
          <a:prstGeom prst="rect">
            <a:avLst/>
          </a:prstGeom>
        </p:spPr>
        <p:txBody>
          <a:bodyPr vert="horz" lIns="91294" tIns="45647" rIns="91294" bIns="45647" rtlCol="0"/>
          <a:lstStyle>
            <a:lvl1pPr algn="r">
              <a:defRPr sz="1200"/>
            </a:lvl1pPr>
          </a:lstStyle>
          <a:p>
            <a:fld id="{967960C5-1CDB-4EF4-9176-4FAD832A9628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" y="6658925"/>
            <a:ext cx="4028301" cy="350281"/>
          </a:xfrm>
          <a:prstGeom prst="rect">
            <a:avLst/>
          </a:prstGeom>
        </p:spPr>
        <p:txBody>
          <a:bodyPr vert="horz" lIns="91294" tIns="45647" rIns="91294" bIns="4564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6000" y="6658925"/>
            <a:ext cx="4028301" cy="350281"/>
          </a:xfrm>
          <a:prstGeom prst="rect">
            <a:avLst/>
          </a:prstGeom>
        </p:spPr>
        <p:txBody>
          <a:bodyPr vert="horz" lIns="91294" tIns="45647" rIns="91294" bIns="45647" rtlCol="0" anchor="b"/>
          <a:lstStyle>
            <a:lvl1pPr algn="r">
              <a:defRPr sz="1200"/>
            </a:lvl1pPr>
          </a:lstStyle>
          <a:p>
            <a:fld id="{567B6F1C-D737-4C0E-97E2-C15B6C95D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2362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028440" cy="350520"/>
          </a:xfrm>
          <a:prstGeom prst="rect">
            <a:avLst/>
          </a:prstGeom>
        </p:spPr>
        <p:txBody>
          <a:bodyPr vert="horz" lIns="93175" tIns="46587" rIns="93175" bIns="4658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811" y="0"/>
            <a:ext cx="4028440" cy="350520"/>
          </a:xfrm>
          <a:prstGeom prst="rect">
            <a:avLst/>
          </a:prstGeom>
        </p:spPr>
        <p:txBody>
          <a:bodyPr vert="horz" lIns="93175" tIns="46587" rIns="93175" bIns="46587" rtlCol="0"/>
          <a:lstStyle>
            <a:lvl1pPr algn="r">
              <a:defRPr sz="1200"/>
            </a:lvl1pPr>
          </a:lstStyle>
          <a:p>
            <a:fld id="{32102203-0005-4F25-892A-D8BA64954F35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95600" y="525463"/>
            <a:ext cx="3505200" cy="2628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5" tIns="46587" rIns="93175" bIns="46587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9640" y="3329942"/>
            <a:ext cx="7437120" cy="3154680"/>
          </a:xfrm>
          <a:prstGeom prst="rect">
            <a:avLst/>
          </a:prstGeom>
        </p:spPr>
        <p:txBody>
          <a:bodyPr vert="horz" lIns="93175" tIns="46587" rIns="93175" bIns="46587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658664"/>
            <a:ext cx="4028440" cy="350520"/>
          </a:xfrm>
          <a:prstGeom prst="rect">
            <a:avLst/>
          </a:prstGeom>
        </p:spPr>
        <p:txBody>
          <a:bodyPr vert="horz" lIns="93175" tIns="46587" rIns="93175" bIns="4658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811" y="6658664"/>
            <a:ext cx="4028440" cy="350520"/>
          </a:xfrm>
          <a:prstGeom prst="rect">
            <a:avLst/>
          </a:prstGeom>
        </p:spPr>
        <p:txBody>
          <a:bodyPr vert="horz" lIns="93175" tIns="46587" rIns="93175" bIns="46587" rtlCol="0" anchor="b"/>
          <a:lstStyle>
            <a:lvl1pPr algn="r">
              <a:defRPr sz="1200"/>
            </a:lvl1pPr>
          </a:lstStyle>
          <a:p>
            <a:fld id="{CD056948-DAD1-439C-9E1C-23575F6A22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5532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6692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9641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105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547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7152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965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223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136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027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583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378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30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312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453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23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191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16BE1-F6D1-4AFD-B993-C6824D21EFE1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004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8.png"/><Relationship Id="rId3" Type="http://schemas.openxmlformats.org/officeDocument/2006/relationships/image" Target="../media/image113.png"/><Relationship Id="rId7" Type="http://schemas.openxmlformats.org/officeDocument/2006/relationships/image" Target="../media/image1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6.png"/><Relationship Id="rId5" Type="http://schemas.openxmlformats.org/officeDocument/2006/relationships/image" Target="../media/image115.png"/><Relationship Id="rId4" Type="http://schemas.openxmlformats.org/officeDocument/2006/relationships/image" Target="../media/image114.png"/><Relationship Id="rId9" Type="http://schemas.openxmlformats.org/officeDocument/2006/relationships/image" Target="../media/image11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6.png"/><Relationship Id="rId3" Type="http://schemas.openxmlformats.org/officeDocument/2006/relationships/image" Target="../media/image121.png"/><Relationship Id="rId7" Type="http://schemas.openxmlformats.org/officeDocument/2006/relationships/image" Target="../media/image12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4.png"/><Relationship Id="rId5" Type="http://schemas.openxmlformats.org/officeDocument/2006/relationships/image" Target="../media/image123.png"/><Relationship Id="rId10" Type="http://schemas.openxmlformats.org/officeDocument/2006/relationships/image" Target="../media/image128.png"/><Relationship Id="rId4" Type="http://schemas.openxmlformats.org/officeDocument/2006/relationships/image" Target="../media/image122.png"/><Relationship Id="rId9" Type="http://schemas.openxmlformats.org/officeDocument/2006/relationships/image" Target="../media/image12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4.png"/><Relationship Id="rId3" Type="http://schemas.openxmlformats.org/officeDocument/2006/relationships/image" Target="../media/image129.png"/><Relationship Id="rId7" Type="http://schemas.openxmlformats.org/officeDocument/2006/relationships/image" Target="../media/image13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2.png"/><Relationship Id="rId5" Type="http://schemas.openxmlformats.org/officeDocument/2006/relationships/image" Target="../media/image131.png"/><Relationship Id="rId10" Type="http://schemas.openxmlformats.org/officeDocument/2006/relationships/image" Target="../media/image136.png"/><Relationship Id="rId4" Type="http://schemas.openxmlformats.org/officeDocument/2006/relationships/image" Target="../media/image130.png"/><Relationship Id="rId9" Type="http://schemas.openxmlformats.org/officeDocument/2006/relationships/image" Target="../media/image2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371600"/>
            <a:ext cx="9144000" cy="1470025"/>
          </a:xfrm>
        </p:spPr>
        <p:txBody>
          <a:bodyPr>
            <a:normAutofit/>
          </a:bodyPr>
          <a:lstStyle/>
          <a:p>
            <a:r>
              <a:rPr lang="en-US" dirty="0"/>
              <a:t>Foundations of Cryptography</a:t>
            </a:r>
            <a:br>
              <a:rPr lang="en-US" dirty="0"/>
            </a:br>
            <a:r>
              <a:rPr lang="en-US" sz="2000" dirty="0" smtClean="0"/>
              <a:t>collision resistance</a:t>
            </a:r>
            <a:r>
              <a:rPr lang="en-US" sz="2000" dirty="0"/>
              <a:t>, </a:t>
            </a:r>
            <a:r>
              <a:rPr lang="en-US" sz="2000" dirty="0" smtClean="0"/>
              <a:t>second-</a:t>
            </a:r>
            <a:r>
              <a:rPr lang="en-US" sz="2000" dirty="0" err="1" smtClean="0"/>
              <a:t>preimage</a:t>
            </a:r>
            <a:r>
              <a:rPr lang="en-US" sz="2000" dirty="0" smtClean="0"/>
              <a:t> resistance</a:t>
            </a:r>
            <a:r>
              <a:rPr lang="en-US" sz="2000" dirty="0"/>
              <a:t>, </a:t>
            </a:r>
            <a:r>
              <a:rPr lang="en-US" sz="2000" dirty="0" err="1" smtClean="0"/>
              <a:t>preimage</a:t>
            </a:r>
            <a:r>
              <a:rPr lang="en-US" sz="2000" dirty="0" smtClean="0"/>
              <a:t> resistance</a:t>
            </a:r>
            <a:endParaRPr lang="en-US" sz="11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810000"/>
            <a:ext cx="9144000" cy="1066800"/>
          </a:xfrm>
        </p:spPr>
        <p:txBody>
          <a:bodyPr>
            <a:normAutofit/>
          </a:bodyPr>
          <a:lstStyle/>
          <a:p>
            <a:r>
              <a:rPr lang="en-US" sz="2800" dirty="0" err="1" smtClean="0">
                <a:solidFill>
                  <a:schemeClr val="tx1"/>
                </a:solidFill>
              </a:rPr>
              <a:t>LiangFeng</a:t>
            </a:r>
            <a:r>
              <a:rPr lang="en-US" sz="2800" dirty="0" smtClean="0">
                <a:solidFill>
                  <a:schemeClr val="tx1"/>
                </a:solidFill>
              </a:rPr>
              <a:t> Zhang </a:t>
            </a:r>
          </a:p>
          <a:p>
            <a:r>
              <a:rPr lang="en-US" altLang="zh-CN" sz="2400" dirty="0" smtClean="0">
                <a:solidFill>
                  <a:schemeClr val="tx1"/>
                </a:solidFill>
              </a:rPr>
              <a:t>zhanglf@shanghaitech.edu.cn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2148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Collision Resistance</a:t>
            </a:r>
            <a:endParaRPr lang="en-US" sz="3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/>
              <p:cNvSpPr txBox="1"/>
              <p:nvPr/>
            </p:nvSpPr>
            <p:spPr>
              <a:xfrm>
                <a:off x="0" y="1981200"/>
                <a:ext cx="9144000" cy="477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1" dirty="0" smtClean="0"/>
                  <a:t>The Collision-Finding Experiment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panose="02040503050406030204" pitchFamily="18" charset="0"/>
                      </a:rPr>
                      <m:t>Hash</m:t>
                    </m:r>
                  </m:oMath>
                </a14:m>
                <a:r>
                  <a:rPr lang="en-US" altLang="zh-CN" sz="2400" dirty="0" smtClean="0"/>
                  <a:t>-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panose="02040503050406030204" pitchFamily="18" charset="0"/>
                      </a:rPr>
                      <m:t>col</m:t>
                    </m:r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sub>
                        <m:r>
                          <a:rPr lang="zh-CN" altLang="en-US" sz="2400" b="0" i="0" smtClean="0">
                            <a:latin typeface="Cambria Math" panose="02040503050406030204" pitchFamily="18" charset="0"/>
                          </a:rPr>
                          <m:t>𝒜</m:t>
                        </m:r>
                        <m: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Π</m:t>
                        </m:r>
                      </m:sub>
                    </m:sSub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b="1" dirty="0" smtClean="0"/>
                  <a:t>:</a:t>
                </a:r>
                <a:endParaRPr lang="en-US" altLang="zh-CN" sz="2000" dirty="0" smtClean="0"/>
              </a:p>
            </p:txBody>
          </p:sp>
        </mc:Choice>
        <mc:Fallback xmlns=""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981200"/>
                <a:ext cx="9144000" cy="477888"/>
              </a:xfrm>
              <a:prstGeom prst="rect">
                <a:avLst/>
              </a:prstGeom>
              <a:blipFill rotWithShape="0">
                <a:blip r:embed="rId3"/>
                <a:stretch>
                  <a:fillRect l="-1000" t="-8974" b="-26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2"/>
          <p:cNvSpPr/>
          <p:nvPr/>
        </p:nvSpPr>
        <p:spPr>
          <a:xfrm>
            <a:off x="2028208" y="2743200"/>
            <a:ext cx="2543791" cy="23097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6"/>
          <p:cNvSpPr/>
          <p:nvPr/>
        </p:nvSpPr>
        <p:spPr>
          <a:xfrm>
            <a:off x="6323208" y="2743200"/>
            <a:ext cx="768560" cy="2438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10"/>
              <p:cNvSpPr txBox="1"/>
              <p:nvPr/>
            </p:nvSpPr>
            <p:spPr>
              <a:xfrm>
                <a:off x="2167962" y="2767858"/>
                <a:ext cx="13501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𝐆𝐞𝐧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6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7962" y="2767858"/>
                <a:ext cx="1350113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2262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17"/>
              <p:cNvSpPr txBox="1"/>
              <p:nvPr/>
            </p:nvSpPr>
            <p:spPr>
              <a:xfrm>
                <a:off x="2060430" y="4489490"/>
                <a:ext cx="2570704" cy="5661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mtClean="0">
                          <a:latin typeface="Cambria Math" panose="02040503050406030204" pitchFamily="18" charset="0"/>
                        </a:rPr>
                        <m:t>Hash</m:t>
                      </m:r>
                      <m:r>
                        <m:rPr>
                          <m:nor/>
                        </m:rPr>
                        <a:rPr lang="en-US" altLang="zh-CN" dirty="0"/>
                        <m:t>−</m:t>
                      </m:r>
                      <m:r>
                        <m:rPr>
                          <m:sty m:val="p"/>
                        </m:rPr>
                        <a:rPr lang="en-US" altLang="zh-CN">
                          <a:latin typeface="Cambria Math" panose="02040503050406030204" pitchFamily="18" charset="0"/>
                        </a:rPr>
                        <m:t>col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l</m:t>
                          </m:r>
                        </m:e>
                        <m:sub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𝒜</m:t>
                          </m:r>
                          <m:r>
                            <a:rPr lang="en-US" altLang="zh-CN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Π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iff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∧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0430" y="4489490"/>
                <a:ext cx="2570704" cy="566181"/>
              </a:xfrm>
              <a:prstGeom prst="rect">
                <a:avLst/>
              </a:prstGeom>
              <a:blipFill rotWithShape="0">
                <a:blip r:embed="rId5"/>
                <a:stretch>
                  <a:fillRect l="-3318" r="-1185" b="-161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8"/>
              <p:cNvSpPr txBox="1"/>
              <p:nvPr/>
            </p:nvSpPr>
            <p:spPr>
              <a:xfrm rot="16200000">
                <a:off x="1196942" y="3739342"/>
                <a:ext cx="12359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𝐂𝐡𝐚𝐥𝐥𝐞𝐧𝐠𝐞𝐫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1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196942" y="3739342"/>
                <a:ext cx="1235916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4444" t="-6897" r="-35556" b="-64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9"/>
              <p:cNvSpPr txBox="1"/>
              <p:nvPr/>
            </p:nvSpPr>
            <p:spPr>
              <a:xfrm rot="5400000">
                <a:off x="6541410" y="3860830"/>
                <a:ext cx="145014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𝐀𝐝𝐯𝐞𝐫𝐬𝐚𝐫𝐲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𝒜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6541410" y="3860830"/>
                <a:ext cx="1450141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34783" t="-5462" r="-4348" b="-3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20"/>
          <p:cNvCxnSpPr/>
          <p:nvPr/>
        </p:nvCxnSpPr>
        <p:spPr>
          <a:xfrm flipH="1">
            <a:off x="4571999" y="4086793"/>
            <a:ext cx="1676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4"/>
              <p:cNvSpPr txBox="1"/>
              <p:nvPr/>
            </p:nvSpPr>
            <p:spPr>
              <a:xfrm>
                <a:off x="5278581" y="2895600"/>
                <a:ext cx="16504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1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8581" y="2895600"/>
                <a:ext cx="165045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22222" r="-18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22"/>
          <p:cNvCxnSpPr/>
          <p:nvPr/>
        </p:nvCxnSpPr>
        <p:spPr>
          <a:xfrm rot="10800000" flipH="1">
            <a:off x="4572000" y="3146971"/>
            <a:ext cx="1676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5149988" y="4066401"/>
                <a:ext cx="4748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9988" y="4066401"/>
                <a:ext cx="474810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6410" r="-12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0479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15" grpId="0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altLang="zh-CN" dirty="0"/>
              <a:t>Collision Resistance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0" y="1676400"/>
                <a:ext cx="9144000" cy="392312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DEFINITION:</a:t>
                </a:r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smtClean="0"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is </a:t>
                </a:r>
                <a:r>
                  <a:rPr lang="en-US" sz="2400" b="1" dirty="0" smtClean="0"/>
                  <a:t>collision resistant </a:t>
                </a:r>
                <a:r>
                  <a:rPr lang="en-US" sz="2400" dirty="0" smtClean="0"/>
                  <a:t>if </a:t>
                </a:r>
                <a:r>
                  <a:rPr lang="en-US" sz="2400" dirty="0"/>
                  <a:t>for </a:t>
                </a:r>
                <a:r>
                  <a:rPr lang="en-US" sz="2400" dirty="0" smtClean="0"/>
                  <a:t>all PPT adversary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</m:oMath>
                </a14:m>
                <a:r>
                  <a:rPr lang="en-US" sz="2400" dirty="0" smtClean="0"/>
                  <a:t> there is a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dirty="0"/>
                  <a:t> </a:t>
                </a:r>
                <a:r>
                  <a:rPr lang="en-US" sz="2400" dirty="0" smtClean="0"/>
                  <a:t>       negligible function </a:t>
                </a:r>
                <a14:m>
                  <m:oMath xmlns:m="http://schemas.openxmlformats.org/officeDocument/2006/math"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𝐧𝐞𝐠𝐥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(⋅)</m:t>
                    </m:r>
                  </m:oMath>
                </a14:m>
                <a:r>
                  <a:rPr lang="en-US" sz="2400" dirty="0" smtClean="0"/>
                  <a:t> such that </a:t>
                </a:r>
                <a:endParaRPr lang="en-US" sz="2400" dirty="0"/>
              </a:p>
              <a:p>
                <a:pPr algn="ctr">
                  <a:lnSpc>
                    <a:spcPct val="120000"/>
                  </a:lnSpc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sz="2400">
                                <a:latin typeface="Cambria Math" panose="02040503050406030204" pitchFamily="18" charset="0"/>
                              </a:rPr>
                              <m:t>Hash</m:t>
                            </m:r>
                            <m:r>
                              <m:rPr>
                                <m:nor/>
                              </m:rPr>
                              <a:rPr lang="en-US" altLang="zh-CN" sz="2400" dirty="0"/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 altLang="zh-CN" sz="2400">
                                <a:latin typeface="Cambria Math" panose="02040503050406030204" pitchFamily="18" charset="0"/>
                              </a:rPr>
                              <m:t>col</m:t>
                            </m:r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400">
                                    <a:latin typeface="Cambria Math" panose="02040503050406030204" pitchFamily="18" charset="0"/>
                                  </a:rPr>
                                  <m:t>l</m:t>
                                </m:r>
                              </m:e>
                              <m:sub>
                                <m:r>
                                  <a:rPr lang="zh-CN" altLang="en-US" sz="2400">
                                    <a:latin typeface="Cambria Math" panose="02040503050406030204" pitchFamily="18" charset="0"/>
                                  </a:rPr>
                                  <m:t>𝒜</m:t>
                                </m:r>
                                <m:r>
                                  <a:rPr lang="en-US" altLang="zh-CN" sz="240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2400">
                                    <a:latin typeface="Cambria Math" panose="02040503050406030204" pitchFamily="18" charset="0"/>
                                  </a:rPr>
                                  <m:t>Π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func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𝐧𝐞𝐠𝐥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 smtClean="0"/>
                  <a:t>,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dirty="0"/>
                  <a:t> </a:t>
                </a:r>
                <a:r>
                  <a:rPr lang="en-US" sz="2400" dirty="0" smtClean="0"/>
                  <a:t>        where the probability is taken over all random coins  in the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dirty="0"/>
                  <a:t> </a:t>
                </a:r>
                <a:r>
                  <a:rPr lang="en-US" sz="2400" dirty="0" smtClean="0"/>
                  <a:t>        experiment.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Cryptographic Hash Functions in Practice: 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b="1" dirty="0" smtClean="0"/>
                  <a:t>unkeyed</a:t>
                </a:r>
                <a:r>
                  <a:rPr lang="en-US" sz="2000" b="1" dirty="0"/>
                  <a:t> </a:t>
                </a:r>
                <a:r>
                  <a:rPr lang="en-US" sz="2000" b="1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</m:oMath>
                </a14:m>
                <a:r>
                  <a:rPr lang="en-US" sz="2000" dirty="0" smtClean="0"/>
                  <a:t> for a fixed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sz="2000" dirty="0" smtClean="0"/>
                  <a:t> //say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=160, 256, 512,…</m:t>
                    </m:r>
                  </m:oMath>
                </a14:m>
                <a:endParaRPr lang="en-US" sz="2000" dirty="0" smtClean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b="1" dirty="0" smtClean="0"/>
                  <a:t>fixed output length</a:t>
                </a:r>
                <a:r>
                  <a:rPr lang="en-US" sz="2000" dirty="0" smtClean="0"/>
                  <a:t>: the output is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sz="2000" dirty="0" smtClean="0"/>
                  <a:t>-bit instead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 smtClean="0"/>
                  <a:t>-bit 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/>
                  <a:t>no security parameter// no asymptotic behavior</a:t>
                </a:r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676400"/>
                <a:ext cx="9144000" cy="3923125"/>
              </a:xfrm>
              <a:prstGeom prst="rect">
                <a:avLst/>
              </a:prstGeom>
              <a:blipFill rotWithShape="0">
                <a:blip r:embed="rId3"/>
                <a:stretch>
                  <a:fillRect l="-1000" t="-155" b="-1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4896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Second-</a:t>
            </a:r>
            <a:r>
              <a:rPr lang="en-US" altLang="zh-CN" dirty="0" err="1" smtClean="0"/>
              <a:t>Preimage</a:t>
            </a:r>
            <a:r>
              <a:rPr lang="en-US" altLang="zh-CN" dirty="0" smtClean="0"/>
              <a:t> Resistance</a:t>
            </a:r>
            <a:endParaRPr lang="en-US" sz="3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/>
              <p:cNvSpPr txBox="1"/>
              <p:nvPr/>
            </p:nvSpPr>
            <p:spPr>
              <a:xfrm>
                <a:off x="0" y="1143000"/>
                <a:ext cx="9144000" cy="477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1" dirty="0" smtClean="0"/>
                  <a:t>The Second Preimage-Finding Experiment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panose="02040503050406030204" pitchFamily="18" charset="0"/>
                      </a:rPr>
                      <m:t>Hash</m:t>
                    </m:r>
                  </m:oMath>
                </a14:m>
                <a:r>
                  <a:rPr lang="en-US" altLang="zh-CN" sz="2400" dirty="0" smtClean="0"/>
                  <a:t>-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panose="02040503050406030204" pitchFamily="18" charset="0"/>
                      </a:rPr>
                      <m:t>Sec</m:t>
                    </m:r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Pre</m:t>
                        </m:r>
                      </m:e>
                      <m:sub>
                        <m:r>
                          <a:rPr lang="zh-CN" altLang="en-US" sz="2400" b="0" i="0" smtClean="0">
                            <a:latin typeface="Cambria Math" panose="02040503050406030204" pitchFamily="18" charset="0"/>
                          </a:rPr>
                          <m:t>𝒜</m:t>
                        </m:r>
                        <m: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Π</m:t>
                        </m:r>
                      </m:sub>
                    </m:sSub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b="1" dirty="0" smtClean="0"/>
                  <a:t>:</a:t>
                </a:r>
                <a:endParaRPr lang="en-US" altLang="zh-CN" sz="2000" dirty="0" smtClean="0"/>
              </a:p>
            </p:txBody>
          </p:sp>
        </mc:Choice>
        <mc:Fallback xmlns=""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143000"/>
                <a:ext cx="9144000" cy="477888"/>
              </a:xfrm>
              <a:prstGeom prst="rect">
                <a:avLst/>
              </a:prstGeom>
              <a:blipFill rotWithShape="0">
                <a:blip r:embed="rId3"/>
                <a:stretch>
                  <a:fillRect l="-1000" t="-8974" b="-256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2"/>
          <p:cNvSpPr/>
          <p:nvPr/>
        </p:nvSpPr>
        <p:spPr>
          <a:xfrm>
            <a:off x="1494808" y="1905000"/>
            <a:ext cx="2696191" cy="23097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6"/>
          <p:cNvSpPr/>
          <p:nvPr/>
        </p:nvSpPr>
        <p:spPr>
          <a:xfrm>
            <a:off x="5942208" y="1905000"/>
            <a:ext cx="768560" cy="2438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10"/>
              <p:cNvSpPr txBox="1"/>
              <p:nvPr/>
            </p:nvSpPr>
            <p:spPr>
              <a:xfrm>
                <a:off x="1589050" y="1929658"/>
                <a:ext cx="1382750" cy="5916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𝐆𝐞𝐧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←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</m:e>
                        <m:sup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6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9050" y="1929658"/>
                <a:ext cx="1382750" cy="591637"/>
              </a:xfrm>
              <a:prstGeom prst="rect">
                <a:avLst/>
              </a:prstGeom>
              <a:blipFill rotWithShape="0">
                <a:blip r:embed="rId4"/>
                <a:stretch>
                  <a:fillRect l="-2203" r="-3084" b="-30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17"/>
              <p:cNvSpPr txBox="1"/>
              <p:nvPr/>
            </p:nvSpPr>
            <p:spPr>
              <a:xfrm>
                <a:off x="1552281" y="3641863"/>
                <a:ext cx="2678682" cy="5661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mtClean="0">
                          <a:latin typeface="Cambria Math" panose="02040503050406030204" pitchFamily="18" charset="0"/>
                        </a:rPr>
                        <m:t>Hash</m:t>
                      </m:r>
                      <m:r>
                        <m:rPr>
                          <m:nor/>
                        </m:rPr>
                        <a:rPr lang="en-US" altLang="zh-CN" dirty="0"/>
                        <m:t>−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SecPr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b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𝒜</m:t>
                          </m:r>
                          <m:r>
                            <a:rPr lang="en-US" altLang="zh-CN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Π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iff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∧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2281" y="3641863"/>
                <a:ext cx="2678682" cy="566181"/>
              </a:xfrm>
              <a:prstGeom prst="rect">
                <a:avLst/>
              </a:prstGeom>
              <a:blipFill rotWithShape="0">
                <a:blip r:embed="rId5"/>
                <a:stretch>
                  <a:fillRect l="-3189" r="-456" b="-161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8"/>
              <p:cNvSpPr txBox="1"/>
              <p:nvPr/>
            </p:nvSpPr>
            <p:spPr>
              <a:xfrm rot="16200000">
                <a:off x="663542" y="2901142"/>
                <a:ext cx="12359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𝐂𝐡𝐚𝐥𝐥𝐞𝐧𝐠𝐞𝐫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1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63542" y="2901142"/>
                <a:ext cx="1235916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6667" t="-6404" r="-35556" b="-64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9"/>
              <p:cNvSpPr txBox="1"/>
              <p:nvPr/>
            </p:nvSpPr>
            <p:spPr>
              <a:xfrm rot="5400000">
                <a:off x="6160410" y="3022630"/>
                <a:ext cx="145014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𝐀𝐝𝐯𝐞𝐫𝐬𝐚𝐫𝐲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𝒜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6160410" y="3022630"/>
                <a:ext cx="1450141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35556" t="-5882" r="-6667" b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20"/>
          <p:cNvCxnSpPr/>
          <p:nvPr/>
        </p:nvCxnSpPr>
        <p:spPr>
          <a:xfrm flipH="1">
            <a:off x="4190999" y="3248593"/>
            <a:ext cx="1676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4"/>
              <p:cNvSpPr txBox="1"/>
              <p:nvPr/>
            </p:nvSpPr>
            <p:spPr>
              <a:xfrm>
                <a:off x="4800600" y="2313801"/>
                <a:ext cx="38202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1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0600" y="2313801"/>
                <a:ext cx="382028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8065" r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22"/>
          <p:cNvCxnSpPr/>
          <p:nvPr/>
        </p:nvCxnSpPr>
        <p:spPr>
          <a:xfrm rot="10800000" flipH="1">
            <a:off x="4191000" y="2565172"/>
            <a:ext cx="1676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4847573" y="3228201"/>
                <a:ext cx="2578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7573" y="3228201"/>
                <a:ext cx="257827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13953" r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0" y="4419600"/>
                <a:ext cx="9144000" cy="236532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DEFINITION:</a:t>
                </a:r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smtClean="0"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is </a:t>
                </a:r>
                <a:r>
                  <a:rPr lang="en-US" sz="2400" b="1" dirty="0" smtClean="0"/>
                  <a:t>second Preimage resistant</a:t>
                </a:r>
                <a:r>
                  <a:rPr lang="en-US" sz="2400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</a:t>
                </a:r>
                <a:r>
                  <a:rPr lang="en-US" sz="2400" dirty="0" smtClean="0"/>
                  <a:t>if </a:t>
                </a:r>
                <a:r>
                  <a:rPr lang="en-US" sz="2400" dirty="0"/>
                  <a:t>for </a:t>
                </a:r>
                <a:r>
                  <a:rPr lang="en-US" sz="2400" dirty="0" smtClean="0"/>
                  <a:t>all PPT adversary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</m:oMath>
                </a14:m>
                <a:r>
                  <a:rPr lang="en-US" sz="2400" dirty="0" smtClean="0"/>
                  <a:t>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dirty="0"/>
                  <a:t> </a:t>
                </a:r>
                <a:r>
                  <a:rPr lang="en-US" sz="2400" dirty="0" smtClean="0"/>
                  <a:t>       there is a negligible function </a:t>
                </a:r>
                <a14:m>
                  <m:oMath xmlns:m="http://schemas.openxmlformats.org/officeDocument/2006/math"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𝐧𝐞𝐠𝐥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(⋅)</m:t>
                    </m:r>
                  </m:oMath>
                </a14:m>
                <a:r>
                  <a:rPr lang="en-US" sz="2400" dirty="0" smtClean="0"/>
                  <a:t> such that </a:t>
                </a:r>
                <a:endParaRPr lang="en-US" sz="2400" dirty="0"/>
              </a:p>
              <a:p>
                <a:pPr algn="ctr">
                  <a:lnSpc>
                    <a:spcPct val="120000"/>
                  </a:lnSpc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sz="2400">
                                <a:latin typeface="Cambria Math" panose="02040503050406030204" pitchFamily="18" charset="0"/>
                              </a:rPr>
                              <m:t>Hash</m:t>
                            </m:r>
                            <m:r>
                              <m:rPr>
                                <m:nor/>
                              </m:rPr>
                              <a:rPr lang="en-US" altLang="zh-CN" sz="2400" dirty="0"/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 altLang="zh-CN" sz="2400" b="0" i="0" smtClean="0">
                                <a:latin typeface="Cambria Math" panose="02040503050406030204" pitchFamily="18" charset="0"/>
                              </a:rPr>
                              <m:t>SecPr</m:t>
                            </m:r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400" b="0" i="0" smtClean="0">
                                    <a:latin typeface="Cambria Math" panose="02040503050406030204" pitchFamily="18" charset="0"/>
                                  </a:rPr>
                                  <m:t>e</m:t>
                                </m:r>
                              </m:e>
                              <m:sub>
                                <m:r>
                                  <a:rPr lang="zh-CN" altLang="en-US" sz="2400">
                                    <a:latin typeface="Cambria Math" panose="02040503050406030204" pitchFamily="18" charset="0"/>
                                  </a:rPr>
                                  <m:t>𝒜</m:t>
                                </m:r>
                                <m:r>
                                  <a:rPr lang="en-US" altLang="zh-CN" sz="240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2400">
                                    <a:latin typeface="Cambria Math" panose="02040503050406030204" pitchFamily="18" charset="0"/>
                                  </a:rPr>
                                  <m:t>Π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func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𝐧𝐞𝐠𝐥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 smtClean="0"/>
                  <a:t>,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dirty="0"/>
                  <a:t> </a:t>
                </a:r>
                <a:r>
                  <a:rPr lang="en-US" sz="2400" dirty="0" smtClean="0"/>
                  <a:t>       where the probability is taken over all random coins  in the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dirty="0"/>
                  <a:t> </a:t>
                </a:r>
                <a:r>
                  <a:rPr lang="en-US" sz="2400" dirty="0" smtClean="0"/>
                  <a:t>       experiment.</a:t>
                </a:r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419600"/>
                <a:ext cx="9144000" cy="2365328"/>
              </a:xfrm>
              <a:prstGeom prst="rect">
                <a:avLst/>
              </a:prstGeom>
              <a:blipFill rotWithShape="0">
                <a:blip r:embed="rId10"/>
                <a:stretch>
                  <a:fillRect l="-1000" t="-258" b="-3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2465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15" grpId="0"/>
      <p:bldP spid="3" grpId="0"/>
      <p:bldP spid="1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Preimage Resistance</a:t>
            </a:r>
            <a:endParaRPr lang="en-US" sz="3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/>
              <p:cNvSpPr txBox="1"/>
              <p:nvPr/>
            </p:nvSpPr>
            <p:spPr>
              <a:xfrm>
                <a:off x="0" y="1143000"/>
                <a:ext cx="9144000" cy="477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1" dirty="0" smtClean="0"/>
                  <a:t>The Preimage-Finding Experiment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panose="02040503050406030204" pitchFamily="18" charset="0"/>
                      </a:rPr>
                      <m:t>Hash</m:t>
                    </m:r>
                  </m:oMath>
                </a14:m>
                <a:r>
                  <a:rPr lang="en-US" altLang="zh-CN" sz="2400" dirty="0" smtClean="0"/>
                  <a:t>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Pre</m:t>
                        </m:r>
                      </m:e>
                      <m:sub>
                        <m:r>
                          <a:rPr lang="zh-CN" altLang="en-US" sz="2400" b="0" i="0" smtClean="0">
                            <a:latin typeface="Cambria Math" panose="02040503050406030204" pitchFamily="18" charset="0"/>
                          </a:rPr>
                          <m:t>𝒜</m:t>
                        </m:r>
                        <m: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Π</m:t>
                        </m:r>
                      </m:sub>
                    </m:sSub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b="1" dirty="0" smtClean="0"/>
                  <a:t>:</a:t>
                </a:r>
                <a:endParaRPr lang="en-US" altLang="zh-CN" sz="2000" dirty="0" smtClean="0"/>
              </a:p>
            </p:txBody>
          </p:sp>
        </mc:Choice>
        <mc:Fallback xmlns=""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143000"/>
                <a:ext cx="9144000" cy="477888"/>
              </a:xfrm>
              <a:prstGeom prst="rect">
                <a:avLst/>
              </a:prstGeom>
              <a:blipFill rotWithShape="0">
                <a:blip r:embed="rId3"/>
                <a:stretch>
                  <a:fillRect l="-1000" t="-8974" b="-256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2"/>
          <p:cNvSpPr/>
          <p:nvPr/>
        </p:nvSpPr>
        <p:spPr>
          <a:xfrm>
            <a:off x="1494808" y="1828800"/>
            <a:ext cx="2696191" cy="23097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6"/>
          <p:cNvSpPr/>
          <p:nvPr/>
        </p:nvSpPr>
        <p:spPr>
          <a:xfrm>
            <a:off x="5942208" y="1828800"/>
            <a:ext cx="768560" cy="2438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10"/>
              <p:cNvSpPr txBox="1"/>
              <p:nvPr/>
            </p:nvSpPr>
            <p:spPr>
              <a:xfrm>
                <a:off x="1589050" y="1853458"/>
                <a:ext cx="1350113" cy="56547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𝐆𝐞𝐧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←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6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9050" y="1853458"/>
                <a:ext cx="1350113" cy="565476"/>
              </a:xfrm>
              <a:prstGeom prst="rect">
                <a:avLst/>
              </a:prstGeom>
              <a:blipFill rotWithShape="0">
                <a:blip r:embed="rId4"/>
                <a:stretch>
                  <a:fillRect l="-2715" r="-2262" b="-118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17"/>
              <p:cNvSpPr txBox="1"/>
              <p:nvPr/>
            </p:nvSpPr>
            <p:spPr>
              <a:xfrm>
                <a:off x="1552281" y="3565663"/>
                <a:ext cx="2351669" cy="5661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mtClean="0">
                          <a:latin typeface="Cambria Math" panose="02040503050406030204" pitchFamily="18" charset="0"/>
                        </a:rPr>
                        <m:t>Hash</m:t>
                      </m:r>
                      <m:r>
                        <m:rPr>
                          <m:nor/>
                        </m:rPr>
                        <a:rPr lang="en-US" altLang="zh-CN" dirty="0"/>
                        <m:t>−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Pr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b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𝒜</m:t>
                          </m:r>
                          <m:r>
                            <a:rPr lang="en-US" altLang="zh-CN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Π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iff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2281" y="3565663"/>
                <a:ext cx="2351669" cy="566181"/>
              </a:xfrm>
              <a:prstGeom prst="rect">
                <a:avLst/>
              </a:prstGeom>
              <a:blipFill rotWithShape="0">
                <a:blip r:embed="rId5"/>
                <a:stretch>
                  <a:fillRect l="-3636" r="-779" b="-118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8"/>
              <p:cNvSpPr txBox="1"/>
              <p:nvPr/>
            </p:nvSpPr>
            <p:spPr>
              <a:xfrm rot="16200000">
                <a:off x="663542" y="2824942"/>
                <a:ext cx="12359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𝐂𝐡𝐚𝐥𝐥𝐞𝐧𝐠𝐞𝐫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1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63542" y="2824942"/>
                <a:ext cx="1235916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6667" t="-6897" r="-35556" b="-64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9"/>
              <p:cNvSpPr txBox="1"/>
              <p:nvPr/>
            </p:nvSpPr>
            <p:spPr>
              <a:xfrm rot="5400000">
                <a:off x="6160410" y="2946430"/>
                <a:ext cx="145014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𝐀𝐝𝐯𝐞𝐫𝐬𝐚𝐫𝐲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𝒜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6160410" y="2946430"/>
                <a:ext cx="1450141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35556" t="-5462" r="-6667" b="-3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20"/>
          <p:cNvCxnSpPr/>
          <p:nvPr/>
        </p:nvCxnSpPr>
        <p:spPr>
          <a:xfrm flipH="1">
            <a:off x="4190999" y="3172393"/>
            <a:ext cx="1676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4"/>
              <p:cNvSpPr txBox="1"/>
              <p:nvPr/>
            </p:nvSpPr>
            <p:spPr>
              <a:xfrm>
                <a:off x="4800600" y="2237601"/>
                <a:ext cx="38202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1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0600" y="2237601"/>
                <a:ext cx="382028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9677" r="-14516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22"/>
          <p:cNvCxnSpPr/>
          <p:nvPr/>
        </p:nvCxnSpPr>
        <p:spPr>
          <a:xfrm rot="10800000" flipH="1">
            <a:off x="4191000" y="2488972"/>
            <a:ext cx="1676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4845880" y="3152001"/>
                <a:ext cx="1833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5880" y="3152001"/>
                <a:ext cx="183320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20000" r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0" y="4267200"/>
                <a:ext cx="9144000" cy="236532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DEFINITION:</a:t>
                </a:r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smtClean="0"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is </a:t>
                </a:r>
                <a:r>
                  <a:rPr lang="en-US" sz="2400" b="1" dirty="0" smtClean="0"/>
                  <a:t>preimage resistant</a:t>
                </a:r>
                <a:r>
                  <a:rPr lang="en-US" sz="2400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</a:t>
                </a:r>
                <a:r>
                  <a:rPr lang="en-US" sz="2400" dirty="0" smtClean="0"/>
                  <a:t>if </a:t>
                </a:r>
                <a:r>
                  <a:rPr lang="en-US" sz="2400" dirty="0"/>
                  <a:t>for </a:t>
                </a:r>
                <a:r>
                  <a:rPr lang="en-US" sz="2400" dirty="0" smtClean="0"/>
                  <a:t>all PPT adversary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</m:oMath>
                </a14:m>
                <a:r>
                  <a:rPr lang="en-US" sz="2400" dirty="0" smtClean="0"/>
                  <a:t> there is a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dirty="0"/>
                  <a:t> </a:t>
                </a:r>
                <a:r>
                  <a:rPr lang="en-US" sz="2400" dirty="0" smtClean="0"/>
                  <a:t>      negligible function </a:t>
                </a:r>
                <a14:m>
                  <m:oMath xmlns:m="http://schemas.openxmlformats.org/officeDocument/2006/math"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𝐧𝐞𝐠𝐥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(⋅)</m:t>
                    </m:r>
                  </m:oMath>
                </a14:m>
                <a:r>
                  <a:rPr lang="en-US" sz="2400" dirty="0" smtClean="0"/>
                  <a:t> such that </a:t>
                </a:r>
                <a:endParaRPr lang="en-US" sz="2400" dirty="0"/>
              </a:p>
              <a:p>
                <a:pPr algn="ctr">
                  <a:lnSpc>
                    <a:spcPct val="120000"/>
                  </a:lnSpc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sz="2400">
                                <a:latin typeface="Cambria Math" panose="02040503050406030204" pitchFamily="18" charset="0"/>
                              </a:rPr>
                              <m:t>Hash</m:t>
                            </m:r>
                            <m:r>
                              <m:rPr>
                                <m:nor/>
                              </m:rPr>
                              <a:rPr lang="en-US" altLang="zh-CN" sz="2400" dirty="0"/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 altLang="zh-CN" sz="2400" b="0" i="0" smtClean="0">
                                <a:latin typeface="Cambria Math" panose="02040503050406030204" pitchFamily="18" charset="0"/>
                              </a:rPr>
                              <m:t>Pr</m:t>
                            </m:r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400" b="0" i="0" smtClean="0">
                                    <a:latin typeface="Cambria Math" panose="02040503050406030204" pitchFamily="18" charset="0"/>
                                  </a:rPr>
                                  <m:t>e</m:t>
                                </m:r>
                              </m:e>
                              <m:sub>
                                <m:r>
                                  <a:rPr lang="zh-CN" altLang="en-US" sz="2400">
                                    <a:latin typeface="Cambria Math" panose="02040503050406030204" pitchFamily="18" charset="0"/>
                                  </a:rPr>
                                  <m:t>𝒜</m:t>
                                </m:r>
                                <m:r>
                                  <a:rPr lang="en-US" altLang="zh-CN" sz="240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2400">
                                    <a:latin typeface="Cambria Math" panose="02040503050406030204" pitchFamily="18" charset="0"/>
                                  </a:rPr>
                                  <m:t>Π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func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𝐧𝐞𝐠𝐥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 smtClean="0"/>
                  <a:t>,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dirty="0" smtClean="0"/>
                  <a:t>       where the probability is taken over all random coins  in the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dirty="0"/>
                  <a:t> </a:t>
                </a:r>
                <a:r>
                  <a:rPr lang="en-US" sz="2400" dirty="0" smtClean="0"/>
                  <a:t>      experiment.</a:t>
                </a:r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267200"/>
                <a:ext cx="9144000" cy="2365328"/>
              </a:xfrm>
              <a:prstGeom prst="rect">
                <a:avLst/>
              </a:prstGeom>
              <a:blipFill rotWithShape="0">
                <a:blip r:embed="rId10"/>
                <a:stretch>
                  <a:fillRect l="-1000" t="-258" r="-933" b="-3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6615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5" grpId="0"/>
      <p:bldP spid="3" grpId="0"/>
      <p:bldP spid="1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On the Security Levels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0" y="1371600"/>
                <a:ext cx="9144000" cy="477297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2400" b="1" dirty="0" smtClean="0"/>
                  <a:t>C</a:t>
                </a:r>
                <a:r>
                  <a:rPr lang="en-US" altLang="zh-CN" sz="2400" b="1" dirty="0" smtClean="0">
                    <a:solidFill>
                      <a:schemeClr val="tx1"/>
                    </a:solidFill>
                  </a:rPr>
                  <a:t>ollision Resistant  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altLang="zh-CN" sz="2400" b="1" dirty="0" smtClean="0">
                    <a:solidFill>
                      <a:schemeClr val="tx1"/>
                    </a:solidFill>
                  </a:rPr>
                  <a:t> Second Preimage Resistant 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>
                    <a:solidFill>
                      <a:schemeClr val="tx1"/>
                    </a:solidFill>
                  </a:rPr>
                  <a:t>Suppose that </a:t>
                </a:r>
                <a14:m>
                  <m:oMath xmlns:m="http://schemas.openxmlformats.org/officeDocument/2006/math">
                    <m:r>
                      <a:rPr lang="zh-CN" altLang="en-US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𝒜</m:t>
                    </m:r>
                  </m:oMath>
                </a14:m>
                <a:r>
                  <a:rPr lang="en-US" altLang="zh-CN" sz="2000" dirty="0" smtClean="0">
                    <a:solidFill>
                      <a:schemeClr val="tx1"/>
                    </a:solidFill>
                  </a:rPr>
                  <a:t> can break the second preimage resistance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/>
                  <a:t>Construct a PPT algorithm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ℬ</m:t>
                    </m:r>
                  </m:oMath>
                </a14:m>
                <a:r>
                  <a:rPr lang="en-US" altLang="zh-CN" sz="2000" dirty="0"/>
                  <a:t> that breaks the </a:t>
                </a:r>
                <a:r>
                  <a:rPr lang="en-US" altLang="zh-CN" sz="2000" dirty="0" smtClean="0"/>
                  <a:t>collision </a:t>
                </a:r>
                <a:r>
                  <a:rPr lang="en-US" altLang="zh-CN" sz="2000" dirty="0"/>
                  <a:t>resistance 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>
                    <a:solidFill>
                      <a:srgbClr val="C00000"/>
                    </a:solidFill>
                  </a:rPr>
                  <a:t>choose</a:t>
                </a:r>
                <a:r>
                  <a:rPr lang="en-US" altLang="zh-CN" sz="2000" i="1" dirty="0" smtClean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p>
                      <m:sSupPr>
                        <m:ctrlP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sSup>
                          <m:sSupPr>
                            <m:ctrlPr>
                              <a:rPr lang="en-US" altLang="zh-CN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en-US" altLang="zh-CN" sz="2000" i="1" dirty="0" smtClean="0">
                  <a:solidFill>
                    <a:srgbClr val="C00000"/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>
                    <a:solidFill>
                      <a:srgbClr val="C00000"/>
                    </a:solidFill>
                  </a:rPr>
                  <a:t>request</a:t>
                </a:r>
                <a:r>
                  <a:rPr lang="en-US" altLang="zh-CN" sz="2000" i="1" dirty="0" smtClean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a:rPr lang="zh-CN" altLang="en-US" sz="20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𝒜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000" i="1" dirty="0" smtClean="0">
                  <a:solidFill>
                    <a:srgbClr val="C00000"/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>
                    <a:solidFill>
                      <a:srgbClr val="C00000"/>
                    </a:solidFill>
                  </a:rPr>
                  <a:t>output</a:t>
                </a:r>
                <a:r>
                  <a:rPr lang="en-US" altLang="zh-CN" sz="2000" i="1" dirty="0" smtClean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endParaRPr lang="en-US" altLang="zh-CN" sz="2000" i="1" dirty="0" smtClean="0">
                  <a:solidFill>
                    <a:schemeClr val="tx1"/>
                  </a:solidFill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b="1" dirty="0" smtClean="0">
                    <a:solidFill>
                      <a:schemeClr val="tx1"/>
                    </a:solidFill>
                  </a:rPr>
                  <a:t>Second </a:t>
                </a:r>
                <a:r>
                  <a:rPr lang="en-US" altLang="zh-CN" sz="2400" b="1" dirty="0">
                    <a:solidFill>
                      <a:schemeClr val="tx1"/>
                    </a:solidFill>
                  </a:rPr>
                  <a:t>Preimage </a:t>
                </a:r>
                <a:r>
                  <a:rPr lang="en-US" altLang="zh-CN" sz="2400" b="1" dirty="0" smtClean="0">
                    <a:solidFill>
                      <a:schemeClr val="tx1"/>
                    </a:solidFill>
                  </a:rPr>
                  <a:t>Resistant 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altLang="zh-CN" sz="2400" b="1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2400" b="1" dirty="0" smtClean="0">
                    <a:solidFill>
                      <a:schemeClr val="tx1"/>
                    </a:solidFill>
                  </a:rPr>
                  <a:t> Preimage Resistant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/>
                  <a:t>Suppose that </a:t>
                </a:r>
                <a14:m>
                  <m:oMath xmlns:m="http://schemas.openxmlformats.org/officeDocument/2006/math">
                    <m:r>
                      <a:rPr lang="zh-CN" altLang="en-US" sz="2000" i="1">
                        <a:latin typeface="Cambria Math" panose="02040503050406030204" pitchFamily="18" charset="0"/>
                      </a:rPr>
                      <m:t>𝒜</m:t>
                    </m:r>
                  </m:oMath>
                </a14:m>
                <a:r>
                  <a:rPr lang="en-US" altLang="zh-CN" sz="2000" dirty="0"/>
                  <a:t> can break </a:t>
                </a:r>
                <a:r>
                  <a:rPr lang="en-US" altLang="zh-CN" sz="2000" dirty="0" smtClean="0"/>
                  <a:t>the </a:t>
                </a:r>
                <a:r>
                  <a:rPr lang="en-US" altLang="zh-CN" sz="2000" dirty="0"/>
                  <a:t>p</a:t>
                </a:r>
                <a:r>
                  <a:rPr lang="en-US" altLang="zh-CN" sz="2000" dirty="0" smtClean="0"/>
                  <a:t>reimage resistance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/>
                  <a:t>Construct a PPT algorithm </a:t>
                </a:r>
                <a14:m>
                  <m:oMath xmlns:m="http://schemas.openxmlformats.org/officeDocument/2006/math">
                    <m:r>
                      <a:rPr lang="en-US" altLang="zh-CN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ℬ</m:t>
                    </m:r>
                  </m:oMath>
                </a14:m>
                <a:r>
                  <a:rPr lang="en-US" altLang="zh-CN" sz="2000" dirty="0" smtClean="0"/>
                  <a:t> that breaks the second preimage resistance </a:t>
                </a:r>
                <a:endParaRPr lang="en-US" altLang="zh-CN" sz="2000" dirty="0"/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p>
                      <m:sSupPr>
                        <m:ctrlP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sSup>
                          <m:sSupPr>
                            <m:ctrlPr>
                              <a:rPr lang="en-US" altLang="zh-CN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p>
                    </m:sSup>
                  </m:oMath>
                </a14:m>
                <a:endParaRPr lang="en-US" altLang="zh-CN" sz="2000" dirty="0" smtClean="0">
                  <a:solidFill>
                    <a:srgbClr val="C00000"/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>
                    <a:solidFill>
                      <a:srgbClr val="C00000"/>
                    </a:solidFill>
                  </a:rPr>
                  <a:t>request</a:t>
                </a:r>
                <a:r>
                  <a:rPr lang="en-US" altLang="zh-CN" sz="2000" i="1" dirty="0" smtClean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a:rPr lang="zh-CN" alt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𝒜</m:t>
                    </m:r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p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en-US" altLang="zh-CN" sz="2000" i="1" dirty="0">
                  <a:solidFill>
                    <a:srgbClr val="C00000"/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solidFill>
                      <a:srgbClr val="C00000"/>
                    </a:solidFill>
                  </a:rPr>
                  <a:t>output</a:t>
                </a:r>
                <a:r>
                  <a:rPr lang="en-US" altLang="zh-CN" sz="2000" i="1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en-US" altLang="zh-CN" sz="2000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371600"/>
                <a:ext cx="9144000" cy="4772973"/>
              </a:xfrm>
              <a:prstGeom prst="rect">
                <a:avLst/>
              </a:prstGeom>
              <a:blipFill rotWithShape="0">
                <a:blip r:embed="rId3"/>
                <a:stretch>
                  <a:fillRect l="-1000" t="-128" b="-7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1064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2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22804</TotalTime>
  <Words>176</Words>
  <Application>Microsoft Office PowerPoint</Application>
  <PresentationFormat>On-screen Show (4:3)</PresentationFormat>
  <Paragraphs>70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宋体</vt:lpstr>
      <vt:lpstr>Arial</vt:lpstr>
      <vt:lpstr>Calibri</vt:lpstr>
      <vt:lpstr>Cambria Math</vt:lpstr>
      <vt:lpstr>Office Theme</vt:lpstr>
      <vt:lpstr>Foundations of Cryptography collision resistance, second-preimage resistance, preimage resistance</vt:lpstr>
      <vt:lpstr>Collision Resistance</vt:lpstr>
      <vt:lpstr>Collision Resistance</vt:lpstr>
      <vt:lpstr>Second-Preimage Resistance</vt:lpstr>
      <vt:lpstr>Preimage Resistance</vt:lpstr>
      <vt:lpstr>On the Security Levels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Generalized Homomorphic MACs with Efficient Verification</dc:title>
  <dc:creator>Liangfeng Zhang</dc:creator>
  <cp:lastModifiedBy>zhanglf</cp:lastModifiedBy>
  <cp:revision>736</cp:revision>
  <cp:lastPrinted>2018-11-22T06:50:44Z</cp:lastPrinted>
  <dcterms:created xsi:type="dcterms:W3CDTF">2014-04-06T04:43:09Z</dcterms:created>
  <dcterms:modified xsi:type="dcterms:W3CDTF">2018-11-29T08:57:44Z</dcterms:modified>
</cp:coreProperties>
</file>