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4" r:id="rId2"/>
    <p:sldId id="323" r:id="rId3"/>
    <p:sldId id="324" r:id="rId4"/>
    <p:sldId id="325" r:id="rId5"/>
    <p:sldId id="326" r:id="rId6"/>
    <p:sldId id="344" r:id="rId7"/>
    <p:sldId id="332" r:id="rId8"/>
    <p:sldId id="333" r:id="rId9"/>
    <p:sldId id="334" r:id="rId10"/>
    <p:sldId id="335" r:id="rId11"/>
    <p:sldId id="336" r:id="rId12"/>
    <p:sldId id="385" r:id="rId13"/>
    <p:sldId id="367" r:id="rId14"/>
    <p:sldId id="388" r:id="rId15"/>
    <p:sldId id="389" r:id="rId16"/>
    <p:sldId id="386" r:id="rId17"/>
    <p:sldId id="368" r:id="rId18"/>
    <p:sldId id="369" r:id="rId19"/>
    <p:sldId id="370" r:id="rId20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2607" autoAdjust="0"/>
  </p:normalViewPr>
  <p:slideViewPr>
    <p:cSldViewPr>
      <p:cViewPr varScale="1">
        <p:scale>
          <a:sx n="65" d="100"/>
          <a:sy n="65" d="100"/>
        </p:scale>
        <p:origin x="14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49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7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07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57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0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46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21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76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74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7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93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8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5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81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36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9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4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5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6.png"/><Relationship Id="rId3" Type="http://schemas.openxmlformats.org/officeDocument/2006/relationships/image" Target="../media/image15.png"/><Relationship Id="rId21" Type="http://schemas.openxmlformats.org/officeDocument/2006/relationships/image" Target="../media/image39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41.png"/><Relationship Id="rId10" Type="http://schemas.openxmlformats.org/officeDocument/2006/relationships/image" Target="../media/image22.png"/><Relationship Id="rId19" Type="http://schemas.openxmlformats.org/officeDocument/2006/relationships/image" Target="../media/image3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2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2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1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47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48.png"/><Relationship Id="rId3" Type="http://schemas.openxmlformats.org/officeDocument/2006/relationships/image" Target="../media/image28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17" Type="http://schemas.openxmlformats.org/officeDocument/2006/relationships/image" Target="../media/image15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5" Type="http://schemas.openxmlformats.org/officeDocument/2006/relationships/image" Target="../media/image15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26" Type="http://schemas.openxmlformats.org/officeDocument/2006/relationships/image" Target="../media/image214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5" Type="http://schemas.openxmlformats.org/officeDocument/2006/relationships/image" Target="../media/image21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24" Type="http://schemas.openxmlformats.org/officeDocument/2006/relationships/image" Target="../media/image212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Foundations of Cryptography</a:t>
            </a:r>
            <a:br>
              <a:rPr lang="en-US" dirty="0"/>
            </a:br>
            <a:r>
              <a:rPr lang="en-US" sz="2200" dirty="0" err="1"/>
              <a:t>Merkle-Damgård</a:t>
            </a:r>
            <a:r>
              <a:rPr lang="en-US" sz="2200" dirty="0"/>
              <a:t> </a:t>
            </a:r>
            <a:r>
              <a:rPr lang="en-US" sz="2200" dirty="0" smtClean="0"/>
              <a:t>transform, hash-and-MAC, </a:t>
            </a:r>
            <a:r>
              <a:rPr lang="en-US" altLang="zh-CN" sz="2200" dirty="0" smtClean="0"/>
              <a:t>birthday attack, </a:t>
            </a:r>
            <a:br>
              <a:rPr lang="en-US" altLang="zh-CN" sz="2200" dirty="0" smtClean="0"/>
            </a:br>
            <a:r>
              <a:rPr lang="en-US" sz="2200" dirty="0" err="1" smtClean="0"/>
              <a:t>Feistel</a:t>
            </a:r>
            <a:r>
              <a:rPr lang="en-US" sz="2200" dirty="0" smtClean="0"/>
              <a:t> network</a:t>
            </a:r>
            <a:r>
              <a:rPr lang="en-US" sz="2400" dirty="0" smtClean="0"/>
              <a:t> 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LiangFeng</a:t>
            </a:r>
            <a:r>
              <a:rPr lang="en-US" sz="28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Attacks of Hash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5145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LEMMA 1: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the event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⋁"/>
                        <m:supHide m:val="on"/>
                        <m:ctrl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000" b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LEMMA 2: </a:t>
                </a:r>
                <a:r>
                  <a:rPr lang="en-US" altLang="zh-CN" sz="2400" dirty="0" smtClean="0"/>
                  <a:t>If</a:t>
                </a:r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be defined as in Lemma 1. Then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⁡[¬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den>
                    </m:f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</m:d>
                      </m:e>
                    </m:func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Hence,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≤1−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145511"/>
              </a:xfrm>
              <a:prstGeom prst="rect">
                <a:avLst/>
              </a:prstGeom>
              <a:blipFill rotWithShape="0"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69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Attacks of Hash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78253"/>
                <a:ext cx="9144000" cy="5322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Birthday Problem: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,365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⇐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4×365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≥28 </m:t>
                    </m:r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365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≥23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chemeClr val="tx1"/>
                    </a:solidFill>
                  </a:rPr>
                  <a:t>Birthday Attack of Hash Functions: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  //generic case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000" dirty="0" smtClean="0"/>
                  <a:t>  //for has function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-bit security requires digest length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Adversary runs in time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&gt;2</m:t>
                    </m:r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</m:oMath>
                </a14:m>
                <a:endParaRPr lang="en-US" altLang="zh-CN" sz="2000" dirty="0" smtClean="0"/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necessary, not sufficient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On the </a:t>
                </a:r>
                <a:r>
                  <a:rPr lang="en-US" altLang="zh-CN" sz="2400" b="1" dirty="0" smtClean="0"/>
                  <a:t>Assumption: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zh-CN" sz="2400" dirty="0"/>
                  <a:t> are uniform and </a:t>
                </a:r>
                <a:r>
                  <a:rPr lang="en-US" altLang="zh-CN" sz="2400" dirty="0" smtClean="0"/>
                  <a:t>independent</a:t>
                </a:r>
                <a:r>
                  <a:rPr lang="en-US" altLang="zh-CN" sz="2400" dirty="0"/>
                  <a:t>? </a:t>
                </a:r>
                <a:endParaRPr lang="en-US" altLang="zh-CN" sz="2400" b="1" dirty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If not independent, the attack performs even better [Bellare, Kohno</a:t>
                </a:r>
                <a:r>
                  <a:rPr lang="en-US" altLang="zh-CN" sz="2000" dirty="0" smtClean="0"/>
                  <a:t>]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78253"/>
                <a:ext cx="9144000" cy="5322547"/>
              </a:xfrm>
              <a:prstGeom prst="rect">
                <a:avLst/>
              </a:prstGeom>
              <a:blipFill rotWithShape="0">
                <a:blip r:embed="rId3"/>
                <a:stretch>
                  <a:fillRect t="-115" b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39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Practical Constructions</a:t>
            </a:r>
            <a:endParaRPr lang="en-US" sz="31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295400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Stream Ciphers: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LFSR (</a:t>
            </a:r>
            <a:r>
              <a:rPr lang="en-US" sz="2000" dirty="0"/>
              <a:t>linear feedback shift </a:t>
            </a:r>
            <a:r>
              <a:rPr lang="en-US" sz="2000" dirty="0" smtClean="0"/>
              <a:t>register</a:t>
            </a:r>
            <a:r>
              <a:rPr lang="en-US" sz="2000" dirty="0" smtClean="0">
                <a:solidFill>
                  <a:schemeClr val="tx1"/>
                </a:solidFill>
              </a:rPr>
              <a:t>);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NFSR (nonlinear </a:t>
            </a:r>
            <a:r>
              <a:rPr lang="en-US" sz="2000" dirty="0"/>
              <a:t>feedback shift </a:t>
            </a:r>
            <a:r>
              <a:rPr lang="en-US" sz="2000" dirty="0" smtClean="0"/>
              <a:t>register);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Combination </a:t>
            </a:r>
            <a:r>
              <a:rPr lang="en-US" sz="2000" dirty="0" smtClean="0"/>
              <a:t>Generator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Trivium</a:t>
            </a:r>
            <a:r>
              <a:rPr lang="en-US" sz="2000" dirty="0" smtClean="0"/>
              <a:t>, RC4</a:t>
            </a:r>
          </a:p>
          <a:p>
            <a:r>
              <a:rPr lang="en-US" sz="2400" b="1" dirty="0" smtClean="0"/>
              <a:t>Block </a:t>
            </a:r>
            <a:r>
              <a:rPr lang="en-US" sz="2400" b="1" dirty="0"/>
              <a:t>Ciphers: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Confusion-Diffusion </a:t>
            </a:r>
            <a:r>
              <a:rPr lang="en-US" sz="2000" dirty="0" smtClean="0"/>
              <a:t>Paradigm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Substitution-Permutation </a:t>
            </a:r>
            <a:r>
              <a:rPr lang="en-US" sz="2000" dirty="0" smtClean="0"/>
              <a:t>Network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AES (Advanced Encryption Standard)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Feistel</a:t>
            </a:r>
            <a:r>
              <a:rPr lang="en-US" sz="2000" dirty="0" smtClean="0"/>
              <a:t> Network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DES (Data Encryption Standard)</a:t>
            </a:r>
          </a:p>
          <a:p>
            <a:r>
              <a:rPr lang="en-US" sz="2400" b="1" dirty="0" smtClean="0"/>
              <a:t>Hash Functions: 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Davies–Meyer </a:t>
            </a:r>
            <a:r>
              <a:rPr lang="en-US" sz="2000" dirty="0" smtClean="0"/>
              <a:t>Construction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MD5 (Message Digest 5</a:t>
            </a:r>
            <a:r>
              <a:rPr lang="en-US" sz="20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SHA </a:t>
            </a:r>
            <a:r>
              <a:rPr lang="en-US" sz="2000" dirty="0"/>
              <a:t>(Secure Hash Algorithm)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61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Block Ciphers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4545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An efficient keyed permutation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k</a:t>
                </a:r>
                <a:r>
                  <a:rPr lang="en-US" sz="2000" b="1" dirty="0" smtClean="0"/>
                  <a:t>ey length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; </a:t>
                </a:r>
                <a:r>
                  <a:rPr lang="en-US" sz="2000" b="1" dirty="0"/>
                  <a:t>b</a:t>
                </a:r>
                <a:r>
                  <a:rPr lang="en-US" sz="2000" b="1" dirty="0" smtClean="0"/>
                  <a:t>lock length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Attackers’ Goals: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distinguish between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and truly random </a:t>
                </a:r>
                <a:r>
                  <a:rPr lang="en-US" sz="2000" dirty="0" smtClean="0"/>
                  <a:t>permutations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recovery the secret key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 //</a:t>
                </a:r>
                <a:r>
                  <a:rPr lang="en-US" sz="2000" b="1" i="1" dirty="0" smtClean="0"/>
                  <a:t> </a:t>
                </a:r>
                <a:r>
                  <a:rPr lang="en-US" sz="2000" b="1" dirty="0" smtClean="0"/>
                  <a:t>key recovery attack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Types of Attacks: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known-plaintext attack: </a:t>
                </a:r>
                <a:r>
                  <a:rPr lang="en-US" sz="2000" dirty="0" smtClean="0"/>
                  <a:t>attacker is 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))}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</a:t>
                </a:r>
                <a:r>
                  <a:rPr lang="en-US" sz="2000" b="1" dirty="0" smtClean="0"/>
                  <a:t>hosen-plaintext attack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attacker has oracle access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</a:t>
                </a:r>
                <a:r>
                  <a:rPr lang="en-US" sz="2000" b="1" dirty="0" smtClean="0"/>
                  <a:t>hosen-ciphertext attack</a:t>
                </a:r>
                <a:r>
                  <a:rPr lang="en-US" sz="2000" dirty="0" smtClean="0"/>
                  <a:t>: attacker has oracle access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PRP</a:t>
                </a:r>
                <a:r>
                  <a:rPr lang="en-US" sz="2400" dirty="0" smtClean="0"/>
                  <a:t>: indistinguishable from random permutation under CPA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Strong PRP</a:t>
                </a:r>
                <a:r>
                  <a:rPr lang="en-US" sz="2400" dirty="0" smtClean="0"/>
                  <a:t>: indistinguishable from random permutation under CCA</a:t>
                </a:r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4545988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4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Feistel</a:t>
            </a:r>
            <a:r>
              <a:rPr lang="en-US" dirty="0" smtClean="0"/>
              <a:t>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8600" y="1351280"/>
                <a:ext cx="5105400" cy="478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Round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,</a:t>
                </a:r>
                <a:r>
                  <a:rPr lang="en-US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round function</a:t>
                </a:r>
                <a:endParaRPr lang="en-US" sz="2000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Inverse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1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sz="2400" b="1" dirty="0" smtClean="0"/>
                  <a:t>Remarks: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is either injective or not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dirty="0" smtClean="0"/>
                  <a:t>: DES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351280"/>
                <a:ext cx="5105400" cy="4786375"/>
              </a:xfrm>
              <a:prstGeom prst="rect">
                <a:avLst/>
              </a:prstGeom>
              <a:blipFill rotWithShape="0">
                <a:blip r:embed="rId3"/>
                <a:stretch>
                  <a:fillRect l="-1912" b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 bwMode="auto">
              <a:xfrm>
                <a:off x="403859" y="1143000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59" y="1143000"/>
                <a:ext cx="1234438" cy="351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/>
              <p:nvPr/>
            </p:nvSpPr>
            <p:spPr bwMode="auto">
              <a:xfrm>
                <a:off x="2573022" y="1143000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3022" y="1143000"/>
                <a:ext cx="1234438" cy="3513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/>
              <p:nvPr/>
            </p:nvSpPr>
            <p:spPr bwMode="auto">
              <a:xfrm>
                <a:off x="406399" y="2834044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399" y="2834044"/>
                <a:ext cx="1234438" cy="3513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/>
              <p:nvPr/>
            </p:nvSpPr>
            <p:spPr bwMode="auto">
              <a:xfrm>
                <a:off x="2575562" y="2834044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5562" y="2834044"/>
                <a:ext cx="1234438" cy="3513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6"/>
          <p:cNvCxnSpPr/>
          <p:nvPr/>
        </p:nvCxnSpPr>
        <p:spPr>
          <a:xfrm flipH="1">
            <a:off x="1005840" y="1501798"/>
            <a:ext cx="4616" cy="179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86"/>
          <p:cNvCxnSpPr/>
          <p:nvPr/>
        </p:nvCxnSpPr>
        <p:spPr>
          <a:xfrm>
            <a:off x="3190241" y="1499755"/>
            <a:ext cx="2540" cy="765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4"/>
          <p:cNvCxnSpPr/>
          <p:nvPr/>
        </p:nvCxnSpPr>
        <p:spPr>
          <a:xfrm flipH="1">
            <a:off x="2895600" y="1905000"/>
            <a:ext cx="2798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87"/>
          <p:cNvCxnSpPr>
            <a:endCxn id="14" idx="6"/>
          </p:cNvCxnSpPr>
          <p:nvPr/>
        </p:nvCxnSpPr>
        <p:spPr>
          <a:xfrm flipH="1" flipV="1">
            <a:off x="1206500" y="1901567"/>
            <a:ext cx="947418" cy="34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或者 33"/>
          <p:cNvSpPr/>
          <p:nvPr/>
        </p:nvSpPr>
        <p:spPr>
          <a:xfrm>
            <a:off x="825500" y="1714500"/>
            <a:ext cx="381000" cy="374134"/>
          </a:xfrm>
          <a:prstGeom prst="flowChar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箭头连接符 42"/>
          <p:cNvCxnSpPr/>
          <p:nvPr/>
        </p:nvCxnSpPr>
        <p:spPr>
          <a:xfrm flipH="1">
            <a:off x="1029161" y="2265430"/>
            <a:ext cx="2156483" cy="538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88"/>
          <p:cNvCxnSpPr/>
          <p:nvPr/>
        </p:nvCxnSpPr>
        <p:spPr>
          <a:xfrm flipH="1">
            <a:off x="1009650" y="2098756"/>
            <a:ext cx="6350" cy="249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8"/>
          <p:cNvCxnSpPr/>
          <p:nvPr/>
        </p:nvCxnSpPr>
        <p:spPr>
          <a:xfrm>
            <a:off x="1005840" y="2348642"/>
            <a:ext cx="2184401" cy="454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/>
              <p:nvPr/>
            </p:nvSpPr>
            <p:spPr bwMode="auto">
              <a:xfrm>
                <a:off x="401782" y="4525259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782" y="4525259"/>
                <a:ext cx="1234438" cy="3513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"/>
              <p:cNvSpPr/>
              <p:nvPr/>
            </p:nvSpPr>
            <p:spPr bwMode="auto">
              <a:xfrm>
                <a:off x="2570945" y="4525259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0945" y="4525259"/>
                <a:ext cx="1234438" cy="3513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39"/>
          <p:cNvCxnSpPr/>
          <p:nvPr/>
        </p:nvCxnSpPr>
        <p:spPr>
          <a:xfrm flipH="1">
            <a:off x="1001223" y="3212141"/>
            <a:ext cx="4616" cy="179428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40"/>
          <p:cNvCxnSpPr/>
          <p:nvPr/>
        </p:nvCxnSpPr>
        <p:spPr>
          <a:xfrm>
            <a:off x="3185624" y="3210098"/>
            <a:ext cx="2540" cy="765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41"/>
          <p:cNvCxnSpPr/>
          <p:nvPr/>
        </p:nvCxnSpPr>
        <p:spPr>
          <a:xfrm flipH="1">
            <a:off x="2890983" y="3615343"/>
            <a:ext cx="2798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3" name="直接箭头连接符 45"/>
          <p:cNvCxnSpPr>
            <a:endCxn id="24" idx="6"/>
          </p:cNvCxnSpPr>
          <p:nvPr/>
        </p:nvCxnSpPr>
        <p:spPr>
          <a:xfrm flipH="1" flipV="1">
            <a:off x="1201883" y="3611910"/>
            <a:ext cx="947418" cy="3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" name="流程图: 或者 46"/>
          <p:cNvSpPr/>
          <p:nvPr/>
        </p:nvSpPr>
        <p:spPr>
          <a:xfrm>
            <a:off x="820883" y="3424843"/>
            <a:ext cx="381000" cy="374134"/>
          </a:xfrm>
          <a:prstGeom prst="flowChar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接连接符 49"/>
          <p:cNvCxnSpPr/>
          <p:nvPr/>
        </p:nvCxnSpPr>
        <p:spPr>
          <a:xfrm flipH="1">
            <a:off x="1005033" y="3809099"/>
            <a:ext cx="6350" cy="249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5"/>
              <p:cNvSpPr/>
              <p:nvPr/>
            </p:nvSpPr>
            <p:spPr bwMode="auto">
              <a:xfrm>
                <a:off x="396008" y="6196214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008" y="6196214"/>
                <a:ext cx="1234438" cy="3513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5"/>
              <p:cNvSpPr/>
              <p:nvPr/>
            </p:nvSpPr>
            <p:spPr bwMode="auto">
              <a:xfrm>
                <a:off x="2565171" y="6196214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5171" y="6196214"/>
                <a:ext cx="1234438" cy="3513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56"/>
          <p:cNvCxnSpPr/>
          <p:nvPr/>
        </p:nvCxnSpPr>
        <p:spPr>
          <a:xfrm flipH="1">
            <a:off x="995449" y="4878612"/>
            <a:ext cx="4616" cy="179428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57"/>
          <p:cNvCxnSpPr/>
          <p:nvPr/>
        </p:nvCxnSpPr>
        <p:spPr>
          <a:xfrm>
            <a:off x="3179850" y="4876569"/>
            <a:ext cx="2540" cy="765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58"/>
          <p:cNvCxnSpPr/>
          <p:nvPr/>
        </p:nvCxnSpPr>
        <p:spPr>
          <a:xfrm flipH="1">
            <a:off x="2885209" y="5281814"/>
            <a:ext cx="2798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61"/>
          <p:cNvCxnSpPr>
            <a:endCxn id="34" idx="6"/>
          </p:cNvCxnSpPr>
          <p:nvPr/>
        </p:nvCxnSpPr>
        <p:spPr>
          <a:xfrm flipH="1" flipV="1">
            <a:off x="1196109" y="5278381"/>
            <a:ext cx="947418" cy="34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或者 62"/>
          <p:cNvSpPr/>
          <p:nvPr/>
        </p:nvSpPr>
        <p:spPr>
          <a:xfrm>
            <a:off x="815109" y="5091314"/>
            <a:ext cx="381000" cy="374134"/>
          </a:xfrm>
          <a:prstGeom prst="flowChar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cxnSp>
        <p:nvCxnSpPr>
          <p:cNvPr id="36" name="直接连接符 64"/>
          <p:cNvCxnSpPr/>
          <p:nvPr/>
        </p:nvCxnSpPr>
        <p:spPr>
          <a:xfrm flipH="1">
            <a:off x="999259" y="5475570"/>
            <a:ext cx="6350" cy="249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椭圆 17"/>
              <p:cNvSpPr/>
              <p:nvPr/>
            </p:nvSpPr>
            <p:spPr>
              <a:xfrm>
                <a:off x="1879601" y="1684995"/>
                <a:ext cx="1015999" cy="4572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01" y="1684995"/>
                <a:ext cx="1015999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椭圆 17"/>
              <p:cNvSpPr/>
              <p:nvPr/>
            </p:nvSpPr>
            <p:spPr>
              <a:xfrm>
                <a:off x="1881910" y="3388194"/>
                <a:ext cx="1015999" cy="4572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10" y="3388194"/>
                <a:ext cx="1015999" cy="45720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椭圆 17"/>
              <p:cNvSpPr/>
              <p:nvPr/>
            </p:nvSpPr>
            <p:spPr>
              <a:xfrm>
                <a:off x="1881657" y="5052060"/>
                <a:ext cx="1015999" cy="4572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657" y="5052060"/>
                <a:ext cx="1015999" cy="45720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2"/>
          <p:cNvCxnSpPr/>
          <p:nvPr/>
        </p:nvCxnSpPr>
        <p:spPr>
          <a:xfrm flipH="1">
            <a:off x="1028929" y="3962150"/>
            <a:ext cx="2156483" cy="538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8"/>
          <p:cNvCxnSpPr/>
          <p:nvPr/>
        </p:nvCxnSpPr>
        <p:spPr>
          <a:xfrm>
            <a:off x="1005608" y="4045362"/>
            <a:ext cx="2184401" cy="454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2"/>
          <p:cNvCxnSpPr/>
          <p:nvPr/>
        </p:nvCxnSpPr>
        <p:spPr>
          <a:xfrm flipH="1">
            <a:off x="1034008" y="5633124"/>
            <a:ext cx="2156483" cy="538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8"/>
          <p:cNvCxnSpPr/>
          <p:nvPr/>
        </p:nvCxnSpPr>
        <p:spPr>
          <a:xfrm>
            <a:off x="1010687" y="5716336"/>
            <a:ext cx="2184401" cy="454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0167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Encryption Standard (DES)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1295400"/>
                <a:ext cx="9144000" cy="5013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2400" b="1" dirty="0" smtClean="0"/>
                  <a:t>Background: </a:t>
                </a:r>
                <a:r>
                  <a:rPr lang="en-US" sz="2400" dirty="0" smtClean="0"/>
                  <a:t>a (strong) PRP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1970s:  Horst Feistel (German) designed Lucifer at IBM;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𝟏𝟐𝟖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1973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NBS called for block cipher, IBM </a:t>
                </a:r>
                <a:r>
                  <a:rPr lang="en-US" sz="2000" dirty="0">
                    <a:solidFill>
                      <a:schemeClr val="tx1"/>
                    </a:solidFill>
                  </a:rPr>
                  <a:t>submitted a variant of Lucifer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(DES)</a:t>
                </a:r>
              </a:p>
              <a:p>
                <a:pPr lvl="1" algn="ctr">
                  <a:lnSpc>
                    <a:spcPct val="140000"/>
                  </a:lnSpc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NBS: National Bureau of Standards (1901-1988)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1976: NBS  adopted DES as a federal standard;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𝟓𝟔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𝟔𝟒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// FIPS-46-3</a:t>
                </a: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1997:  DES was broken by exhaustive search//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too small </a:t>
                </a: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2000</a:t>
                </a:r>
                <a:r>
                  <a:rPr lang="en-US" sz="2000" dirty="0">
                    <a:solidFill>
                      <a:schemeClr val="tx1"/>
                    </a:solidFill>
                  </a:rPr>
                  <a:t>: 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DES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AES by NIST, National </a:t>
                </a:r>
                <a:r>
                  <a:rPr lang="en-US" sz="2000" dirty="0">
                    <a:solidFill>
                      <a:schemeClr val="tx1"/>
                    </a:solidFill>
                  </a:rPr>
                  <a:t>Institute of Standards and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Technology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Importance: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/>
                  <a:t>h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istorical significance; industrial standard for a long time</a:t>
                </a: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extremely secure except the short key length </a:t>
                </a:r>
              </a:p>
              <a:p>
                <a:pPr marL="1257300" lvl="2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The best attack in practice is exhaustive search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5013617"/>
              </a:xfrm>
              <a:prstGeom prst="rect">
                <a:avLst/>
              </a:prstGeom>
              <a:blipFill rotWithShape="0">
                <a:blip r:embed="rId3"/>
                <a:stretch>
                  <a:fillRect l="-1000" b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08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DES Encryption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/>
              <p:nvPr/>
            </p:nvSpPr>
            <p:spPr bwMode="auto">
              <a:xfrm>
                <a:off x="3710042" y="2148168"/>
                <a:ext cx="1668781" cy="285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dirty="0" smtClean="0">
                    <a:latin typeface="+mn-lt"/>
                  </a:rPr>
                  <a:t>ecret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0042" y="2148168"/>
                <a:ext cx="1668781" cy="2857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6"/>
          <p:cNvSpPr/>
          <p:nvPr/>
        </p:nvSpPr>
        <p:spPr bwMode="auto">
          <a:xfrm>
            <a:off x="2048436" y="2433918"/>
            <a:ext cx="4993341" cy="685800"/>
          </a:xfrm>
          <a:prstGeom prst="trapezoid">
            <a:avLst>
              <a:gd name="adj" fmla="val 24334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0" y="2605368"/>
            <a:ext cx="13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</a:t>
            </a:r>
            <a:r>
              <a:rPr lang="en-US" dirty="0" smtClean="0"/>
              <a:t>schedule</a:t>
            </a:r>
            <a:endParaRPr lang="en-US" dirty="0" smtClean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/>
              <p:cNvSpPr/>
              <p:nvPr/>
            </p:nvSpPr>
            <p:spPr bwMode="auto">
              <a:xfrm>
                <a:off x="2048435" y="31197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8435" y="3119718"/>
                <a:ext cx="914400" cy="304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 rot="16200000">
                <a:off x="2077012" y="38340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(⋅,⋅)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2077012" y="3834093"/>
                <a:ext cx="857250" cy="9144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8"/>
          <p:cNvCxnSpPr/>
          <p:nvPr/>
        </p:nvCxnSpPr>
        <p:spPr bwMode="auto">
          <a:xfrm rot="5400000">
            <a:off x="2333391" y="36338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3"/>
          <p:cNvCxnSpPr/>
          <p:nvPr/>
        </p:nvCxnSpPr>
        <p:spPr bwMode="auto">
          <a:xfrm>
            <a:off x="2998694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7"/>
          <p:cNvCxnSpPr/>
          <p:nvPr/>
        </p:nvCxnSpPr>
        <p:spPr bwMode="auto">
          <a:xfrm>
            <a:off x="5634317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9"/>
          <p:cNvCxnSpPr/>
          <p:nvPr/>
        </p:nvCxnSpPr>
        <p:spPr bwMode="auto">
          <a:xfrm>
            <a:off x="1591235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8"/>
              <p:cNvSpPr/>
              <p:nvPr/>
            </p:nvSpPr>
            <p:spPr bwMode="auto">
              <a:xfrm>
                <a:off x="3464859" y="31197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64859" y="3119718"/>
                <a:ext cx="914400" cy="304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12"/>
              <p:cNvSpPr/>
              <p:nvPr/>
            </p:nvSpPr>
            <p:spPr bwMode="auto">
              <a:xfrm rot="16200000">
                <a:off x="3493436" y="38340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(⋅,⋅)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3493436" y="3834093"/>
                <a:ext cx="857250" cy="9144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18"/>
          <p:cNvCxnSpPr/>
          <p:nvPr/>
        </p:nvCxnSpPr>
        <p:spPr bwMode="auto">
          <a:xfrm rot="5400000">
            <a:off x="3749815" y="36338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23"/>
          <p:cNvCxnSpPr/>
          <p:nvPr/>
        </p:nvCxnSpPr>
        <p:spPr bwMode="auto">
          <a:xfrm>
            <a:off x="4410635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8"/>
              <p:cNvSpPr/>
              <p:nvPr/>
            </p:nvSpPr>
            <p:spPr bwMode="auto">
              <a:xfrm>
                <a:off x="6118411" y="31197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5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8411" y="3119718"/>
                <a:ext cx="914400" cy="304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12"/>
              <p:cNvSpPr/>
              <p:nvPr/>
            </p:nvSpPr>
            <p:spPr bwMode="auto">
              <a:xfrm rot="16200000">
                <a:off x="6146988" y="38340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(⋅,⋅)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6146988" y="3834093"/>
                <a:ext cx="857250" cy="9144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18"/>
          <p:cNvCxnSpPr/>
          <p:nvPr/>
        </p:nvCxnSpPr>
        <p:spPr bwMode="auto">
          <a:xfrm rot="5400000">
            <a:off x="6403367" y="36338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23"/>
          <p:cNvCxnSpPr/>
          <p:nvPr/>
        </p:nvCxnSpPr>
        <p:spPr bwMode="auto">
          <a:xfrm>
            <a:off x="7057240" y="4262717"/>
            <a:ext cx="669386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10"/>
              <p:cNvSpPr/>
              <p:nvPr/>
            </p:nvSpPr>
            <p:spPr>
              <a:xfrm>
                <a:off x="1008529" y="4034118"/>
                <a:ext cx="5334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IP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29" y="4034118"/>
                <a:ext cx="5334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29"/>
          <p:cNvCxnSpPr/>
          <p:nvPr/>
        </p:nvCxnSpPr>
        <p:spPr bwMode="auto">
          <a:xfrm>
            <a:off x="537882" y="4262718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29"/>
          <p:cNvCxnSpPr/>
          <p:nvPr/>
        </p:nvCxnSpPr>
        <p:spPr bwMode="auto">
          <a:xfrm>
            <a:off x="8337176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10"/>
              <p:cNvSpPr/>
              <p:nvPr/>
            </p:nvSpPr>
            <p:spPr>
              <a:xfrm>
                <a:off x="7754470" y="4034118"/>
                <a:ext cx="5334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SW</m:t>
                      </m:r>
                    </m:oMath>
                  </m:oMathPara>
                </a14:m>
                <a:endParaRPr lang="en-US" sz="1400" b="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sSup>
                        <m:sSupPr>
                          <m:ctrlP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4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sz="1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470" y="4034118"/>
                <a:ext cx="5334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2400" y="444079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440797"/>
                <a:ext cx="8382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305800" y="444079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4440797"/>
                <a:ext cx="8382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73070" y="17526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56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070" y="1752600"/>
                <a:ext cx="8382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216960" y="3082080"/>
                <a:ext cx="939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960" y="3082080"/>
                <a:ext cx="939052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9772" y="4124217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72" y="4124217"/>
                <a:ext cx="250838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99265" y="4119079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265" y="4119079"/>
                <a:ext cx="16600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12847" y="3135556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847" y="3135556"/>
                <a:ext cx="25006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05400" y="413244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132441"/>
                <a:ext cx="250068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7317" r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46031" y="4271851"/>
                <a:ext cx="4793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031" y="4271851"/>
                <a:ext cx="479362" cy="215444"/>
              </a:xfrm>
              <a:prstGeom prst="rect">
                <a:avLst/>
              </a:prstGeom>
              <a:blipFill rotWithShape="0">
                <a:blip r:embed="rId20"/>
                <a:stretch>
                  <a:fillRect l="-7692" r="-256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979646" y="4267200"/>
                <a:ext cx="4710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646" y="4267200"/>
                <a:ext cx="471026" cy="215444"/>
              </a:xfrm>
              <a:prstGeom prst="rect">
                <a:avLst/>
              </a:prstGeom>
              <a:blipFill rotWithShape="0">
                <a:blip r:embed="rId21"/>
                <a:stretch>
                  <a:fillRect l="-7792" r="-259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397438" y="4267200"/>
                <a:ext cx="4793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438" y="4267200"/>
                <a:ext cx="479362" cy="215444"/>
              </a:xfrm>
              <a:prstGeom prst="rect">
                <a:avLst/>
              </a:prstGeom>
              <a:blipFill rotWithShape="0">
                <a:blip r:embed="rId22"/>
                <a:stretch>
                  <a:fillRect l="-7595" r="-126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052863" y="4267200"/>
                <a:ext cx="6217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863" y="4267200"/>
                <a:ext cx="621709" cy="215444"/>
              </a:xfrm>
              <a:prstGeom prst="rect">
                <a:avLst/>
              </a:prstGeom>
              <a:blipFill rotWithShape="0">
                <a:blip r:embed="rId23"/>
                <a:stretch>
                  <a:fillRect l="-5882" r="-98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69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Initial Permutation IP</a:t>
            </a:r>
            <a:endParaRPr lang="en-US" sz="3100" dirty="0"/>
          </a:p>
        </p:txBody>
      </p:sp>
      <p:pic>
        <p:nvPicPr>
          <p:cNvPr id="2051" name="Picture 3" descr="C:\Users\liangfzh\Desktop\400px-DES-ip-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800"/>
            <a:ext cx="38100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iangfzh\Desktop\400px-DES-ip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99" y="1451721"/>
            <a:ext cx="4138501" cy="151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7800" y="325120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IP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51200"/>
                <a:ext cx="6858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096000" y="3251200"/>
                <a:ext cx="971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51200"/>
                <a:ext cx="97155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92215"/>
            <a:ext cx="22098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3586612"/>
            <a:ext cx="22288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48000" y="3700165"/>
                <a:ext cx="13716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58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700165"/>
                <a:ext cx="1371600" cy="2862322"/>
              </a:xfrm>
              <a:prstGeom prst="rect">
                <a:avLst/>
              </a:prstGeom>
              <a:blipFill rotWithShape="0">
                <a:blip r:embed="rId9"/>
                <a:stretch>
                  <a:fillRect l="-2667" t="-426" b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620000" y="3700165"/>
                <a:ext cx="13716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56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700165"/>
                <a:ext cx="1371600" cy="2862322"/>
              </a:xfrm>
              <a:prstGeom prst="rect">
                <a:avLst/>
              </a:prstGeom>
              <a:blipFill rotWithShape="0">
                <a:blip r:embed="rId10"/>
                <a:stretch>
                  <a:fillRect l="-2667" t="-426" b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38300" y="1066800"/>
                <a:ext cx="2171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1066800"/>
                <a:ext cx="21717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38300" y="2881868"/>
                <a:ext cx="2324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2881868"/>
                <a:ext cx="23241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134100" y="1066800"/>
                <a:ext cx="2247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1066800"/>
                <a:ext cx="22479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134100" y="2881868"/>
                <a:ext cx="2095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2881868"/>
                <a:ext cx="20955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87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Key Schedule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5"/>
              <p:cNvSpPr/>
              <p:nvPr/>
            </p:nvSpPr>
            <p:spPr bwMode="auto">
              <a:xfrm>
                <a:off x="457200" y="1199913"/>
                <a:ext cx="1595120" cy="25717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64-bit key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199913"/>
                <a:ext cx="1595120" cy="257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5"/>
          <p:cNvSpPr/>
          <p:nvPr/>
        </p:nvSpPr>
        <p:spPr bwMode="auto">
          <a:xfrm>
            <a:off x="632460" y="207621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6" name="椭圆 5"/>
          <p:cNvSpPr/>
          <p:nvPr/>
        </p:nvSpPr>
        <p:spPr>
          <a:xfrm>
            <a:off x="876300" y="1650762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PC1</a:t>
            </a:r>
            <a:endParaRPr lang="en-US" sz="1400" dirty="0"/>
          </a:p>
        </p:txBody>
      </p:sp>
      <p:cxnSp>
        <p:nvCxnSpPr>
          <p:cNvPr id="8" name="直接箭头连接符 7"/>
          <p:cNvCxnSpPr>
            <a:stCxn id="16" idx="2"/>
            <a:endCxn id="6" idx="0"/>
          </p:cNvCxnSpPr>
          <p:nvPr/>
        </p:nvCxnSpPr>
        <p:spPr>
          <a:xfrm flipH="1">
            <a:off x="1253490" y="1457089"/>
            <a:ext cx="1270" cy="193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9" idx="0"/>
          </p:cNvCxnSpPr>
          <p:nvPr/>
        </p:nvCxnSpPr>
        <p:spPr>
          <a:xfrm flipH="1">
            <a:off x="941070" y="1925082"/>
            <a:ext cx="325120" cy="151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5"/>
          <p:cNvSpPr/>
          <p:nvPr/>
        </p:nvSpPr>
        <p:spPr bwMode="auto">
          <a:xfrm>
            <a:off x="1282700" y="208256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cxnSp>
        <p:nvCxnSpPr>
          <p:cNvPr id="21" name="直接箭头连接符 20"/>
          <p:cNvCxnSpPr>
            <a:stCxn id="6" idx="4"/>
            <a:endCxn id="30" idx="0"/>
          </p:cNvCxnSpPr>
          <p:nvPr/>
        </p:nvCxnSpPr>
        <p:spPr>
          <a:xfrm>
            <a:off x="1253490" y="1925082"/>
            <a:ext cx="337820" cy="157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下箭头 37"/>
          <p:cNvSpPr/>
          <p:nvPr/>
        </p:nvSpPr>
        <p:spPr>
          <a:xfrm>
            <a:off x="1320799" y="23556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409699" y="23302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C00000"/>
                </a:solidFill>
              </a:rPr>
              <a:t>&lt;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40" name="Rectangle 5"/>
          <p:cNvSpPr/>
          <p:nvPr/>
        </p:nvSpPr>
        <p:spPr bwMode="auto">
          <a:xfrm>
            <a:off x="609600" y="269851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41" name="Rectangle 5"/>
          <p:cNvSpPr/>
          <p:nvPr/>
        </p:nvSpPr>
        <p:spPr bwMode="auto">
          <a:xfrm>
            <a:off x="1282700" y="270486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42" name="椭圆 41"/>
          <p:cNvSpPr/>
          <p:nvPr/>
        </p:nvSpPr>
        <p:spPr>
          <a:xfrm>
            <a:off x="2222499" y="2698512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28" name="直接箭头连接符 27"/>
          <p:cNvCxnSpPr>
            <a:stCxn id="41" idx="3"/>
            <a:endCxn id="42" idx="2"/>
          </p:cNvCxnSpPr>
          <p:nvPr/>
        </p:nvCxnSpPr>
        <p:spPr>
          <a:xfrm>
            <a:off x="1899919" y="2833451"/>
            <a:ext cx="322580" cy="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下箭头 65"/>
          <p:cNvSpPr/>
          <p:nvPr/>
        </p:nvSpPr>
        <p:spPr>
          <a:xfrm>
            <a:off x="670560" y="23429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59460" y="23175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C00000"/>
                </a:solidFill>
              </a:rPr>
              <a:t>&lt;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68" name="下箭头 67"/>
          <p:cNvSpPr/>
          <p:nvPr/>
        </p:nvSpPr>
        <p:spPr>
          <a:xfrm>
            <a:off x="1320799" y="29779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1432559" y="29525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C00000"/>
                </a:solidFill>
              </a:rPr>
              <a:t>&lt;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0" name="Rectangle 5"/>
          <p:cNvSpPr/>
          <p:nvPr/>
        </p:nvSpPr>
        <p:spPr bwMode="auto">
          <a:xfrm>
            <a:off x="632460" y="332081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71" name="Rectangle 5"/>
          <p:cNvSpPr/>
          <p:nvPr/>
        </p:nvSpPr>
        <p:spPr bwMode="auto">
          <a:xfrm>
            <a:off x="1282700" y="332716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72" name="椭圆 71"/>
          <p:cNvSpPr/>
          <p:nvPr/>
        </p:nvSpPr>
        <p:spPr>
          <a:xfrm>
            <a:off x="2222499" y="3320812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73" name="直接箭头连接符 72"/>
          <p:cNvCxnSpPr>
            <a:stCxn id="71" idx="3"/>
            <a:endCxn id="72" idx="2"/>
          </p:cNvCxnSpPr>
          <p:nvPr/>
        </p:nvCxnSpPr>
        <p:spPr>
          <a:xfrm>
            <a:off x="1899919" y="3455751"/>
            <a:ext cx="322580" cy="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下箭头 73"/>
          <p:cNvSpPr/>
          <p:nvPr/>
        </p:nvSpPr>
        <p:spPr>
          <a:xfrm>
            <a:off x="670560" y="29652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759460" y="29398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 &lt;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6" name="下箭头 75"/>
          <p:cNvSpPr/>
          <p:nvPr/>
        </p:nvSpPr>
        <p:spPr>
          <a:xfrm>
            <a:off x="1320799" y="36002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371599" y="35748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/>
              <a:t>&lt;&lt;</a:t>
            </a:r>
            <a:endParaRPr lang="en-US" sz="1400" b="1" dirty="0"/>
          </a:p>
        </p:txBody>
      </p:sp>
      <p:sp>
        <p:nvSpPr>
          <p:cNvPr id="78" name="Rectangle 5"/>
          <p:cNvSpPr/>
          <p:nvPr/>
        </p:nvSpPr>
        <p:spPr bwMode="auto">
          <a:xfrm>
            <a:off x="632460" y="394311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79" name="Rectangle 5"/>
          <p:cNvSpPr/>
          <p:nvPr/>
        </p:nvSpPr>
        <p:spPr bwMode="auto">
          <a:xfrm>
            <a:off x="1282700" y="394946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80" name="椭圆 79"/>
          <p:cNvSpPr/>
          <p:nvPr/>
        </p:nvSpPr>
        <p:spPr>
          <a:xfrm>
            <a:off x="2222499" y="3943112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81" name="直接箭头连接符 80"/>
          <p:cNvCxnSpPr>
            <a:stCxn id="79" idx="3"/>
            <a:endCxn id="80" idx="2"/>
          </p:cNvCxnSpPr>
          <p:nvPr/>
        </p:nvCxnSpPr>
        <p:spPr>
          <a:xfrm>
            <a:off x="1899919" y="4078051"/>
            <a:ext cx="322580" cy="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下箭头 81"/>
          <p:cNvSpPr/>
          <p:nvPr/>
        </p:nvSpPr>
        <p:spPr>
          <a:xfrm>
            <a:off x="670560" y="35875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708660" y="35621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/>
              <a:t>&lt;&lt;</a:t>
            </a:r>
            <a:endParaRPr lang="en-US" sz="1400" b="1" dirty="0"/>
          </a:p>
        </p:txBody>
      </p:sp>
      <p:sp>
        <p:nvSpPr>
          <p:cNvPr id="84" name="下箭头 83"/>
          <p:cNvSpPr/>
          <p:nvPr/>
        </p:nvSpPr>
        <p:spPr>
          <a:xfrm>
            <a:off x="1320799" y="45019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1409699" y="44765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C00000"/>
                </a:solidFill>
              </a:rPr>
              <a:t>&lt;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6" name="Rectangle 5"/>
          <p:cNvSpPr/>
          <p:nvPr/>
        </p:nvSpPr>
        <p:spPr bwMode="auto">
          <a:xfrm>
            <a:off x="632460" y="484481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87" name="Rectangle 5"/>
          <p:cNvSpPr/>
          <p:nvPr/>
        </p:nvSpPr>
        <p:spPr bwMode="auto">
          <a:xfrm>
            <a:off x="1282700" y="485116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88" name="椭圆 87"/>
          <p:cNvSpPr/>
          <p:nvPr/>
        </p:nvSpPr>
        <p:spPr>
          <a:xfrm>
            <a:off x="2222499" y="4844812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89" name="直接箭头连接符 88"/>
          <p:cNvCxnSpPr>
            <a:stCxn id="87" idx="3"/>
            <a:endCxn id="88" idx="2"/>
          </p:cNvCxnSpPr>
          <p:nvPr/>
        </p:nvCxnSpPr>
        <p:spPr>
          <a:xfrm>
            <a:off x="1899919" y="4979751"/>
            <a:ext cx="322580" cy="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下箭头 89"/>
          <p:cNvSpPr/>
          <p:nvPr/>
        </p:nvSpPr>
        <p:spPr>
          <a:xfrm>
            <a:off x="670560" y="44892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759460" y="44638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C00000"/>
                </a:solidFill>
              </a:rPr>
              <a:t>&lt;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92" name="下箭头 91"/>
          <p:cNvSpPr/>
          <p:nvPr/>
        </p:nvSpPr>
        <p:spPr>
          <a:xfrm>
            <a:off x="1320799" y="51242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371599" y="50988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&lt;&lt;</a:t>
            </a:r>
            <a:endParaRPr lang="en-US" sz="1400" b="1" dirty="0"/>
          </a:p>
        </p:txBody>
      </p:sp>
      <p:sp>
        <p:nvSpPr>
          <p:cNvPr id="94" name="Rectangle 5"/>
          <p:cNvSpPr/>
          <p:nvPr/>
        </p:nvSpPr>
        <p:spPr bwMode="auto">
          <a:xfrm>
            <a:off x="632460" y="546711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95" name="Rectangle 5"/>
          <p:cNvSpPr/>
          <p:nvPr/>
        </p:nvSpPr>
        <p:spPr bwMode="auto">
          <a:xfrm>
            <a:off x="1282700" y="547346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96" name="椭圆 95"/>
          <p:cNvSpPr/>
          <p:nvPr/>
        </p:nvSpPr>
        <p:spPr>
          <a:xfrm>
            <a:off x="2222499" y="5467112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97" name="直接箭头连接符 96"/>
          <p:cNvCxnSpPr>
            <a:stCxn id="95" idx="3"/>
            <a:endCxn id="96" idx="2"/>
          </p:cNvCxnSpPr>
          <p:nvPr/>
        </p:nvCxnSpPr>
        <p:spPr>
          <a:xfrm>
            <a:off x="1899919" y="5602051"/>
            <a:ext cx="322580" cy="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下箭头 97"/>
          <p:cNvSpPr/>
          <p:nvPr/>
        </p:nvSpPr>
        <p:spPr>
          <a:xfrm>
            <a:off x="670560" y="51115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721360" y="50861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&lt;&lt;</a:t>
            </a:r>
            <a:endParaRPr lang="en-US" sz="1400" b="1" dirty="0"/>
          </a:p>
        </p:txBody>
      </p:sp>
      <p:sp>
        <p:nvSpPr>
          <p:cNvPr id="100" name="下箭头 99"/>
          <p:cNvSpPr/>
          <p:nvPr/>
        </p:nvSpPr>
        <p:spPr>
          <a:xfrm>
            <a:off x="1320799" y="6075681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409699" y="6050281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 &lt;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2" name="Rectangle 5"/>
          <p:cNvSpPr/>
          <p:nvPr/>
        </p:nvSpPr>
        <p:spPr bwMode="auto">
          <a:xfrm>
            <a:off x="632460" y="6431281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103" name="Rectangle 5"/>
          <p:cNvSpPr/>
          <p:nvPr/>
        </p:nvSpPr>
        <p:spPr bwMode="auto">
          <a:xfrm>
            <a:off x="1282700" y="6437631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104" name="椭圆 103"/>
          <p:cNvSpPr/>
          <p:nvPr/>
        </p:nvSpPr>
        <p:spPr>
          <a:xfrm>
            <a:off x="2222499" y="6431280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105" name="直接箭头连接符 104"/>
          <p:cNvCxnSpPr>
            <a:stCxn id="103" idx="3"/>
            <a:endCxn id="104" idx="2"/>
          </p:cNvCxnSpPr>
          <p:nvPr/>
        </p:nvCxnSpPr>
        <p:spPr>
          <a:xfrm>
            <a:off x="1899919" y="6566219"/>
            <a:ext cx="322580" cy="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下箭头 105"/>
          <p:cNvSpPr/>
          <p:nvPr/>
        </p:nvSpPr>
        <p:spPr>
          <a:xfrm>
            <a:off x="670560" y="6062981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59460" y="6037581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C00000"/>
                </a:solidFill>
              </a:rPr>
              <a:t>&lt;</a:t>
            </a:r>
            <a:endParaRPr lang="en-US" sz="1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5"/>
              <p:cNvSpPr/>
              <p:nvPr/>
            </p:nvSpPr>
            <p:spPr bwMode="auto">
              <a:xfrm>
                <a:off x="3294381" y="2723913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48-bit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4381" y="2723913"/>
                <a:ext cx="1137919" cy="2159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接箭头连接符 109"/>
          <p:cNvCxnSpPr>
            <a:stCxn id="42" idx="6"/>
            <a:endCxn id="109" idx="1"/>
          </p:cNvCxnSpPr>
          <p:nvPr/>
        </p:nvCxnSpPr>
        <p:spPr>
          <a:xfrm flipV="1">
            <a:off x="2976879" y="2831863"/>
            <a:ext cx="317502" cy="3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5"/>
              <p:cNvSpPr/>
              <p:nvPr/>
            </p:nvSpPr>
            <p:spPr bwMode="auto">
              <a:xfrm>
                <a:off x="3302002" y="3346213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48-bit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2002" y="3346213"/>
                <a:ext cx="1137919" cy="2159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/>
          <p:cNvCxnSpPr>
            <a:stCxn id="72" idx="6"/>
            <a:endCxn id="111" idx="1"/>
          </p:cNvCxnSpPr>
          <p:nvPr/>
        </p:nvCxnSpPr>
        <p:spPr>
          <a:xfrm flipV="1">
            <a:off x="2976879" y="3454163"/>
            <a:ext cx="325123" cy="3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5"/>
              <p:cNvSpPr/>
              <p:nvPr/>
            </p:nvSpPr>
            <p:spPr bwMode="auto">
              <a:xfrm>
                <a:off x="3309623" y="3968513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48-bit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9623" y="3968513"/>
                <a:ext cx="1137919" cy="2159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接箭头连接符 113"/>
          <p:cNvCxnSpPr>
            <a:stCxn id="80" idx="6"/>
            <a:endCxn id="113" idx="1"/>
          </p:cNvCxnSpPr>
          <p:nvPr/>
        </p:nvCxnSpPr>
        <p:spPr>
          <a:xfrm flipV="1">
            <a:off x="2976879" y="4076463"/>
            <a:ext cx="332744" cy="3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5"/>
              <p:cNvSpPr/>
              <p:nvPr/>
            </p:nvSpPr>
            <p:spPr bwMode="auto">
              <a:xfrm>
                <a:off x="3309623" y="4882913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48-bit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9623" y="4882913"/>
                <a:ext cx="1137919" cy="2159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接箭头连接符 115"/>
          <p:cNvCxnSpPr>
            <a:stCxn id="88" idx="6"/>
            <a:endCxn id="115" idx="1"/>
          </p:cNvCxnSpPr>
          <p:nvPr/>
        </p:nvCxnSpPr>
        <p:spPr>
          <a:xfrm>
            <a:off x="2976879" y="4981972"/>
            <a:ext cx="332744" cy="8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5"/>
              <p:cNvSpPr/>
              <p:nvPr/>
            </p:nvSpPr>
            <p:spPr bwMode="auto">
              <a:xfrm>
                <a:off x="3309623" y="5505213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48-bit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baseline="-25000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9623" y="5505213"/>
                <a:ext cx="1137919" cy="2159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/>
          <p:cNvCxnSpPr>
            <a:stCxn id="96" idx="6"/>
            <a:endCxn id="117" idx="1"/>
          </p:cNvCxnSpPr>
          <p:nvPr/>
        </p:nvCxnSpPr>
        <p:spPr>
          <a:xfrm>
            <a:off x="2976879" y="5604272"/>
            <a:ext cx="332744" cy="8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/>
              <p:cNvSpPr/>
              <p:nvPr/>
            </p:nvSpPr>
            <p:spPr bwMode="auto">
              <a:xfrm>
                <a:off x="3309623" y="6457713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48-bit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9623" y="6457713"/>
                <a:ext cx="1137919" cy="2159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直接箭头连接符 119"/>
          <p:cNvCxnSpPr>
            <a:stCxn id="104" idx="6"/>
            <a:endCxn id="119" idx="1"/>
          </p:cNvCxnSpPr>
          <p:nvPr/>
        </p:nvCxnSpPr>
        <p:spPr>
          <a:xfrm flipV="1">
            <a:off x="2976879" y="6565663"/>
            <a:ext cx="332744" cy="2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869" y="1498600"/>
            <a:ext cx="4095531" cy="185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26009"/>
            <a:ext cx="2013059" cy="19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60" name="TextBox 2059"/>
              <p:cNvSpPr txBox="1"/>
              <p:nvPr/>
            </p:nvSpPr>
            <p:spPr>
              <a:xfrm>
                <a:off x="6366546" y="1066800"/>
                <a:ext cx="1006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60" name="TextBox 20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546" y="1066800"/>
                <a:ext cx="1006529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6346825" y="3769146"/>
                <a:ext cx="1006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825" y="3769146"/>
                <a:ext cx="1006529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800600" y="3327400"/>
                <a:ext cx="3759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64-bit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000" dirty="0" smtClean="0"/>
                  <a:t> 56-bit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327400"/>
                <a:ext cx="3759200" cy="400110"/>
              </a:xfrm>
              <a:prstGeom prst="rect">
                <a:avLst/>
              </a:prstGeom>
              <a:blipFill rotWithShape="0">
                <a:blip r:embed="rId1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5715000" y="6076890"/>
                <a:ext cx="2362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56-bit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smtClean="0"/>
                  <a:t>48-bit</a:t>
                </a: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6076890"/>
                <a:ext cx="2362200" cy="400110"/>
              </a:xfrm>
              <a:prstGeom prst="rect">
                <a:avLst/>
              </a:prstGeom>
              <a:blipFill rotWithShape="0">
                <a:blip r:embed="rId15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5722" y="4209674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22" y="4209674"/>
                <a:ext cx="12503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45000" r="-4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1520886" y="420473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886" y="4204733"/>
                <a:ext cx="125034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42857" r="-380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878840" y="5787014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40" y="5787014"/>
                <a:ext cx="125034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524004" y="578207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4" y="5782073"/>
                <a:ext cx="125034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42857" r="-380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87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Merkle-Damgård</a:t>
            </a:r>
            <a:r>
              <a:rPr lang="en-US" dirty="0" smtClean="0"/>
              <a:t>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3062392"/>
                <a:ext cx="9144000" cy="3744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</a:t>
                </a:r>
                <a:r>
                  <a:rPr lang="en-US" altLang="zh-CN" sz="2400" dirty="0"/>
                  <a:t>.</a:t>
                </a:r>
                <a:r>
                  <a:rPr lang="en-US" altLang="zh-CN" sz="2400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dirty="0" smtClean="0"/>
                  <a:t>, arbitrary length hash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, fixed-length hash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i="1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; pad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(with 0s)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b="0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altLang="zh-CN" sz="2000" b="0" dirty="0" smtClean="0"/>
                  <a:t>// this can be arbitrary and fixed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62392"/>
                <a:ext cx="9144000" cy="374480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63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rapezoid 37"/>
          <p:cNvSpPr/>
          <p:nvPr/>
        </p:nvSpPr>
        <p:spPr>
          <a:xfrm rot="5400000">
            <a:off x="1299651" y="2113280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rapezoid 38"/>
          <p:cNvSpPr/>
          <p:nvPr/>
        </p:nvSpPr>
        <p:spPr>
          <a:xfrm rot="5400000">
            <a:off x="2823651" y="2120900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oid 39"/>
          <p:cNvSpPr/>
          <p:nvPr/>
        </p:nvSpPr>
        <p:spPr>
          <a:xfrm rot="5400000">
            <a:off x="4937437" y="2120900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apezoid 40"/>
          <p:cNvSpPr/>
          <p:nvPr/>
        </p:nvSpPr>
        <p:spPr>
          <a:xfrm rot="5400000">
            <a:off x="6309037" y="2120900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38" idx="0"/>
            <a:endCxn id="39" idx="2"/>
          </p:cNvCxnSpPr>
          <p:nvPr/>
        </p:nvCxnSpPr>
        <p:spPr>
          <a:xfrm>
            <a:off x="2252151" y="2456180"/>
            <a:ext cx="83820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776151" y="2463800"/>
            <a:ext cx="397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0"/>
            <a:endCxn id="41" idx="2"/>
          </p:cNvCxnSpPr>
          <p:nvPr/>
        </p:nvCxnSpPr>
        <p:spPr>
          <a:xfrm>
            <a:off x="5889937" y="24638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42951" y="2463800"/>
            <a:ext cx="361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379523" y="232396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23" y="2323961"/>
                <a:ext cx="25006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681463" y="2265680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463" y="2265680"/>
                <a:ext cx="28520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277" r="-212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242751" y="2265680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51" y="2265680"/>
                <a:ext cx="28520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277" r="-212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378145" y="2265680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145" y="2265680"/>
                <a:ext cx="2852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277" r="-425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749745" y="2265680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745" y="2265680"/>
                <a:ext cx="2852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277" r="-425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2322242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322242"/>
                <a:ext cx="26680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51" idx="3"/>
            <a:endCxn id="38" idx="2"/>
          </p:cNvCxnSpPr>
          <p:nvPr/>
        </p:nvCxnSpPr>
        <p:spPr>
          <a:xfrm flipV="1">
            <a:off x="800203" y="2456180"/>
            <a:ext cx="766148" cy="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195511" y="115650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511" y="1156503"/>
                <a:ext cx="27610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709351" y="114300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51" y="1143000"/>
                <a:ext cx="28142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766751" y="1143000"/>
                <a:ext cx="301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751" y="1143000"/>
                <a:ext cx="30194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0204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154443" y="1143000"/>
                <a:ext cx="951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443" y="1143000"/>
                <a:ext cx="95109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205" r="-448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2782542" y="1452021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786604" y="2111445"/>
            <a:ext cx="312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965297" y="1452021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65297" y="2111445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313611" y="1452021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313611" y="2111445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281351" y="2452805"/>
            <a:ext cx="281455" cy="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586151" y="2263459"/>
                <a:ext cx="14054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151" y="2263459"/>
                <a:ext cx="140544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463" r="-129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852351" y="124700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351" y="1247001"/>
                <a:ext cx="250068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473196" y="2487790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196" y="2487790"/>
                <a:ext cx="26148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3953" r="-465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796514" y="2494280"/>
                <a:ext cx="266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14" y="2494280"/>
                <a:ext cx="26680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1364" r="-681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082514" y="2494280"/>
                <a:ext cx="287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514" y="2494280"/>
                <a:ext cx="287322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2766" r="-425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1302191" y="1452021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302191" y="2111445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469930" y="6248400"/>
            <a:ext cx="35216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Examples: MD5; SHA family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667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64" grpId="0"/>
      <p:bldP spid="65" grpId="0"/>
      <p:bldP spid="66" grpId="0"/>
      <p:bldP spid="67" grpId="0"/>
      <p:bldP spid="68" grpId="0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304800"/>
                <a:ext cx="9144000" cy="6245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If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is collision-resistant, then so is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𝐆𝐞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p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not. Then there is a PPT algorithm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can find a collision, say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//padded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collision for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is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 collision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  <a:endParaRPr lang="en-US" altLang="zh-CN" sz="2000" b="0" i="0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We can always find a collision as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4800"/>
                <a:ext cx="9144000" cy="624555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98" b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6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01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Hash-and-MAC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53233"/>
                <a:ext cx="9144000" cy="5499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Arbitrary Length MAC: </a:t>
                </a:r>
                <a:r>
                  <a:rPr lang="en-US" sz="2400" dirty="0" smtClean="0"/>
                  <a:t>two constructions are known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MAC from PRF: too long tag; slow (too many PRF computations)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CBC-MAC: short tag, has been industrial standard; not very fast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arbitrary-length MAC 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a fixed-length MAC 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-bit messages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𝐆𝐞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, a hash function with output length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c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; 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;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′=(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utput  1 iff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THEOREM: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/>
                  <a:t> is EUF-CMA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sz="2400" dirty="0"/>
                  <a:t> is collision resistant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 is </a:t>
                </a:r>
                <a:r>
                  <a:rPr lang="en-US" altLang="zh-CN" sz="2400" dirty="0" smtClean="0"/>
                  <a:t>EUF-CMA</a:t>
                </a:r>
                <a:endParaRPr lang="en-US" altLang="zh-CN" sz="24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3233"/>
                <a:ext cx="9144000" cy="549996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1" b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60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90600"/>
                <a:ext cx="9144000" cy="879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 </a:t>
                </a:r>
                <a:r>
                  <a:rPr lang="en-US" altLang="zh-CN" sz="2400" dirty="0" smtClean="0"/>
                  <a:t>HMAC</a:t>
                </a:r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 smtClean="0"/>
                  <a:t>, </a:t>
                </a:r>
                <a:r>
                  <a:rPr lang="en-US" altLang="zh-CN" sz="2400" dirty="0" smtClean="0"/>
                  <a:t>hashed MAC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/>
                  <a:t>Tools: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 smtClean="0"/>
                  <a:t> MD transform of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(compresses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 smtClean="0"/>
                  <a:t>-bit 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-bit)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87947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69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rapezoid 9"/>
          <p:cNvSpPr/>
          <p:nvPr/>
        </p:nvSpPr>
        <p:spPr>
          <a:xfrm rot="5400000">
            <a:off x="1323831" y="2851741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apezoid 10"/>
          <p:cNvSpPr/>
          <p:nvPr/>
        </p:nvSpPr>
        <p:spPr>
          <a:xfrm rot="5400000">
            <a:off x="2847831" y="2859361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/>
          <p:cNvSpPr/>
          <p:nvPr/>
        </p:nvSpPr>
        <p:spPr>
          <a:xfrm rot="5400000">
            <a:off x="4961617" y="2859361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/>
          <p:cNvSpPr/>
          <p:nvPr/>
        </p:nvSpPr>
        <p:spPr>
          <a:xfrm rot="5400000">
            <a:off x="6726373" y="4434161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0"/>
            <a:endCxn id="11" idx="2"/>
          </p:cNvCxnSpPr>
          <p:nvPr/>
        </p:nvCxnSpPr>
        <p:spPr>
          <a:xfrm>
            <a:off x="2276331" y="3194641"/>
            <a:ext cx="83820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00331" y="3202261"/>
            <a:ext cx="397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4" idx="0"/>
            <a:endCxn id="13" idx="2"/>
          </p:cNvCxnSpPr>
          <p:nvPr/>
        </p:nvCxnSpPr>
        <p:spPr>
          <a:xfrm>
            <a:off x="5924056" y="4771981"/>
            <a:ext cx="1069017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67131" y="3202261"/>
            <a:ext cx="361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03703" y="3062422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703" y="3062422"/>
                <a:ext cx="25006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05643" y="3004141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43" y="3004141"/>
                <a:ext cx="28520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277" r="-212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66931" y="3004141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31" y="3004141"/>
                <a:ext cx="28520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277" r="-212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02325" y="3004141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325" y="3004141"/>
                <a:ext cx="2852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277" r="-425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167081" y="4578941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081" y="4578941"/>
                <a:ext cx="28520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739" r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8336" y="3060703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36" y="3060703"/>
                <a:ext cx="29264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0833" r="-145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3" idx="3"/>
            <a:endCxn id="10" idx="2"/>
          </p:cNvCxnSpPr>
          <p:nvPr/>
        </p:nvCxnSpPr>
        <p:spPr>
          <a:xfrm flipV="1">
            <a:off x="1090980" y="3194641"/>
            <a:ext cx="499551" cy="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31900" y="1889081"/>
                <a:ext cx="10021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𝐢𝐩𝐚𝐝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00" y="1889081"/>
                <a:ext cx="100219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455" t="-6667" r="-84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733531" y="188146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531" y="1881461"/>
                <a:ext cx="27610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2855877" y="2190482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55877" y="2849906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89477" y="2190482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89477" y="2849906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730947" y="4424706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698687" y="4766066"/>
            <a:ext cx="281455" cy="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003487" y="457672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487" y="4576720"/>
                <a:ext cx="14991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6000" r="-24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876531" y="1985462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531" y="1985462"/>
                <a:ext cx="25006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497376" y="3226251"/>
                <a:ext cx="3602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376" y="3226251"/>
                <a:ext cx="36029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6949" r="-678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381256" y="4777061"/>
                <a:ext cx="475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256" y="4777061"/>
                <a:ext cx="47570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1538" r="-384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>
            <a:off x="1326371" y="2190482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326371" y="2849906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rapezoid 43"/>
          <p:cNvSpPr/>
          <p:nvPr/>
        </p:nvSpPr>
        <p:spPr>
          <a:xfrm rot="5400000">
            <a:off x="4971556" y="4429081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113448" y="4771981"/>
            <a:ext cx="1104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412264" y="4573861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264" y="4573861"/>
                <a:ext cx="28520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1277" r="-21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>
            <a:off x="4146100" y="4419626"/>
            <a:ext cx="1080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7956" y="4802461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956" y="4802461"/>
                <a:ext cx="292644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8367" r="-142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Elbow Connector 50"/>
          <p:cNvCxnSpPr>
            <a:stCxn id="12" idx="0"/>
          </p:cNvCxnSpPr>
          <p:nvPr/>
        </p:nvCxnSpPr>
        <p:spPr>
          <a:xfrm>
            <a:off x="5914117" y="3202261"/>
            <a:ext cx="816830" cy="12173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151136" y="4167461"/>
                <a:ext cx="10615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𝐨𝐩𝐚𝐝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136" y="4167461"/>
                <a:ext cx="1061509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5172" t="-6667" r="-80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3"/>
              <p:cNvSpPr txBox="1"/>
              <p:nvPr/>
            </p:nvSpPr>
            <p:spPr>
              <a:xfrm>
                <a:off x="6553200" y="1881461"/>
                <a:ext cx="2442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𝐢𝐩𝐚𝐝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881461"/>
                <a:ext cx="2442656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995" t="-6667" r="-29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"/>
          <p:cNvCxnSpPr>
            <a:stCxn id="55" idx="2"/>
          </p:cNvCxnSpPr>
          <p:nvPr/>
        </p:nvCxnSpPr>
        <p:spPr>
          <a:xfrm flipH="1">
            <a:off x="6324602" y="2158460"/>
            <a:ext cx="1449926" cy="101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6"/>
              <p:cNvSpPr txBox="1"/>
              <p:nvPr/>
            </p:nvSpPr>
            <p:spPr>
              <a:xfrm>
                <a:off x="1752600" y="5262062"/>
                <a:ext cx="1897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𝐼𝑉</m:t>
                      </m:r>
                      <m:r>
                        <m:rPr>
                          <m:lit/>
                        </m:rP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𝐨𝐩𝐚𝐝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262062"/>
                <a:ext cx="1897443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929" t="-4348" r="-321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8"/>
          <p:cNvCxnSpPr>
            <a:stCxn id="57" idx="3"/>
            <a:endCxn id="41" idx="2"/>
          </p:cNvCxnSpPr>
          <p:nvPr/>
        </p:nvCxnSpPr>
        <p:spPr>
          <a:xfrm flipV="1">
            <a:off x="3650043" y="5054060"/>
            <a:ext cx="2969067" cy="34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51825" y="3557861"/>
                <a:ext cx="2392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0⋯0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825" y="3557861"/>
                <a:ext cx="2392175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357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xplosion 1 3"/>
          <p:cNvSpPr/>
          <p:nvPr/>
        </p:nvSpPr>
        <p:spPr>
          <a:xfrm>
            <a:off x="6555474" y="3114562"/>
            <a:ext cx="304800" cy="276999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32722" y="1881461"/>
                <a:ext cx="296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722" y="1881461"/>
                <a:ext cx="296363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12500" r="-83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23"/>
              <p:cNvSpPr/>
              <p:nvPr/>
            </p:nvSpPr>
            <p:spPr>
              <a:xfrm>
                <a:off x="0" y="5539061"/>
                <a:ext cx="9144000" cy="1206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Padding technique used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sz="2000" b="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000" b="0" dirty="0" smtClean="0"/>
                  <a:t> for a message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b="0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sz="2000" b="0" dirty="0" smtClean="0"/>
                  <a:t> bits;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Append enough 0’s 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 smtClean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+#</m:t>
                    </m:r>
                  </m:oMath>
                </a14:m>
                <a:r>
                  <a:rPr lang="en-US" altLang="zh-CN" sz="2000" dirty="0" smtClean="0"/>
                  <a:t> of 0’s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dirty="0" smtClean="0"/>
                  <a:t> is a multiple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Append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dirty="0" smtClean="0"/>
                  <a:t>-bit representation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 smtClean="0"/>
                  <a:t> </a:t>
                </a:r>
              </a:p>
            </p:txBody>
          </p:sp>
        </mc:Choice>
        <mc:Fallback xmlns="">
          <p:sp>
            <p:nvSpPr>
              <p:cNvPr id="48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39061"/>
                <a:ext cx="9144000" cy="1206933"/>
              </a:xfrm>
              <a:prstGeom prst="rect">
                <a:avLst/>
              </a:prstGeom>
              <a:blipFill rotWithShape="0"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410200" y="6400800"/>
                <a:ext cx="1371600" cy="228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6400800"/>
                <a:ext cx="1371600" cy="22860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6825669" y="6400800"/>
                <a:ext cx="581693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0⋯0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669" y="6400800"/>
                <a:ext cx="581693" cy="22860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7452545" y="6400800"/>
                <a:ext cx="397305" cy="2286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545" y="6400800"/>
                <a:ext cx="397305" cy="22860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140513" y="5262670"/>
            <a:ext cx="7317687" cy="7571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REMARK: </a:t>
            </a:r>
            <a:r>
              <a:rPr lang="en-US" altLang="zh-CN" dirty="0"/>
              <a:t>Industry standard, Highly efficient (Faster than CBC-MAC) , 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 Easy to implement, Proof of security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56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Attacks of Hash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35318"/>
                <a:ext cx="9144000" cy="5441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QUESTION: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Let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be </a:t>
                </a:r>
                <a:r>
                  <a:rPr lang="en-US" altLang="zh-CN" sz="2400" dirty="0"/>
                  <a:t>a hash </a:t>
                </a:r>
                <a:r>
                  <a:rPr lang="en-US" altLang="zh-CN" sz="2400" dirty="0" smtClean="0"/>
                  <a:t>function with fixed length </a:t>
                </a:r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digest. How to find a collision for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400" dirty="0" smtClean="0"/>
                  <a:t> in general?</a:t>
                </a:r>
                <a:endParaRPr lang="en-US" altLang="zh-CN" sz="2400" b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Trivial Attack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digests; find collision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different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Output a collision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Probability of Success: 1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Complexity: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hash computations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Birthday Attack: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digests; find collision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distinct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c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c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heck whether there exist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35318"/>
                <a:ext cx="9144000" cy="5441682"/>
              </a:xfrm>
              <a:prstGeom prst="rect">
                <a:avLst/>
              </a:prstGeom>
              <a:blipFill rotWithShape="0">
                <a:blip r:embed="rId3"/>
                <a:stretch>
                  <a:fillRect l="-1000" b="-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87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Attacks of Hash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95400"/>
                <a:ext cx="9144000" cy="4683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Simplified Analysis</a:t>
                </a:r>
                <a:r>
                  <a:rPr lang="en-US" altLang="zh-CN" sz="2400" b="1" dirty="0" smtClean="0"/>
                  <a:t>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Treat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as a truly random function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c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uniformly and at random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.  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∧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←[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 (uniform and totally independent)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⁡[∃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Birthday Problem: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How many people are needed in order to find a pair with same </a:t>
                </a:r>
                <a:r>
                  <a:rPr lang="en-US" altLang="zh-CN" sz="2400" dirty="0" smtClean="0"/>
                  <a:t>birthday with probability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≥1/2</m:t>
                    </m:r>
                  </m:oMath>
                </a14:m>
                <a:r>
                  <a:rPr lang="en-US" altLang="zh-CN" sz="2400" dirty="0" smtClean="0"/>
                  <a:t>?</a:t>
                </a:r>
                <a:endParaRPr lang="en-US" altLang="zh-CN" sz="2400" dirty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=365, 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find the least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s.t.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≥1/2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683462"/>
              </a:xfrm>
              <a:prstGeom prst="rect">
                <a:avLst/>
              </a:prstGeom>
              <a:blipFill rotWithShape="0">
                <a:blip r:embed="rId3"/>
                <a:stretch>
                  <a:fillRect t="-130" b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56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22878</TotalTime>
  <Words>575</Words>
  <Application>Microsoft Office PowerPoint</Application>
  <PresentationFormat>On-screen Show (4:3)</PresentationFormat>
  <Paragraphs>316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Cambria Math</vt:lpstr>
      <vt:lpstr>Office Theme</vt:lpstr>
      <vt:lpstr>Foundations of Cryptography Merkle-Damgård transform, hash-and-MAC, birthday attack,  Feistel network </vt:lpstr>
      <vt:lpstr>Merkle-Damgård Transform</vt:lpstr>
      <vt:lpstr>PowerPoint Presentation</vt:lpstr>
      <vt:lpstr>PowerPoint Presentation</vt:lpstr>
      <vt:lpstr>Hash-and-MAC</vt:lpstr>
      <vt:lpstr>HMAC</vt:lpstr>
      <vt:lpstr>PowerPoint Presentation</vt:lpstr>
      <vt:lpstr>Attacks of Hash Functions</vt:lpstr>
      <vt:lpstr>Attacks of Hash Functions</vt:lpstr>
      <vt:lpstr>Attacks of Hash Functions</vt:lpstr>
      <vt:lpstr>Attacks of Hash Functions</vt:lpstr>
      <vt:lpstr>PowerPoint Presentation</vt:lpstr>
      <vt:lpstr>Practical Constructions</vt:lpstr>
      <vt:lpstr>Block Ciphers</vt:lpstr>
      <vt:lpstr>Feistel Network</vt:lpstr>
      <vt:lpstr>Data Encryption Standard (DES)</vt:lpstr>
      <vt:lpstr>DES Encryption</vt:lpstr>
      <vt:lpstr>Initial Permutation IP</vt:lpstr>
      <vt:lpstr>Key Schedule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742</cp:revision>
  <cp:lastPrinted>2018-12-04T06:49:43Z</cp:lastPrinted>
  <dcterms:created xsi:type="dcterms:W3CDTF">2014-04-06T04:43:09Z</dcterms:created>
  <dcterms:modified xsi:type="dcterms:W3CDTF">2018-12-04T08:56:50Z</dcterms:modified>
</cp:coreProperties>
</file>