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368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9" r:id="rId11"/>
    <p:sldId id="380" r:id="rId12"/>
    <p:sldId id="378" r:id="rId13"/>
    <p:sldId id="396" r:id="rId14"/>
    <p:sldId id="390" r:id="rId15"/>
    <p:sldId id="393" r:id="rId16"/>
    <p:sldId id="405" r:id="rId17"/>
    <p:sldId id="409" r:id="rId18"/>
    <p:sldId id="410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607" autoAdjust="0"/>
  </p:normalViewPr>
  <p:slideViewPr>
    <p:cSldViewPr>
      <p:cViewPr varScale="1">
        <p:scale>
          <a:sx n="65" d="100"/>
          <a:sy n="65" d="100"/>
        </p:scale>
        <p:origin x="13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6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9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6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2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722313"/>
            <a:ext cx="4814888" cy="3609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1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768350"/>
            <a:ext cx="5116512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19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768350"/>
            <a:ext cx="5116512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3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6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5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4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6.png"/><Relationship Id="rId3" Type="http://schemas.openxmlformats.org/officeDocument/2006/relationships/image" Target="../media/image150.png"/><Relationship Id="rId21" Type="http://schemas.openxmlformats.org/officeDocument/2006/relationships/image" Target="../media/image3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7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4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3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2.png"/><Relationship Id="rId27" Type="http://schemas.openxmlformats.org/officeDocument/2006/relationships/image" Target="../media/image10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7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Foundations of Cryptography</a:t>
                </a:r>
                <a:br>
                  <a:rPr lang="en-US" dirty="0" smtClean="0"/>
                </a:br>
                <a:r>
                  <a:rPr lang="en-US" sz="2000" dirty="0" smtClean="0"/>
                  <a:t>DES, double DES, triple DES, man-in-the-middle attack,</a:t>
                </a:r>
                <a:br>
                  <a:rPr lang="en-US" sz="2000" dirty="0" smtClean="0"/>
                </a:br>
                <a:r>
                  <a:rPr lang="en-US" sz="2000" dirty="0" smtClean="0"/>
                  <a:t>division algorithm, mod, GCD, congruence,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/>
                  <a:t> </a:t>
                </a:r>
                <a:endParaRPr lang="en-US" sz="2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  <a:blipFill rotWithShape="0">
                <a:blip r:embed="rId2"/>
                <a:stretch>
                  <a:fillRect t="-4979" b="-4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 (AES)</a:t>
            </a:r>
            <a:endParaRPr lang="en-US" sz="31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500152"/>
            <a:ext cx="9144000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Background: FIPS 197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1997:  NIST called for Advanced </a:t>
            </a:r>
            <a:r>
              <a:rPr lang="en-US" sz="2000" dirty="0"/>
              <a:t>Encryption Standard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1998: 15 proposals were submitted/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AES workshop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1999: 5 submissions were selected/the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AES workshop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2000: NIST adopted Rijndael  (Belgium) /the 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AES workshop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REMARKs:</a:t>
            </a:r>
            <a:endParaRPr lang="en-US" sz="2400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k</a:t>
            </a:r>
            <a:r>
              <a:rPr lang="en-US" sz="2000" dirty="0" smtClean="0"/>
              <a:t>ey length: 128-bit, 192-bit, or 256-bit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block length: 128-bit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number of rounds: </a:t>
            </a:r>
            <a:r>
              <a:rPr lang="en-US" sz="2000" dirty="0"/>
              <a:t>10, 12, 14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suitable for software &amp; hardware implementations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k</a:t>
            </a:r>
            <a:r>
              <a:rPr lang="en-US" sz="2000" dirty="0" smtClean="0"/>
              <a:t>ey recovery attack: 4 times better than brute-force attack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ubstation-permutation network</a:t>
            </a:r>
          </a:p>
        </p:txBody>
      </p:sp>
    </p:spTree>
    <p:extLst>
      <p:ext uri="{BB962C8B-B14F-4D97-AF65-F5344CB8AC3E}">
        <p14:creationId xmlns:p14="http://schemas.microsoft.com/office/powerpoint/2010/main" val="28812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AES Encryption (128-bit key)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4202" y="3547144"/>
                <a:ext cx="762000" cy="6858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02" y="3547144"/>
                <a:ext cx="762000" cy="685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6532" y="32423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752" y="3687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12" name="Group 39"/>
          <p:cNvGrpSpPr/>
          <p:nvPr/>
        </p:nvGrpSpPr>
        <p:grpSpPr>
          <a:xfrm>
            <a:off x="4495800" y="3770753"/>
            <a:ext cx="525995" cy="308450"/>
            <a:chOff x="5335910" y="2102683"/>
            <a:chExt cx="525995" cy="308450"/>
          </a:xfrm>
        </p:grpSpPr>
        <p:sp>
          <p:nvSpPr>
            <p:cNvPr id="17" name="TextBox 16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8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892300" y="4372884"/>
            <a:ext cx="788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Round 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5"/>
              <p:cNvSpPr/>
              <p:nvPr/>
            </p:nvSpPr>
            <p:spPr bwMode="auto">
              <a:xfrm>
                <a:off x="3622434" y="1256352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n-lt"/>
                  </a:rPr>
                  <a:t>secret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2434" y="1256352"/>
                <a:ext cx="1668781" cy="2857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rapezoid 6"/>
          <p:cNvSpPr/>
          <p:nvPr/>
        </p:nvSpPr>
        <p:spPr bwMode="auto">
          <a:xfrm>
            <a:off x="1960828" y="1542102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53414" y="1676400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8"/>
              <p:cNvSpPr/>
              <p:nvPr/>
            </p:nvSpPr>
            <p:spPr bwMode="auto">
              <a:xfrm>
                <a:off x="1960828" y="2227902"/>
                <a:ext cx="470870" cy="46168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7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828" y="2227902"/>
                <a:ext cx="470870" cy="4616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2431698" y="1193800"/>
            <a:ext cx="108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128-bit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53152" y="2258620"/>
            <a:ext cx="93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128-bit</a:t>
            </a:r>
            <a:endParaRPr lang="en-US" dirty="0"/>
          </a:p>
        </p:txBody>
      </p:sp>
      <p:cxnSp>
        <p:nvCxnSpPr>
          <p:cNvPr id="72" name="Straight Connector 31"/>
          <p:cNvCxnSpPr/>
          <p:nvPr/>
        </p:nvCxnSpPr>
        <p:spPr bwMode="auto">
          <a:xfrm>
            <a:off x="4865392" y="2380302"/>
            <a:ext cx="5378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8"/>
              <p:cNvSpPr/>
              <p:nvPr/>
            </p:nvSpPr>
            <p:spPr bwMode="auto">
              <a:xfrm>
                <a:off x="2884192" y="2232384"/>
                <a:ext cx="470870" cy="46168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3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4192" y="2232384"/>
                <a:ext cx="470870" cy="4616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8"/>
              <p:cNvSpPr/>
              <p:nvPr/>
            </p:nvSpPr>
            <p:spPr bwMode="auto">
              <a:xfrm>
                <a:off x="3722370" y="2232384"/>
                <a:ext cx="470870" cy="46168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4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2370" y="2232384"/>
                <a:ext cx="470870" cy="4616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8"/>
              <p:cNvSpPr/>
              <p:nvPr/>
            </p:nvSpPr>
            <p:spPr bwMode="auto">
              <a:xfrm>
                <a:off x="6465570" y="2224424"/>
                <a:ext cx="470870" cy="46168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5570" y="2224424"/>
                <a:ext cx="470870" cy="4616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6"/>
          <p:cNvSpPr/>
          <p:nvPr/>
        </p:nvSpPr>
        <p:spPr>
          <a:xfrm>
            <a:off x="1832450" y="3389952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SubBytes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ShiftRows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MixColumns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78" name="Group 39"/>
          <p:cNvGrpSpPr/>
          <p:nvPr/>
        </p:nvGrpSpPr>
        <p:grpSpPr>
          <a:xfrm>
            <a:off x="2827360" y="3768972"/>
            <a:ext cx="638320" cy="308450"/>
            <a:chOff x="5335910" y="2102683"/>
            <a:chExt cx="638320" cy="308450"/>
          </a:xfrm>
        </p:grpSpPr>
        <p:sp>
          <p:nvSpPr>
            <p:cNvPr id="79" name="TextBox 78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80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39"/>
          <p:cNvGrpSpPr/>
          <p:nvPr/>
        </p:nvGrpSpPr>
        <p:grpSpPr>
          <a:xfrm>
            <a:off x="1159850" y="3768972"/>
            <a:ext cx="638320" cy="308450"/>
            <a:chOff x="5335910" y="2102683"/>
            <a:chExt cx="638320" cy="308450"/>
          </a:xfrm>
        </p:grpSpPr>
        <p:sp>
          <p:nvSpPr>
            <p:cNvPr id="83" name="TextBox 82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84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31"/>
          <p:cNvCxnSpPr/>
          <p:nvPr/>
        </p:nvCxnSpPr>
        <p:spPr bwMode="auto">
          <a:xfrm>
            <a:off x="4947312" y="3847152"/>
            <a:ext cx="5378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Group 39"/>
          <p:cNvGrpSpPr/>
          <p:nvPr/>
        </p:nvGrpSpPr>
        <p:grpSpPr>
          <a:xfrm>
            <a:off x="5371034" y="3751674"/>
            <a:ext cx="573990" cy="308450"/>
            <a:chOff x="5400240" y="2102683"/>
            <a:chExt cx="573990" cy="308450"/>
          </a:xfrm>
        </p:grpSpPr>
        <p:sp>
          <p:nvSpPr>
            <p:cNvPr id="90" name="TextBox 89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92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Rectangle 6"/>
          <p:cNvSpPr/>
          <p:nvPr/>
        </p:nvSpPr>
        <p:spPr>
          <a:xfrm>
            <a:off x="3519025" y="3389952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SubBytes</a:t>
            </a:r>
          </a:p>
          <a:p>
            <a:r>
              <a:rPr lang="en-US" sz="1300" dirty="0">
                <a:solidFill>
                  <a:schemeClr val="tx1"/>
                </a:solidFill>
              </a:rPr>
              <a:t>ShiftRows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MixColumns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95" name="Rectangle 6"/>
          <p:cNvSpPr/>
          <p:nvPr/>
        </p:nvSpPr>
        <p:spPr>
          <a:xfrm>
            <a:off x="6006152" y="3389952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SubBytes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ShiftRows</a:t>
            </a:r>
          </a:p>
          <a:p>
            <a:endParaRPr lang="en-US" sz="1300" dirty="0" smtClean="0">
              <a:solidFill>
                <a:schemeClr val="tx1"/>
              </a:solidFill>
            </a:endParaRPr>
          </a:p>
        </p:txBody>
      </p:sp>
      <p:grpSp>
        <p:nvGrpSpPr>
          <p:cNvPr id="99" name="Group 39"/>
          <p:cNvGrpSpPr/>
          <p:nvPr/>
        </p:nvGrpSpPr>
        <p:grpSpPr>
          <a:xfrm>
            <a:off x="7030584" y="3767302"/>
            <a:ext cx="638320" cy="308450"/>
            <a:chOff x="5335910" y="2102683"/>
            <a:chExt cx="638320" cy="308450"/>
          </a:xfrm>
        </p:grpSpPr>
        <p:sp>
          <p:nvSpPr>
            <p:cNvPr id="100" name="TextBox 99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01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3"/>
              <p:cNvSpPr/>
              <p:nvPr/>
            </p:nvSpPr>
            <p:spPr>
              <a:xfrm>
                <a:off x="7745104" y="3542352"/>
                <a:ext cx="762000" cy="6858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04" y="3542352"/>
                <a:ext cx="762000" cy="685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8017434" y="32375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507104" y="36828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肘形连接符 105"/>
          <p:cNvCxnSpPr>
            <a:stCxn id="67" idx="2"/>
            <a:endCxn id="83" idx="3"/>
          </p:cNvCxnSpPr>
          <p:nvPr/>
        </p:nvCxnSpPr>
        <p:spPr>
          <a:xfrm rot="5400000">
            <a:off x="1285945" y="2858654"/>
            <a:ext cx="1079388" cy="74124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73" idx="2"/>
            <a:endCxn id="79" idx="3"/>
          </p:cNvCxnSpPr>
          <p:nvPr/>
        </p:nvCxnSpPr>
        <p:spPr>
          <a:xfrm rot="16200000" flipH="1">
            <a:off x="2583622" y="3230070"/>
            <a:ext cx="1074906" cy="289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74" idx="2"/>
            <a:endCxn id="17" idx="3"/>
          </p:cNvCxnSpPr>
          <p:nvPr/>
        </p:nvCxnSpPr>
        <p:spPr>
          <a:xfrm rot="16200000" flipH="1">
            <a:off x="3836041" y="2815829"/>
            <a:ext cx="1076687" cy="8331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75" idx="2"/>
            <a:endCxn id="100" idx="3"/>
          </p:cNvCxnSpPr>
          <p:nvPr/>
        </p:nvCxnSpPr>
        <p:spPr>
          <a:xfrm rot="16200000" flipH="1">
            <a:off x="6472778" y="2914332"/>
            <a:ext cx="1081196" cy="62474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554851" y="4363161"/>
            <a:ext cx="788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Round 2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69451" y="4363161"/>
            <a:ext cx="87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Round 10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0" y="4885861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Message/Ciphertext: a matrix of 16 byte, called </a:t>
                </a:r>
                <a:r>
                  <a:rPr lang="en-US" b="1" dirty="0" smtClean="0"/>
                  <a:t>state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Key schedule: 128-bit secret key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11 round keys (128-bit)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Round 1-Round 9: AddRoundKey, SubBytes, ShiftRows, MixColumns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Round 10: AddRoundKey, SubBytes, ShiftRows, AddRoundKey</a:t>
                </a:r>
                <a:endParaRPr lang="en-US" sz="14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85861"/>
                <a:ext cx="9144000" cy="1421928"/>
              </a:xfrm>
              <a:prstGeom prst="rect">
                <a:avLst/>
              </a:prstGeom>
              <a:blipFill rotWithShape="0">
                <a:blip r:embed="rId10"/>
                <a:stretch>
                  <a:fillRect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97892" y="2946400"/>
            <a:ext cx="11754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AddRoundKey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833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4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Divisibility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95400"/>
                <a:ext cx="9144000" cy="501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be the set of integers.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divides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there is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divisor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multiple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/>
                  <a:t> divides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does not divide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∈{2,3,…}</m:t>
                    </m:r>
                  </m:oMath>
                </a14:m>
                <a:r>
                  <a:rPr lang="en-US" altLang="zh-CN" sz="2000" dirty="0" smtClean="0"/>
                  <a:t> is a </a:t>
                </a:r>
                <a:r>
                  <a:rPr lang="en-US" altLang="zh-CN" sz="2000" b="1" dirty="0" smtClean="0"/>
                  <a:t>prime</a:t>
                </a:r>
                <a:r>
                  <a:rPr lang="en-US" altLang="zh-CN" sz="2000" dirty="0" smtClean="0"/>
                  <a:t> if the only positive </a:t>
                </a:r>
                <a:r>
                  <a:rPr lang="en-US" altLang="zh-CN" sz="2000" dirty="0"/>
                  <a:t>divisors </a:t>
                </a:r>
                <a:r>
                  <a:rPr lang="en-US" altLang="zh-CN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are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There are infinitely many primes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∈{2,3,…}</m:t>
                    </m:r>
                  </m:oMath>
                </a14:m>
                <a:r>
                  <a:rPr lang="en-US" altLang="zh-CN" sz="2000" dirty="0" smtClean="0"/>
                  <a:t> is not a prime, then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is called a </a:t>
                </a:r>
                <a:r>
                  <a:rPr lang="en-US" altLang="zh-CN" sz="2000" b="1" dirty="0" smtClean="0"/>
                  <a:t>composite</a:t>
                </a:r>
                <a:endParaRPr lang="en-US" altLang="zh-CN" sz="20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 (Fundamental Theorem of Arithmetic) 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can </a:t>
                </a:r>
                <a:r>
                  <a:rPr lang="en-US" altLang="zh-CN" sz="2400" dirty="0"/>
                  <a:t>be </a:t>
                </a:r>
                <a:r>
                  <a:rPr lang="en-US" altLang="zh-CN" sz="2400" dirty="0" smtClean="0"/>
                  <a:t>uniquely written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/>
                  <a:t> are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distinct primes,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 (Division </a:t>
                </a:r>
                <a:r>
                  <a:rPr lang="en-US" altLang="zh-CN" sz="2400" b="1" dirty="0" smtClean="0"/>
                  <a:t>Algorithm) 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. Then there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are unique integers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501515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" b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0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mod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51992"/>
                <a:ext cx="9144000" cy="427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en-US" altLang="zh-CN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Then</a:t>
                </a:r>
                <a:r>
                  <a:rPr lang="en-US" altLang="zh-CN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there are unique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    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 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is defined as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called </a:t>
                </a:r>
                <a:r>
                  <a:rPr lang="en-US" altLang="zh-CN" sz="2400" b="1" dirty="0"/>
                  <a:t>floor</a:t>
                </a:r>
                <a:r>
                  <a:rPr lang="en-US" altLang="zh-CN" sz="2400" b="1" i="1" dirty="0"/>
                  <a:t>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/>
                  <a:t> and defined as </a:t>
                </a:r>
                <a:r>
                  <a:rPr lang="en-US" altLang="zh-CN" sz="2400" dirty="0"/>
                  <a:t>the largest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>
                  <a:solidFill>
                    <a:srgbClr val="0000CC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called </a:t>
                </a:r>
                <a:r>
                  <a:rPr lang="en-US" altLang="zh-CN" sz="2400" b="1" dirty="0"/>
                  <a:t>ceiling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/>
                  <a:t> and defined as </a:t>
                </a:r>
                <a:r>
                  <a:rPr lang="en-US" altLang="zh-CN" sz="2400" dirty="0"/>
                  <a:t>the smallest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>
                  <a:solidFill>
                    <a:srgbClr val="0000CC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then</a:t>
                </a:r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𝑏𝑞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=17,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=11.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=6.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1992"/>
                <a:ext cx="9144000" cy="4272003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37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Greatest Common Divisor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2360"/>
                <a:ext cx="9144000" cy="515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≠{0}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c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ommon divisor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g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reatest common divisor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the largest common divisor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r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elatively prime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2400" b="1" dirty="0"/>
                  <a:t>THEOREM</a:t>
                </a:r>
                <a:r>
                  <a:rPr lang="en-US" altLang="zh-CN" sz="2400" dirty="0"/>
                  <a:t>: Suppose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/>
                  <a:t>, where   </a:t>
                </a:r>
              </a:p>
              <a:p>
                <a:r>
                  <a:rPr lang="en-US" altLang="zh-CN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/>
                  <a:t> are distinct primes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400" dirty="0"/>
                  <a:t>. Then </a:t>
                </a:r>
              </a:p>
              <a:p>
                <a:r>
                  <a:rPr lang="en-US" altLang="zh-CN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({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e>
                        </m:func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({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US" altLang="zh-CN" sz="2400" dirty="0"/>
                  <a:t> is equal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 smtClean="0"/>
                  <a:t>: (1)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400" dirty="0" smtClean="0"/>
                  <a:t>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              (2)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Suppose that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Then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Suppose that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is a prime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=1. </m:t>
                    </m:r>
                  </m:oMath>
                </a14:m>
                <a:r>
                  <a:rPr lang="en-US" altLang="zh-CN" sz="2400" dirty="0"/>
                  <a:t>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2360"/>
                <a:ext cx="9144000" cy="515230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Congruence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47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we write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called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congruence</a:t>
                </a:r>
              </a:p>
              <a:p>
                <a:pPr marL="1714480" lvl="3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Read</a:t>
                </a:r>
                <a:r>
                  <a:rPr lang="en-US" altLang="zh-CN" sz="2000" dirty="0" smtClean="0"/>
                  <a:t> as: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congruent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</a:endParaRPr>
              </a:p>
              <a:p>
                <a:pPr marL="1714469" lvl="3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called the</a:t>
                </a:r>
                <a:r>
                  <a:rPr lang="en-US" altLang="zh-CN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modulus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of the congruence</a:t>
                </a: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714480" lvl="3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Read as: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not congruent to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, there is a unique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such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and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is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called </a:t>
                </a:r>
                <a:r>
                  <a:rPr lang="en-US" altLang="zh-CN" sz="2400" dirty="0"/>
                  <a:t>the </a:t>
                </a:r>
                <a:r>
                  <a:rPr lang="en-US" altLang="zh-CN" sz="2400" b="1" dirty="0"/>
                  <a:t>residue </a:t>
                </a:r>
                <a:r>
                  <a:rPr lang="en-US" altLang="zh-CN" sz="2400" b="1" dirty="0" smtClean="0"/>
                  <a:t>class </a:t>
                </a:r>
                <a:r>
                  <a:rPr lang="en-US" altLang="zh-CN" sz="2400" b="1" dirty="0"/>
                  <a:t>of</a:t>
                </a:r>
                <a:r>
                  <a:rPr lang="en-US" altLang="zh-CN" sz="2400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000" b="1" i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 be </a:t>
                </a:r>
                <a:r>
                  <a:rPr lang="en-US" altLang="zh-CN" sz="2400" dirty="0" smtClean="0"/>
                  <a:t>an </a:t>
                </a:r>
                <a:r>
                  <a:rPr lang="en-US" altLang="zh-CN" sz="2400" dirty="0"/>
                  <a:t>integer.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defined </a:t>
                </a:r>
                <a:r>
                  <a:rPr lang="en-US" altLang="zh-CN" sz="2400" dirty="0"/>
                  <a:t>as the set of all </a:t>
                </a:r>
                <a:r>
                  <a:rPr lang="en-US" altLang="zh-CN" sz="2400" dirty="0" smtClean="0"/>
                  <a:t>residue </a:t>
                </a:r>
                <a:r>
                  <a:rPr lang="en-US" altLang="zh-CN" sz="2400" dirty="0"/>
                  <a:t>classes modulo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47265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1" r="-600" b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8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5249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/>
                  <a:t>: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…,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Define</a:t>
                </a:r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addition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s</a:t>
                </a: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ubtraction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multiplication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REMARK: (well-defined)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then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𝑛𝑥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′+</m:t>
                        </m:r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′=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𝑛𝑥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249963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0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13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DEFINITION: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is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called an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      inverse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d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ivision</a:t>
                </a:r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has an inverse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has an inverse iff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Only if: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If: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DEFINITION: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prime,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composite,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en-US" altLang="zh-CN" sz="2400" b="0" dirty="0" smtClean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4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1,3,5,7</m:t>
                        </m:r>
                      </m:e>
                    </m:d>
                  </m:oMath>
                </a14:m>
                <a:r>
                  <a:rPr lang="en-US" altLang="zh-CN" sz="2400" b="0" dirty="0" smtClean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={1,3,7,9}</m:t>
                    </m:r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are primes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136599"/>
              </a:xfrm>
              <a:prstGeom prst="rect">
                <a:avLst/>
              </a:prstGeom>
              <a:blipFill rotWithShape="0">
                <a:blip r:embed="rId4"/>
                <a:stretch>
                  <a:fillRect l="-1000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6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 Encryption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 bwMode="auto">
              <a:xfrm>
                <a:off x="3710042" y="2148168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>
                    <a:latin typeface="+mn-lt"/>
                  </a:rPr>
                  <a:t>ecret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0042" y="2148168"/>
                <a:ext cx="1668781" cy="285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6"/>
          <p:cNvSpPr/>
          <p:nvPr/>
        </p:nvSpPr>
        <p:spPr bwMode="auto">
          <a:xfrm>
            <a:off x="2048436" y="243391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2605368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</a:t>
            </a:r>
            <a:r>
              <a:rPr lang="en-US" dirty="0" smtClean="0"/>
              <a:t>schedule</a:t>
            </a:r>
            <a:endParaRPr lang="en-US" dirty="0" smtClean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 bwMode="auto">
              <a:xfrm>
                <a:off x="2048435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8435" y="3119718"/>
                <a:ext cx="914400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rot="16200000">
                <a:off x="2077012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077012" y="3834093"/>
                <a:ext cx="857250" cy="914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/>
          <p:cNvCxnSpPr/>
          <p:nvPr/>
        </p:nvCxnSpPr>
        <p:spPr bwMode="auto">
          <a:xfrm rot="5400000">
            <a:off x="2333391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 bwMode="auto">
          <a:xfrm>
            <a:off x="2998694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7"/>
          <p:cNvCxnSpPr/>
          <p:nvPr/>
        </p:nvCxnSpPr>
        <p:spPr bwMode="auto">
          <a:xfrm>
            <a:off x="5634317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 bwMode="auto">
          <a:xfrm>
            <a:off x="1591235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8"/>
              <p:cNvSpPr/>
              <p:nvPr/>
            </p:nvSpPr>
            <p:spPr bwMode="auto">
              <a:xfrm>
                <a:off x="3464859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4859" y="3119718"/>
                <a:ext cx="914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/>
              <p:nvPr/>
            </p:nvSpPr>
            <p:spPr bwMode="auto">
              <a:xfrm rot="16200000">
                <a:off x="3493436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493436" y="3834093"/>
                <a:ext cx="857250" cy="9144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8"/>
          <p:cNvCxnSpPr/>
          <p:nvPr/>
        </p:nvCxnSpPr>
        <p:spPr bwMode="auto">
          <a:xfrm rot="5400000">
            <a:off x="3749815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3"/>
          <p:cNvCxnSpPr/>
          <p:nvPr/>
        </p:nvCxnSpPr>
        <p:spPr bwMode="auto">
          <a:xfrm>
            <a:off x="4410635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/>
              <p:cNvSpPr/>
              <p:nvPr/>
            </p:nvSpPr>
            <p:spPr bwMode="auto">
              <a:xfrm>
                <a:off x="6118411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8411" y="3119718"/>
                <a:ext cx="914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2"/>
              <p:cNvSpPr/>
              <p:nvPr/>
            </p:nvSpPr>
            <p:spPr bwMode="auto">
              <a:xfrm rot="16200000">
                <a:off x="6146988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146988" y="3834093"/>
                <a:ext cx="857250" cy="9144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18"/>
          <p:cNvCxnSpPr/>
          <p:nvPr/>
        </p:nvCxnSpPr>
        <p:spPr bwMode="auto">
          <a:xfrm rot="5400000">
            <a:off x="6403367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3"/>
          <p:cNvCxnSpPr/>
          <p:nvPr/>
        </p:nvCxnSpPr>
        <p:spPr bwMode="auto">
          <a:xfrm>
            <a:off x="7057240" y="4262717"/>
            <a:ext cx="669386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0"/>
              <p:cNvSpPr/>
              <p:nvPr/>
            </p:nvSpPr>
            <p:spPr>
              <a:xfrm>
                <a:off x="1008529" y="40341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4034118"/>
                <a:ext cx="5334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29"/>
          <p:cNvCxnSpPr/>
          <p:nvPr/>
        </p:nvCxnSpPr>
        <p:spPr bwMode="auto">
          <a:xfrm>
            <a:off x="537882" y="4262718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/>
          <p:nvPr/>
        </p:nvCxnSpPr>
        <p:spPr bwMode="auto">
          <a:xfrm>
            <a:off x="8337176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0"/>
              <p:cNvSpPr/>
              <p:nvPr/>
            </p:nvSpPr>
            <p:spPr>
              <a:xfrm>
                <a:off x="7754470" y="40341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n-US" sz="1400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p>
                        <m:sSupPr>
                          <m:ctrlP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sz="1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70" y="4034118"/>
                <a:ext cx="5334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2400" y="44407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40797"/>
                <a:ext cx="838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305800" y="44407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440797"/>
                <a:ext cx="8382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73070" y="1752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70" y="1752600"/>
                <a:ext cx="8382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6960" y="3082080"/>
                <a:ext cx="93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60" y="3082080"/>
                <a:ext cx="9390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772" y="4124217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2" y="4124217"/>
                <a:ext cx="25083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99265" y="411907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265" y="4119079"/>
                <a:ext cx="16600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12847" y="313555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47" y="3135556"/>
                <a:ext cx="25006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05400" y="413244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132441"/>
                <a:ext cx="2500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7317"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6031" y="4271851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31" y="4271851"/>
                <a:ext cx="479362" cy="215444"/>
              </a:xfrm>
              <a:prstGeom prst="rect">
                <a:avLst/>
              </a:prstGeom>
              <a:blipFill rotWithShape="0">
                <a:blip r:embed="rId20"/>
                <a:stretch>
                  <a:fillRect l="-7692" r="-25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79646" y="4267200"/>
                <a:ext cx="4710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46" y="4267200"/>
                <a:ext cx="471026" cy="215444"/>
              </a:xfrm>
              <a:prstGeom prst="rect">
                <a:avLst/>
              </a:prstGeom>
              <a:blipFill rotWithShape="0">
                <a:blip r:embed="rId21"/>
                <a:stretch>
                  <a:fillRect l="-7792" r="-25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97438" y="4267200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438" y="4267200"/>
                <a:ext cx="479362" cy="215444"/>
              </a:xfrm>
              <a:prstGeom prst="rect">
                <a:avLst/>
              </a:prstGeom>
              <a:blipFill rotWithShape="0">
                <a:blip r:embed="rId22"/>
                <a:stretch>
                  <a:fillRect l="-7595" r="-126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052863" y="4267200"/>
                <a:ext cx="6217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63" y="4267200"/>
                <a:ext cx="621709" cy="215444"/>
              </a:xfrm>
              <a:prstGeom prst="rect">
                <a:avLst/>
              </a:prstGeom>
              <a:blipFill rotWithShape="0">
                <a:blip r:embed="rId23"/>
                <a:stretch>
                  <a:fillRect l="-5882" r="-98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69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5"/>
              <p:cNvSpPr/>
              <p:nvPr/>
            </p:nvSpPr>
            <p:spPr bwMode="auto">
              <a:xfrm>
                <a:off x="609600" y="1992530"/>
                <a:ext cx="1234438" cy="3389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992530"/>
                <a:ext cx="1234438" cy="338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5"/>
              <p:cNvSpPr/>
              <p:nvPr/>
            </p:nvSpPr>
            <p:spPr bwMode="auto">
              <a:xfrm>
                <a:off x="2778763" y="1992530"/>
                <a:ext cx="1234438" cy="33895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8763" y="1992530"/>
                <a:ext cx="1234438" cy="3389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5"/>
              <p:cNvSpPr/>
              <p:nvPr/>
            </p:nvSpPr>
            <p:spPr bwMode="auto">
              <a:xfrm>
                <a:off x="612140" y="4807980"/>
                <a:ext cx="1234438" cy="39772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140" y="4807980"/>
                <a:ext cx="1234438" cy="3977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5"/>
              <p:cNvSpPr/>
              <p:nvPr/>
            </p:nvSpPr>
            <p:spPr bwMode="auto">
              <a:xfrm>
                <a:off x="2781303" y="4807980"/>
                <a:ext cx="1234438" cy="39772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1303" y="4807980"/>
                <a:ext cx="1234438" cy="3977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121" idx="2"/>
          </p:cNvCxnSpPr>
          <p:nvPr/>
        </p:nvCxnSpPr>
        <p:spPr>
          <a:xfrm flipH="1">
            <a:off x="1221741" y="2331483"/>
            <a:ext cx="5078" cy="742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1" idx="2"/>
          </p:cNvCxnSpPr>
          <p:nvPr/>
        </p:nvCxnSpPr>
        <p:spPr>
          <a:xfrm>
            <a:off x="3395982" y="2331484"/>
            <a:ext cx="2540" cy="1559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8" idx="6"/>
          </p:cNvCxnSpPr>
          <p:nvPr/>
        </p:nvCxnSpPr>
        <p:spPr>
          <a:xfrm flipH="1">
            <a:off x="3101341" y="3264932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1945641" y="3036332"/>
                <a:ext cx="1155700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41" y="3036332"/>
                <a:ext cx="11557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/>
          <p:cNvCxnSpPr>
            <a:stCxn id="18" idx="2"/>
          </p:cNvCxnSpPr>
          <p:nvPr/>
        </p:nvCxnSpPr>
        <p:spPr>
          <a:xfrm flipH="1" flipV="1">
            <a:off x="1412241" y="3261499"/>
            <a:ext cx="533400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82" idx="0"/>
          </p:cNvCxnSpPr>
          <p:nvPr/>
        </p:nvCxnSpPr>
        <p:spPr>
          <a:xfrm flipH="1">
            <a:off x="1229359" y="3891255"/>
            <a:ext cx="2166624" cy="91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>
            <a:off x="1215391" y="3448566"/>
            <a:ext cx="6350" cy="44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83" idx="0"/>
          </p:cNvCxnSpPr>
          <p:nvPr/>
        </p:nvCxnSpPr>
        <p:spPr>
          <a:xfrm>
            <a:off x="1215391" y="3891255"/>
            <a:ext cx="2183131" cy="91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267200" y="2843503"/>
                <a:ext cx="4876797" cy="147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43503"/>
                <a:ext cx="4876797" cy="1471813"/>
              </a:xfrm>
              <a:prstGeom prst="rect">
                <a:avLst/>
              </a:prstGeom>
              <a:blipFill rotWithShape="0">
                <a:blip r:embed="rId9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61555" y="1600200"/>
            <a:ext cx="11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32-bit 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2838105" y="1600200"/>
            <a:ext cx="11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32-bit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8732" y="2975513"/>
                <a:ext cx="5642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32" y="2975513"/>
                <a:ext cx="564257" cy="553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1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 smtClean="0"/>
                  <a:t>The DES Mangler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/>
              <p:nvPr/>
            </p:nvSpPr>
            <p:spPr bwMode="auto">
              <a:xfrm>
                <a:off x="372092" y="1524000"/>
                <a:ext cx="123443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092" y="1524000"/>
                <a:ext cx="1234438" cy="2743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5"/>
              <p:cNvSpPr/>
              <p:nvPr/>
            </p:nvSpPr>
            <p:spPr bwMode="auto">
              <a:xfrm>
                <a:off x="2541255" y="1524000"/>
                <a:ext cx="177037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1255" y="1524000"/>
                <a:ext cx="1770378" cy="2743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2092" y="1143000"/>
                <a:ext cx="112014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dirty="0">
                          <a:latin typeface="Cambria Math" panose="02040503050406030204" pitchFamily="18" charset="0"/>
                        </a:rPr>
                        <m:t>32 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92" y="1143000"/>
                <a:ext cx="1120141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878732" y="1143000"/>
                <a:ext cx="112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732" y="1143000"/>
                <a:ext cx="112014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/>
              <p:cNvSpPr/>
              <p:nvPr/>
            </p:nvSpPr>
            <p:spPr>
              <a:xfrm>
                <a:off x="565436" y="2032000"/>
                <a:ext cx="838200" cy="3937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椭圆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6" y="2032000"/>
                <a:ext cx="838200" cy="3937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stCxn id="22" idx="2"/>
            <a:endCxn id="3" idx="0"/>
          </p:cNvCxnSpPr>
          <p:nvPr/>
        </p:nvCxnSpPr>
        <p:spPr>
          <a:xfrm flipH="1">
            <a:off x="984536" y="1798320"/>
            <a:ext cx="4775" cy="23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5"/>
              <p:cNvSpPr/>
              <p:nvPr/>
            </p:nvSpPr>
            <p:spPr bwMode="auto">
              <a:xfrm>
                <a:off x="94588" y="2609848"/>
                <a:ext cx="177037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88" y="2609848"/>
                <a:ext cx="1770378" cy="2743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>
            <a:stCxn id="3" idx="4"/>
            <a:endCxn id="45" idx="0"/>
          </p:cNvCxnSpPr>
          <p:nvPr/>
        </p:nvCxnSpPr>
        <p:spPr>
          <a:xfrm flipH="1">
            <a:off x="979777" y="2425700"/>
            <a:ext cx="4759" cy="184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5" idx="2"/>
          </p:cNvCxnSpPr>
          <p:nvPr/>
        </p:nvCxnSpPr>
        <p:spPr>
          <a:xfrm rot="16200000" flipH="1">
            <a:off x="1304099" y="2559846"/>
            <a:ext cx="360683" cy="10093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3" idx="2"/>
          </p:cNvCxnSpPr>
          <p:nvPr/>
        </p:nvCxnSpPr>
        <p:spPr>
          <a:xfrm rot="5400000">
            <a:off x="2089455" y="1907861"/>
            <a:ext cx="1446531" cy="1227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/>
              <p:cNvSpPr/>
              <p:nvPr/>
            </p:nvSpPr>
            <p:spPr bwMode="auto">
              <a:xfrm>
                <a:off x="219692" y="3543301"/>
                <a:ext cx="3753512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92" y="3543301"/>
                <a:ext cx="3753512" cy="2743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/>
          <p:cNvCxnSpPr/>
          <p:nvPr/>
        </p:nvCxnSpPr>
        <p:spPr>
          <a:xfrm>
            <a:off x="2106750" y="3340101"/>
            <a:ext cx="2398" cy="20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1969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92" y="4267200"/>
                <a:ext cx="470848" cy="4572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86748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8" y="4267200"/>
                <a:ext cx="470848" cy="457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115759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96" y="4267200"/>
                <a:ext cx="470848" cy="4572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162465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52" y="4267200"/>
                <a:ext cx="470848" cy="4572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209739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96" y="4267200"/>
                <a:ext cx="470848" cy="4572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256445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52" y="4267200"/>
                <a:ext cx="470848" cy="4572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3035300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4267200"/>
                <a:ext cx="470848" cy="4572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350235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56" y="4267200"/>
                <a:ext cx="470848" cy="4572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/>
          <p:cNvCxnSpPr>
            <a:endCxn id="59" idx="0"/>
          </p:cNvCxnSpPr>
          <p:nvPr/>
        </p:nvCxnSpPr>
        <p:spPr>
          <a:xfrm>
            <a:off x="451136" y="38227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91501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39681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185799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232073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280096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327323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75901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5"/>
              <p:cNvSpPr/>
              <p:nvPr/>
            </p:nvSpPr>
            <p:spPr bwMode="auto">
              <a:xfrm>
                <a:off x="676892" y="5086348"/>
                <a:ext cx="281560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92" y="5086348"/>
                <a:ext cx="2815608" cy="2743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下箭头 65"/>
          <p:cNvSpPr/>
          <p:nvPr/>
        </p:nvSpPr>
        <p:spPr>
          <a:xfrm>
            <a:off x="1222992" y="4775200"/>
            <a:ext cx="1735789" cy="285748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68" name="直接箭头连接符 67"/>
          <p:cNvCxnSpPr>
            <a:stCxn id="88" idx="2"/>
            <a:endCxn id="100" idx="0"/>
          </p:cNvCxnSpPr>
          <p:nvPr/>
        </p:nvCxnSpPr>
        <p:spPr>
          <a:xfrm flipH="1">
            <a:off x="2083109" y="5360668"/>
            <a:ext cx="1587" cy="201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5"/>
              <p:cNvSpPr/>
              <p:nvPr/>
            </p:nvSpPr>
            <p:spPr bwMode="auto">
              <a:xfrm>
                <a:off x="676892" y="6151880"/>
                <a:ext cx="2815608" cy="3251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92" y="6151880"/>
                <a:ext cx="2815608" cy="3251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椭圆 99"/>
              <p:cNvSpPr/>
              <p:nvPr/>
            </p:nvSpPr>
            <p:spPr>
              <a:xfrm>
                <a:off x="1828800" y="5562600"/>
                <a:ext cx="508617" cy="4128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椭圆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62600"/>
                <a:ext cx="508617" cy="412810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/>
          <p:cNvCxnSpPr>
            <a:stCxn id="100" idx="4"/>
            <a:endCxn id="97" idx="0"/>
          </p:cNvCxnSpPr>
          <p:nvPr/>
        </p:nvCxnSpPr>
        <p:spPr>
          <a:xfrm>
            <a:off x="2083109" y="5975410"/>
            <a:ext cx="1587" cy="17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1508760" cy="252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73200"/>
            <a:ext cx="1965960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533900" y="3962400"/>
                <a:ext cx="25400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/ expansion function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3962400"/>
                <a:ext cx="2540015" cy="400110"/>
              </a:xfrm>
              <a:prstGeom prst="rect">
                <a:avLst/>
              </a:prstGeom>
              <a:blipFill rotWithShape="0">
                <a:blip r:embed="rId24"/>
                <a:stretch>
                  <a:fillRect t="-7576" r="-144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870700" y="2743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700" y="2743200"/>
                <a:ext cx="1143000" cy="46166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4498023"/>
            <a:ext cx="4480560" cy="125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621483" y="5735782"/>
                <a:ext cx="24557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3" y="5735782"/>
                <a:ext cx="2455717" cy="40011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67440" y="3094900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40" y="3094900"/>
                <a:ext cx="282129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28261" t="-2222" r="-2608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1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-Boxes and Mixing Permutations</a:t>
                </a:r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209800"/>
                <a:ext cx="9144000" cy="3169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b="1" dirty="0" smtClean="0"/>
                  <a:t>-boxes: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-entry of the table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box takes 6-bit blocks to 4-bit blocks and not invertible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box is a 4-to-1 function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row contains all 4-bit strings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Changing 1 bit of the input changes at least 2 bits of the output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Mixing Permutation: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4 bit output of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-box affects 6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-boxes in the next round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3169329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93" b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3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 Decryption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 bwMode="auto">
              <a:xfrm>
                <a:off x="3633842" y="1919568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>
                    <a:latin typeface="+mn-lt"/>
                  </a:rPr>
                  <a:t>ecret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3842" y="1919568"/>
                <a:ext cx="1668781" cy="285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6"/>
          <p:cNvSpPr/>
          <p:nvPr/>
        </p:nvSpPr>
        <p:spPr bwMode="auto">
          <a:xfrm>
            <a:off x="1972236" y="220531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3842" y="2376768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 bwMode="auto">
              <a:xfrm>
                <a:off x="1972235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2235" y="2891118"/>
                <a:ext cx="914400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rot="16200000">
                <a:off x="2000812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000812" y="3605493"/>
                <a:ext cx="857250" cy="914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/>
          <p:cNvCxnSpPr/>
          <p:nvPr/>
        </p:nvCxnSpPr>
        <p:spPr bwMode="auto">
          <a:xfrm rot="5400000">
            <a:off x="2257191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 bwMode="auto">
          <a:xfrm rot="10800000">
            <a:off x="2922494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7"/>
          <p:cNvCxnSpPr/>
          <p:nvPr/>
        </p:nvCxnSpPr>
        <p:spPr bwMode="auto">
          <a:xfrm rot="10800000">
            <a:off x="5558117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 bwMode="auto">
          <a:xfrm rot="10800000">
            <a:off x="1515035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8"/>
              <p:cNvSpPr/>
              <p:nvPr/>
            </p:nvSpPr>
            <p:spPr bwMode="auto">
              <a:xfrm>
                <a:off x="3388659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8659" y="2891118"/>
                <a:ext cx="914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/>
              <p:nvPr/>
            </p:nvSpPr>
            <p:spPr bwMode="auto">
              <a:xfrm rot="16200000">
                <a:off x="3417236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417236" y="3605493"/>
                <a:ext cx="857250" cy="9144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8"/>
          <p:cNvCxnSpPr/>
          <p:nvPr/>
        </p:nvCxnSpPr>
        <p:spPr bwMode="auto">
          <a:xfrm rot="5400000">
            <a:off x="3673615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3"/>
          <p:cNvCxnSpPr/>
          <p:nvPr/>
        </p:nvCxnSpPr>
        <p:spPr bwMode="auto">
          <a:xfrm rot="10800000">
            <a:off x="4334435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/>
              <p:cNvSpPr/>
              <p:nvPr/>
            </p:nvSpPr>
            <p:spPr bwMode="auto">
              <a:xfrm>
                <a:off x="6042211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2211" y="2891118"/>
                <a:ext cx="914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2"/>
              <p:cNvSpPr/>
              <p:nvPr/>
            </p:nvSpPr>
            <p:spPr bwMode="auto">
              <a:xfrm rot="16200000">
                <a:off x="6070788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070788" y="3605493"/>
                <a:ext cx="857250" cy="9144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18"/>
          <p:cNvCxnSpPr/>
          <p:nvPr/>
        </p:nvCxnSpPr>
        <p:spPr bwMode="auto">
          <a:xfrm rot="5400000">
            <a:off x="6327167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3"/>
          <p:cNvCxnSpPr/>
          <p:nvPr/>
        </p:nvCxnSpPr>
        <p:spPr bwMode="auto">
          <a:xfrm rot="10800000">
            <a:off x="6968705" y="4034117"/>
            <a:ext cx="608533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0"/>
              <p:cNvSpPr/>
              <p:nvPr/>
            </p:nvSpPr>
            <p:spPr>
              <a:xfrm>
                <a:off x="914400" y="38055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05518"/>
                <a:ext cx="5334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29"/>
          <p:cNvCxnSpPr/>
          <p:nvPr/>
        </p:nvCxnSpPr>
        <p:spPr bwMode="auto">
          <a:xfrm rot="10800000">
            <a:off x="461682" y="4034118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/>
          <p:nvPr/>
        </p:nvCxnSpPr>
        <p:spPr bwMode="auto">
          <a:xfrm rot="10800000">
            <a:off x="8219958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0"/>
              <p:cNvSpPr/>
              <p:nvPr/>
            </p:nvSpPr>
            <p:spPr>
              <a:xfrm>
                <a:off x="7637252" y="3805518"/>
                <a:ext cx="533400" cy="4572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sz="140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52" y="3805518"/>
                <a:ext cx="5334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200" y="42121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212197"/>
                <a:ext cx="838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88582" y="42121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582" y="4212197"/>
                <a:ext cx="8382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096870" y="1524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70" y="1524000"/>
                <a:ext cx="8382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40760" y="2853480"/>
                <a:ext cx="93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0" y="2853480"/>
                <a:ext cx="9390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4657729"/>
                <a:ext cx="9144000" cy="1134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/>
                  <a:t>The DES Decryption: </a:t>
                </a:r>
                <a:r>
                  <a:rPr lang="en-US" sz="2400" dirty="0" smtClean="0"/>
                  <a:t>inverse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400" dirty="0" smtClean="0">
                  <a:sym typeface="Symbol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⊕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𝑓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 smtClean="0">
                  <a:sym typeface="Symbol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57729"/>
                <a:ext cx="9144000" cy="1134093"/>
              </a:xfrm>
              <a:prstGeom prst="rect">
                <a:avLst/>
              </a:prstGeom>
              <a:blipFill rotWithShape="0">
                <a:blip r:embed="rId16"/>
                <a:stretch>
                  <a:fillRect l="-1000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4745" y="3876465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3876465"/>
                <a:ext cx="25083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713220" y="3871327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220" y="3871327"/>
                <a:ext cx="166006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36647" y="289560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47" y="2895600"/>
                <a:ext cx="2500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29200" y="389248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92485"/>
                <a:ext cx="250068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506748" y="4043251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48" y="4043251"/>
                <a:ext cx="479362" cy="215444"/>
              </a:xfrm>
              <a:prstGeom prst="rect">
                <a:avLst/>
              </a:prstGeom>
              <a:blipFill rotWithShape="0">
                <a:blip r:embed="rId21"/>
                <a:stretch>
                  <a:fillRect l="-7595" r="-12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940363" y="4038600"/>
                <a:ext cx="4710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363" y="4038600"/>
                <a:ext cx="471026" cy="215444"/>
              </a:xfrm>
              <a:prstGeom prst="rect">
                <a:avLst/>
              </a:prstGeom>
              <a:blipFill rotWithShape="0">
                <a:blip r:embed="rId22"/>
                <a:stretch>
                  <a:fillRect l="-7692" r="-1282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358155" y="4038600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55" y="4038600"/>
                <a:ext cx="479362" cy="215444"/>
              </a:xfrm>
              <a:prstGeom prst="rect">
                <a:avLst/>
              </a:prstGeom>
              <a:blipFill rotWithShape="0">
                <a:blip r:embed="rId23"/>
                <a:stretch>
                  <a:fillRect l="-7595" r="-126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954632" y="4038600"/>
                <a:ext cx="6217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632" y="4038600"/>
                <a:ext cx="621709" cy="215444"/>
              </a:xfrm>
              <a:prstGeom prst="rect">
                <a:avLst/>
              </a:prstGeom>
              <a:blipFill rotWithShape="0">
                <a:blip r:embed="rId24"/>
                <a:stretch>
                  <a:fillRect l="-5882" r="-98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14617"/>
                <a:ext cx="9144000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DES Design is Perfect: </a:t>
                </a:r>
                <a:r>
                  <a:rPr lang="en-US" sz="2400" dirty="0"/>
                  <a:t>B</a:t>
                </a:r>
                <a:r>
                  <a:rPr lang="en-US" sz="2400" dirty="0" smtClean="0"/>
                  <a:t>est known practical attack - exhaustive search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Brute-Force Attacks: </a:t>
                </a:r>
                <a:r>
                  <a:rPr lang="en-US" sz="2400" dirty="0" smtClean="0"/>
                  <a:t>56-bit secret key is short and attack is feasible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1970s: strong objections to the short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1997: Internet Search (DESCHALL)– 96 days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distributed.net project– 41 days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EFF machine (deep crack)– 56 hours ($250K)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1999: combined search (deep crack+distributed.net) –22 hours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2006: COPACOBANA (120FPGAs)--7 days ($10K)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Other Attacks: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Differential cryptanalysis</a:t>
                </a:r>
                <a:r>
                  <a:rPr lang="en-US" sz="2000" b="1" i="1" dirty="0" smtClean="0"/>
                  <a:t>: </a:t>
                </a:r>
                <a:r>
                  <a:rPr lang="en-US" sz="2000" dirty="0" smtClean="0"/>
                  <a:t>1990s, Biham and Shamir-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sup>
                    </m:sSup>
                  </m:oMath>
                </a14:m>
                <a:r>
                  <a:rPr lang="en-US" sz="2000" dirty="0" smtClean="0"/>
                  <a:t> time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</m:oMath>
                </a14:m>
                <a:r>
                  <a:rPr lang="en-US" sz="2000" dirty="0" smtClean="0"/>
                  <a:t> CPA pairs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Linear cryptanalysis</a:t>
                </a:r>
                <a:r>
                  <a:rPr lang="en-US" sz="2000" b="1" i="1" dirty="0" smtClean="0"/>
                  <a:t>: </a:t>
                </a:r>
                <a:r>
                  <a:rPr lang="en-US" sz="2000" dirty="0" smtClean="0"/>
                  <a:t>1990s, Matsui,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</m:oMath>
                </a14:m>
                <a:r>
                  <a:rPr lang="en-US" sz="2000" dirty="0" smtClean="0"/>
                  <a:t> KPA pairs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4617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1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Double DES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45906"/>
                <a:ext cx="9144000" cy="472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𝟐𝐄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=112; block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=64 //attack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Meet-in-the-middle-attack:</a:t>
                </a:r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𝟐𝐄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the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∪{(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∪{(</m:t>
                    </m:r>
                    <m:r>
                      <a:rPr lang="en-US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Analysis</a:t>
                </a:r>
                <a:r>
                  <a:rPr lang="en-US" sz="2000" dirty="0" smtClean="0"/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is roughly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; then apply exhaustive search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Complexity: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space: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5906"/>
                <a:ext cx="9144000" cy="472629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6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Other Extensions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676400"/>
                <a:ext cx="9144000" cy="4223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Triple DES encryption: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Triple-DES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𝟑𝐄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length=168/MIM attack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/>
                  <a:t>Triple-DES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𝟑𝐄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key </a:t>
                </a:r>
                <a:r>
                  <a:rPr lang="en-US" sz="2000" dirty="0" smtClean="0"/>
                  <a:t>length=112/attack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/>
                  <a:t> </a:t>
                </a:r>
                <a:endParaRPr lang="en-US" sz="2000" baseline="30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DESX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length=184/attack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aseline="30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REMARKs: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1999, widely used today, slow, 2-key </a:t>
                </a:r>
                <a:r>
                  <a:rPr lang="en-US" sz="2000" dirty="0" smtClean="0"/>
                  <a:t>outdate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new industrial standard is AES</a:t>
                </a:r>
                <a:endParaRPr lang="en-US" baseline="30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422384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1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23106</TotalTime>
  <Words>666</Words>
  <Application>Microsoft Office PowerPoint</Application>
  <PresentationFormat>On-screen Show (4:3)</PresentationFormat>
  <Paragraphs>274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Symbol</vt:lpstr>
      <vt:lpstr>Office Theme</vt:lpstr>
      <vt:lpstr>Foundations of Cryptography DES, double DES, triple DES, man-in-the-middle attack, division algorithm, mod, GCD, congruence, Z_n^ ,Z_n^∗ </vt:lpstr>
      <vt:lpstr>DES Encryption</vt:lpstr>
      <vt:lpstr>F(k_i,L_(i-1) \|\|R_(i-1))</vt:lpstr>
      <vt:lpstr>The DES Mangler Function f ̂(k_i,⋅)</vt:lpstr>
      <vt:lpstr>S-Boxes and Mixing Permutations</vt:lpstr>
      <vt:lpstr>DES Decryption</vt:lpstr>
      <vt:lpstr>Security</vt:lpstr>
      <vt:lpstr> Double DES</vt:lpstr>
      <vt:lpstr>Other Extensions</vt:lpstr>
      <vt:lpstr>Advanced Encryption Standard (AES)</vt:lpstr>
      <vt:lpstr>AES Encryption (128-bit key)</vt:lpstr>
      <vt:lpstr>PowerPoint Presentation</vt:lpstr>
      <vt:lpstr>Divisibility</vt:lpstr>
      <vt:lpstr>mod</vt:lpstr>
      <vt:lpstr>Greatest Common Divisor</vt:lpstr>
      <vt:lpstr>Congruence</vt:lpstr>
      <vt:lpstr>Z_n </vt:lpstr>
      <vt:lpstr>Z_n^∗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756</cp:revision>
  <cp:lastPrinted>2018-12-04T06:49:43Z</cp:lastPrinted>
  <dcterms:created xsi:type="dcterms:W3CDTF">2014-04-06T04:43:09Z</dcterms:created>
  <dcterms:modified xsi:type="dcterms:W3CDTF">2018-12-06T09:24:14Z</dcterms:modified>
</cp:coreProperties>
</file>