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4" r:id="rId2"/>
    <p:sldId id="415" r:id="rId3"/>
    <p:sldId id="416" r:id="rId4"/>
    <p:sldId id="417" r:id="rId5"/>
    <p:sldId id="418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2607" autoAdjust="0"/>
  </p:normalViewPr>
  <p:slideViewPr>
    <p:cSldViewPr>
      <p:cViewPr varScale="1">
        <p:scale>
          <a:sx n="65" d="100"/>
          <a:sy n="65" d="100"/>
        </p:scale>
        <p:origin x="136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3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61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10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08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97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45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67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24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05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47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43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3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102.png"/><Relationship Id="rId4" Type="http://schemas.openxmlformats.org/officeDocument/2006/relationships/image" Target="../media/image67.png"/><Relationship Id="rId9" Type="http://schemas.openxmlformats.org/officeDocument/2006/relationships/image" Target="../media/image9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3" Type="http://schemas.openxmlformats.org/officeDocument/2006/relationships/image" Target="../media/image128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0" Type="http://schemas.openxmlformats.org/officeDocument/2006/relationships/image" Target="../media/image144.png"/><Relationship Id="rId4" Type="http://schemas.openxmlformats.org/officeDocument/2006/relationships/image" Target="../media/image129.png"/><Relationship Id="rId9" Type="http://schemas.openxmlformats.org/officeDocument/2006/relationships/image" Target="../media/image1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/>
              <a:t>Foundations of Cryptography</a:t>
            </a:r>
            <a:br>
              <a:rPr lang="en-US" dirty="0"/>
            </a:br>
            <a:r>
              <a:rPr lang="en-US" sz="2000" dirty="0"/>
              <a:t>group, order, Euler's theorem, Fermat's little theorem, subgroup, cyclic group, </a:t>
            </a:r>
            <a:br>
              <a:rPr lang="en-US" sz="2000" dirty="0"/>
            </a:br>
            <a:r>
              <a:rPr lang="en-US" sz="2000" dirty="0"/>
              <a:t>discrete logarithm, CDH problem, DDH problem</a:t>
            </a:r>
            <a:endParaRPr lang="en-US" sz="1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0668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LiangFeng</a:t>
            </a:r>
            <a:r>
              <a:rPr lang="en-US" sz="28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Cyclic </a:t>
            </a:r>
            <a:r>
              <a:rPr lang="en-US" altLang="zh-CN" dirty="0" smtClean="0"/>
              <a:t>Group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95400"/>
                <a:ext cx="9144000" cy="4905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EXAMPLE: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a cyclic group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〈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a cyclic subgroup. </a:t>
                </a:r>
              </a:p>
              <a:p>
                <a:pPr marL="7429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79769313486231590772930519078902473361797697894230657273430081157732675805500963132708477322407536021120113879871393357658789768814416622492847430639474124377767893424865485276302219601246094119453082952085005768838150682342462881473913110540827237163350510684586298239947245938479716304835356329624227998859</a:t>
                </a:r>
              </a:p>
              <a:p>
                <a:pPr marL="7429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89884656743115795386465259539451236680898848947115328636715040578866337902750481566354238661203768010560056939935696678829394884407208311246423715319737062188883946712432742638151109800623047059726541476042502884419075341171231440736956555270413618581675255342293149119973622969239858152417678164812113999429</a:t>
                </a:r>
              </a:p>
              <a:p>
                <a:pPr marL="7429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1200150" lvl="2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is a prime,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is a prime,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00150" lvl="2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=〈2〉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is a cyclic group of order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00150" lvl="2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is a subgroup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of order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90563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373"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81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0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Discrete Logarithm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676400"/>
                <a:ext cx="9144000" cy="4115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Cyclic Group </a:t>
                </a:r>
                <a:r>
                  <a:rPr lang="en-US" sz="2400" b="1" dirty="0"/>
                  <a:t>G</a:t>
                </a:r>
                <a:r>
                  <a:rPr lang="en-US" sz="2400" b="1" dirty="0" smtClean="0"/>
                  <a:t>enerator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𝓖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it will be used to construct cyclic groups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C00000"/>
                    </a:solidFill>
                  </a:rPr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, the security parameter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C00000"/>
                    </a:solidFill>
                  </a:rPr>
                  <a:t>Output: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is a cyclic group of order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4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Example: the </a:t>
                </a:r>
                <a:r>
                  <a:rPr lang="en-US" altLang="zh-CN" sz="2400" dirty="0">
                    <a:solidFill>
                      <a:schemeClr val="accent1">
                        <a:lumMod val="50000"/>
                      </a:schemeClr>
                    </a:solidFill>
                  </a:rPr>
                  <a:t>group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accent1">
                        <a:lumMod val="50000"/>
                      </a:schemeClr>
                    </a:solidFill>
                  </a:rPr>
                  <a:t> is cyclic for any prime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be a cyclic group of order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with generator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 there is an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∈{0,1,…,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such that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. The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called the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discrete logarithm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 with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respect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Notation: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func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4115357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8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5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Discrete Logarithm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90600"/>
                <a:ext cx="9144000" cy="546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Discrete Logarithm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DLo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-the security parameter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 </a:t>
                </a:r>
                <a:r>
                  <a:rPr lang="en-US" altLang="zh-CN" sz="2400" dirty="0" smtClean="0"/>
                  <a:t>We say that </a:t>
                </a:r>
                <a:r>
                  <a:rPr lang="en-US" altLang="zh-CN" sz="2400" b="1" dirty="0" smtClean="0"/>
                  <a:t>the discrete logarithm problem is hard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 </a:t>
                </a:r>
                <a:r>
                  <a:rPr lang="en-US" altLang="zh-CN" sz="2400" b="1" dirty="0" smtClean="0"/>
                  <a:t>     relative to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𝓖</m:t>
                    </m:r>
                  </m:oMath>
                </a14:m>
                <a:r>
                  <a:rPr lang="en-US" altLang="zh-CN" sz="2400" b="1" dirty="0" smtClean="0"/>
                  <a:t> </a:t>
                </a:r>
                <a:r>
                  <a:rPr lang="en-US" altLang="zh-CN" sz="2400" dirty="0" smtClean="0"/>
                  <a:t>if for all PPT algorithms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400" dirty="0"/>
                  <a:t>there is a </a:t>
                </a:r>
                <a:r>
                  <a:rPr lang="en-US" altLang="zh-CN" sz="2400" dirty="0" smtClean="0"/>
                  <a:t>negligible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</a:t>
                </a:r>
                <a:r>
                  <a:rPr lang="en-US" altLang="zh-CN" sz="2400" dirty="0"/>
                  <a:t>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𝐧𝐞𝐠𝐥</m:t>
                    </m:r>
                  </m:oMath>
                </a14:m>
                <a:r>
                  <a:rPr lang="en-US" altLang="zh-CN" sz="2400" b="1" dirty="0"/>
                  <a:t> </a:t>
                </a:r>
                <a:r>
                  <a:rPr lang="en-US" altLang="zh-CN" sz="2400" dirty="0" smtClean="0"/>
                  <a:t>such that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DLo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𝒢</m:t>
                                  </m:r>
                                </m:sub>
                              </m:s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𝐧𝐞𝐠𝐥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best known algorithm: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2/3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461944"/>
              </a:xfrm>
              <a:prstGeom prst="rect">
                <a:avLst/>
              </a:prstGeom>
              <a:blipFill rotWithShape="0">
                <a:blip r:embed="rId3"/>
                <a:stretch>
                  <a:fillRect l="-1000" b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0"/>
          <p:cNvSpPr/>
          <p:nvPr/>
        </p:nvSpPr>
        <p:spPr>
          <a:xfrm>
            <a:off x="2252392" y="1639419"/>
            <a:ext cx="1980397" cy="2145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43"/>
          <p:cNvCxnSpPr/>
          <p:nvPr/>
        </p:nvCxnSpPr>
        <p:spPr>
          <a:xfrm rot="10800000" flipH="1">
            <a:off x="4296570" y="2537105"/>
            <a:ext cx="114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4"/>
              <p:cNvSpPr txBox="1"/>
              <p:nvPr/>
            </p:nvSpPr>
            <p:spPr>
              <a:xfrm>
                <a:off x="4267200" y="2260106"/>
                <a:ext cx="1070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260106"/>
                <a:ext cx="10702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386" t="-2222" r="-738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45"/>
          <p:cNvCxnSpPr/>
          <p:nvPr/>
        </p:nvCxnSpPr>
        <p:spPr>
          <a:xfrm flipH="1">
            <a:off x="4296570" y="3070505"/>
            <a:ext cx="114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46"/>
              <p:cNvSpPr txBox="1"/>
              <p:nvPr/>
            </p:nvSpPr>
            <p:spPr>
              <a:xfrm>
                <a:off x="4693481" y="2786487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481" y="2786487"/>
                <a:ext cx="18331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30"/>
          <p:cNvSpPr/>
          <p:nvPr/>
        </p:nvSpPr>
        <p:spPr>
          <a:xfrm>
            <a:off x="5480265" y="1639419"/>
            <a:ext cx="1530135" cy="2145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50"/>
              <p:cNvSpPr txBox="1"/>
              <p:nvPr/>
            </p:nvSpPr>
            <p:spPr>
              <a:xfrm>
                <a:off x="6046499" y="3722263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499" y="3722263"/>
                <a:ext cx="35509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690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85"/>
          <p:cNvSpPr txBox="1"/>
          <p:nvPr/>
        </p:nvSpPr>
        <p:spPr>
          <a:xfrm>
            <a:off x="2705082" y="3784608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52392" y="1665653"/>
                <a:ext cx="1938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392" y="1665653"/>
                <a:ext cx="193860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70322" y="2029273"/>
                <a:ext cx="847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322" y="2029273"/>
                <a:ext cx="84798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68070" y="3204880"/>
                <a:ext cx="19504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, output 1;</a:t>
                </a:r>
              </a:p>
              <a:p>
                <a:r>
                  <a:rPr lang="en-US" dirty="0" smtClean="0"/>
                  <a:t>otherwise, output 0.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070" y="3204880"/>
                <a:ext cx="1950470" cy="553998"/>
              </a:xfrm>
              <a:prstGeom prst="rect">
                <a:avLst/>
              </a:prstGeom>
              <a:blipFill rotWithShape="0">
                <a:blip r:embed="rId9"/>
                <a:stretch>
                  <a:fillRect l="-7187" t="-14286" r="-5313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1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" grpId="0"/>
      <p:bldP spid="3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CDH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43000"/>
                <a:ext cx="9144000" cy="555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CDH (Computational Diffie-Hellman) Experiment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CDH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/>
                  <a:t>:</a:t>
                </a:r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55217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7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0"/>
          <p:cNvSpPr/>
          <p:nvPr/>
        </p:nvSpPr>
        <p:spPr>
          <a:xfrm>
            <a:off x="1861741" y="1802273"/>
            <a:ext cx="2371048" cy="2145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3"/>
          <p:cNvCxnSpPr/>
          <p:nvPr/>
        </p:nvCxnSpPr>
        <p:spPr>
          <a:xfrm rot="10800000" flipH="1">
            <a:off x="4303094" y="2699959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4"/>
              <p:cNvSpPr txBox="1"/>
              <p:nvPr/>
            </p:nvSpPr>
            <p:spPr>
              <a:xfrm>
                <a:off x="4267200" y="2422960"/>
                <a:ext cx="1324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422960"/>
                <a:ext cx="132440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991" t="-2174" r="-599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45"/>
          <p:cNvCxnSpPr/>
          <p:nvPr/>
        </p:nvCxnSpPr>
        <p:spPr>
          <a:xfrm flipH="1">
            <a:off x="4303094" y="3233359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6"/>
              <p:cNvSpPr txBox="1"/>
              <p:nvPr/>
            </p:nvSpPr>
            <p:spPr>
              <a:xfrm>
                <a:off x="4800600" y="2949341"/>
                <a:ext cx="185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949341"/>
                <a:ext cx="18511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0"/>
          <p:cNvSpPr/>
          <p:nvPr/>
        </p:nvSpPr>
        <p:spPr>
          <a:xfrm>
            <a:off x="5638800" y="1802273"/>
            <a:ext cx="1530135" cy="2145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50"/>
              <p:cNvSpPr txBox="1"/>
              <p:nvPr/>
            </p:nvSpPr>
            <p:spPr>
              <a:xfrm>
                <a:off x="6205034" y="3885117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034" y="3885117"/>
                <a:ext cx="35509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690" r="-1724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85"/>
          <p:cNvSpPr txBox="1"/>
          <p:nvPr/>
        </p:nvSpPr>
        <p:spPr>
          <a:xfrm>
            <a:off x="2705082" y="3947462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861741" y="1819542"/>
                <a:ext cx="1938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741" y="1819542"/>
                <a:ext cx="193860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879671" y="2183162"/>
                <a:ext cx="23516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0,1,…,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71" y="2183162"/>
                <a:ext cx="2351669" cy="646331"/>
              </a:xfrm>
              <a:prstGeom prst="rect">
                <a:avLst/>
              </a:prstGeom>
              <a:blipFill rotWithShape="0"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22244" y="3358769"/>
                <a:ext cx="19504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, output 1;</a:t>
                </a:r>
              </a:p>
              <a:p>
                <a:r>
                  <a:rPr lang="en-US" dirty="0" smtClean="0"/>
                  <a:t>otherwise, output 0.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44" y="3358769"/>
                <a:ext cx="1950470" cy="553998"/>
              </a:xfrm>
              <a:prstGeom prst="rect">
                <a:avLst/>
              </a:prstGeom>
              <a:blipFill rotWithShape="0">
                <a:blip r:embed="rId9"/>
                <a:stretch>
                  <a:fillRect l="-7187" t="-14286" r="-7187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4343400"/>
                <a:ext cx="9144000" cy="1862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We say that</a:t>
                </a:r>
                <a:r>
                  <a:rPr lang="en-US" sz="2400" b="1" dirty="0" smtClean="0"/>
                  <a:t> the CDH problem is hard relative to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𝓖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if for </a:t>
                </a:r>
                <a:r>
                  <a:rPr lang="en-US" sz="2400" dirty="0"/>
                  <a:t>all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PPT algorithms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there is a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𝐧𝐞𝐠𝐥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 smtClean="0"/>
                  <a:t>such that         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CDH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𝒢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Best algorithm: via solving DLOG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43400"/>
                <a:ext cx="9144000" cy="1862754"/>
              </a:xfrm>
              <a:prstGeom prst="rect">
                <a:avLst/>
              </a:prstGeom>
              <a:blipFill rotWithShape="0">
                <a:blip r:embed="rId10"/>
                <a:stretch>
                  <a:fillRect l="-1000" t="-328" r="-4000" b="-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47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DDH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14400"/>
                <a:ext cx="9144000" cy="575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DDH (Decisional Diffie-Hellman) Experiment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DDH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/>
                  <a:t>:</a:t>
                </a:r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575286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0"/>
          <p:cNvSpPr/>
          <p:nvPr/>
        </p:nvSpPr>
        <p:spPr>
          <a:xfrm>
            <a:off x="1752600" y="1497473"/>
            <a:ext cx="2784989" cy="2628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3"/>
          <p:cNvCxnSpPr/>
          <p:nvPr/>
        </p:nvCxnSpPr>
        <p:spPr>
          <a:xfrm rot="10800000" flipH="1">
            <a:off x="4607894" y="3248799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4"/>
              <p:cNvSpPr txBox="1"/>
              <p:nvPr/>
            </p:nvSpPr>
            <p:spPr>
              <a:xfrm>
                <a:off x="4572000" y="2971800"/>
                <a:ext cx="1080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971800"/>
                <a:ext cx="10809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345" t="-4444" r="-734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45"/>
          <p:cNvCxnSpPr/>
          <p:nvPr/>
        </p:nvCxnSpPr>
        <p:spPr>
          <a:xfrm flipH="1">
            <a:off x="4607894" y="3560618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6"/>
              <p:cNvSpPr txBox="1"/>
              <p:nvPr/>
            </p:nvSpPr>
            <p:spPr>
              <a:xfrm>
                <a:off x="5105400" y="32766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276600"/>
                <a:ext cx="23724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8947" t="-4444" r="-263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0"/>
          <p:cNvSpPr/>
          <p:nvPr/>
        </p:nvSpPr>
        <p:spPr>
          <a:xfrm>
            <a:off x="5943600" y="1497473"/>
            <a:ext cx="1530135" cy="2628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50"/>
              <p:cNvSpPr txBox="1"/>
              <p:nvPr/>
            </p:nvSpPr>
            <p:spPr>
              <a:xfrm>
                <a:off x="6509834" y="4125678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834" y="4125678"/>
                <a:ext cx="35509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690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85"/>
          <p:cNvSpPr txBox="1"/>
          <p:nvPr/>
        </p:nvSpPr>
        <p:spPr>
          <a:xfrm>
            <a:off x="2552682" y="4188023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61565" y="1505777"/>
                <a:ext cx="1938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65" y="1505777"/>
                <a:ext cx="193860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761565" y="1752600"/>
                <a:ext cx="25173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0,1,…,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65" y="1752600"/>
                <a:ext cx="2517356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10870" y="3484602"/>
                <a:ext cx="272082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, output 1;  otherwise, output 0.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870" y="3484602"/>
                <a:ext cx="2720823" cy="553998"/>
              </a:xfrm>
              <a:prstGeom prst="rect">
                <a:avLst/>
              </a:prstGeom>
              <a:blipFill rotWithShape="0">
                <a:blip r:embed="rId9"/>
                <a:stretch>
                  <a:fillRect l="-5157" t="-14286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4461846"/>
                <a:ext cx="9144000" cy="2008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We say that</a:t>
                </a:r>
                <a:r>
                  <a:rPr lang="en-US" sz="2400" b="1" dirty="0" smtClean="0"/>
                  <a:t> the DDH problem is hard relative to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𝓖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if for </a:t>
                </a:r>
                <a:r>
                  <a:rPr lang="en-US" sz="2400" dirty="0"/>
                  <a:t>all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PPT algorithms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there is a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𝐧𝐞𝐠𝐥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 smtClean="0"/>
                  <a:t>such that         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DH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𝒢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Best algorithm: via solving DLOG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61846"/>
                <a:ext cx="9144000" cy="2008114"/>
              </a:xfrm>
              <a:prstGeom prst="rect">
                <a:avLst/>
              </a:prstGeom>
              <a:blipFill rotWithShape="0">
                <a:blip r:embed="rId10"/>
                <a:stretch>
                  <a:fillRect l="-1000" t="-304" r="-4000" b="-3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61565" y="2084038"/>
                <a:ext cx="23903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65" y="2084038"/>
                <a:ext cx="239039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761565" y="2402540"/>
                <a:ext cx="2729850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65" y="2402540"/>
                <a:ext cx="2729850" cy="71019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0" y="4876800"/>
                <a:ext cx="9144000" cy="192932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DEFINITION: </a:t>
                </a:r>
                <a:r>
                  <a:rPr lang="en-US" sz="2400" dirty="0"/>
                  <a:t>We say that</a:t>
                </a:r>
                <a:r>
                  <a:rPr lang="en-US" sz="2400" b="1" dirty="0"/>
                  <a:t> the DDH problem is hard relative to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𝓖</m:t>
                    </m:r>
                  </m:oMath>
                </a14:m>
                <a:r>
                  <a:rPr lang="en-US" sz="2400" dirty="0"/>
                  <a:t> if for all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    </a:t>
                </a:r>
                <a:r>
                  <a:rPr lang="en-US" sz="2400" dirty="0" smtClean="0"/>
                  <a:t> PPT </a:t>
                </a:r>
                <a:r>
                  <a:rPr lang="en-US" sz="2400" dirty="0"/>
                  <a:t>algorithms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there is a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𝐧𝐞𝐠𝐥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such that         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]|≤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sz="2400" dirty="0" smtClean="0"/>
                  <a:t>      where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←{0,1,…,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76800"/>
                <a:ext cx="9144000" cy="192932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  <p:bldP spid="14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Group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88577"/>
                <a:ext cx="9144000" cy="5312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DEFINITION: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A set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and a binary operation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form a group if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Closure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Associative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Identity element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b="0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// identity is unique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Inverse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,∃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s.t.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sz="2000" b="0" dirty="0" smtClean="0">
                    <a:solidFill>
                      <a:schemeClr val="tx1"/>
                    </a:solidFill>
                  </a:rPr>
                  <a:t>           </a:t>
                </a: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// inverse is unique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DEFINITION: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A group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,⋆)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is called an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Abelian group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 if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Commutative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000" b="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ℚ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×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×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+</m:t>
                        </m:r>
                      </m:e>
                    </m:d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r>
                  <a:rPr lang="en-US" altLang="zh-CN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is an Abelian group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//+ is addition of residue classes </a:t>
                </a:r>
                <a:endParaRPr lang="en-US" altLang="zh-CN" sz="240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Closure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Associative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Identity element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Inverse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,∃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Commutative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i="1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8577"/>
                <a:ext cx="9144000" cy="531222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5" b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02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Group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43000"/>
                <a:ext cx="9144000" cy="5086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is an Abelian group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//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is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multiplication 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of residue classes </a:t>
                </a: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Closure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16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  <m:r>
                      <a:rPr lang="en-US" altLang="zh-CN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func>
                      <m:funcPr>
                        <m:ctrlP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=1⇒</m:t>
                    </m:r>
                    <m:func>
                      <m:funcPr>
                        <m:ctrlP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Associative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𝑎𝑏𝑐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Identity element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Inverse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,∃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16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=1⇒∃</m:t>
                    </m:r>
                    <m:r>
                      <a:rPr lang="en-US" altLang="zh-CN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𝑛𝑡</m:t>
                        </m:r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CN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𝑎𝑠</m:t>
                            </m:r>
                          </m:e>
                        </m:d>
                      </m:e>
                      <m:sub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Commutative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Additive Abelian Groups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,+)</m:t>
                    </m:r>
                  </m:oMath>
                </a14:m>
                <a:r>
                  <a:rPr lang="en-US" altLang="zh-CN" sz="2400" b="1" dirty="0"/>
                  <a:t> </a:t>
                </a:r>
                <a:endParaRPr lang="en-US" altLang="zh-CN" sz="24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Identity</a:t>
                </a:r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000" dirty="0"/>
                  <a:t> ; Inverse: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 smtClean="0"/>
                  <a:t>;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Multiplicative </a:t>
                </a:r>
                <a:r>
                  <a:rPr lang="en-US" altLang="zh-CN" sz="2400" b="1" dirty="0">
                    <a:ea typeface="Cambria Math" panose="02040503050406030204" pitchFamily="18" charset="0"/>
                  </a:rPr>
                  <a:t>Abelian Groups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400" b="1" dirty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Identity: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/>
                  <a:t> ; Inverse: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000" dirty="0"/>
                  <a:t>; </a:t>
                </a:r>
                <a:endParaRPr lang="en-US" altLang="zh-CN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08671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0" b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60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Order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43000"/>
                <a:ext cx="9144000" cy="4646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DEFINITION: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order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of a group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the cardinality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as a set.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Finite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;  </a:t>
                </a: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Infinite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not finite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EXAMPLE: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 </a:t>
                </a:r>
                <a:r>
                  <a:rPr lang="en-US" altLang="zh-CN" sz="2400" dirty="0" smtClean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altLang="zh-CN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/>
                  <a:t>, the </a:t>
                </a:r>
                <a:r>
                  <a:rPr lang="en-US" altLang="zh-CN" sz="2400" b="1" i="0" dirty="0" smtClean="0">
                    <a:latin typeface="+mj-lt"/>
                  </a:rPr>
                  <a:t>order</a:t>
                </a:r>
                <a:r>
                  <a:rPr lang="en-US" altLang="zh-CN" sz="2400" dirty="0" smtClean="0"/>
                  <a:t>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 smtClean="0"/>
                  <a:t> is defined as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least integer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en-US" altLang="zh-CN" sz="24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additive group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)</a:t>
                </a:r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/>
                  <a:t>EXAMPLE: </a:t>
                </a:r>
                <a:r>
                  <a:rPr lang="en-US" altLang="zh-CN" sz="2400" dirty="0"/>
                  <a:t>Determine the orders of all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400" b="1" dirty="0" smtClean="0"/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1,2,3,4,5,6</m:t>
                        </m:r>
                      </m:e>
                    </m:d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=6,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=6,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sz="2400" dirty="0" smtClean="0"/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 smtClean="0"/>
                  <a:t>EXAMPLE: </a:t>
                </a:r>
                <a:r>
                  <a:rPr lang="en-US" altLang="zh-CN" sz="2400" dirty="0"/>
                  <a:t>Determine the orders of all elements </a:t>
                </a:r>
                <a:r>
                  <a:rPr lang="en-US" altLang="zh-CN" sz="2400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altLang="zh-CN" sz="2400" b="1" dirty="0" smtClean="0"/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0,1,2,3,4,5</m:t>
                        </m:r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=6,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464652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1" b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6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Order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"/>
              <p:cNvSpPr txBox="1"/>
              <p:nvPr/>
            </p:nvSpPr>
            <p:spPr>
              <a:xfrm>
                <a:off x="0" y="1143000"/>
                <a:ext cx="9144000" cy="4917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</a:t>
                </a:r>
                <a:r>
                  <a:rPr lang="en-US" altLang="zh-CN" sz="2400" dirty="0"/>
                  <a:t>: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be a multiplicative Abelian group of order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/>
                  <a:t> Then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400" dirty="0"/>
                  <a:t>For any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Euler’s Theorem</a:t>
                </a:r>
                <a:r>
                  <a:rPr lang="en-US" altLang="zh-CN" sz="2400" b="1" dirty="0">
                    <a:ea typeface="Cambria Math" panose="02040503050406030204" pitchFamily="18" charset="0"/>
                  </a:rPr>
                  <a:t>: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Let</a:t>
                </a:r>
                <a:r>
                  <a:rPr lang="en-US" altLang="zh-CN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//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are both residue classes modulo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Proof: this is a corollary of the previous theorem when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Fermat’s Little Theorem: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If</a:t>
                </a:r>
                <a:r>
                  <a:rPr lang="en-US" altLang="zh-CN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prime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This is a corollary of Euler’s theorem for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By Euler’s theorem,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491743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4" b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17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32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Subgroup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524000"/>
                <a:ext cx="9144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</a:t>
                </a:r>
                <a:r>
                  <a:rPr lang="en-US" sz="2400" b="1" dirty="0"/>
                  <a:t>: 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</m:oMath>
                </a14:m>
                <a:r>
                  <a:rPr lang="en-US" altLang="zh-CN" sz="2400" dirty="0"/>
                  <a:t> be an Abelian group. A subset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is called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</a:t>
                </a:r>
                <a:r>
                  <a:rPr lang="en-US" altLang="zh-CN" sz="2400" b="1" dirty="0"/>
                  <a:t>subgroup</a:t>
                </a:r>
                <a:r>
                  <a:rPr lang="en-US" altLang="zh-CN" sz="24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(notation: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) if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EXAMPLE: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1,5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DEFINITION: 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r>
                  <a:rPr lang="en-US" altLang="zh-CN" sz="2400" dirty="0"/>
                  <a:t> be an Abelian group. A subset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is called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</a:t>
                </a:r>
                <a:r>
                  <a:rPr lang="en-US" altLang="zh-CN" sz="2400" b="1" dirty="0"/>
                  <a:t>subgroup</a:t>
                </a:r>
                <a:r>
                  <a:rPr lang="en-US" altLang="zh-CN" sz="24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(notation: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) if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EXMAPLE: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0,1,2,3,4,5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0,2,4</m:t>
                        </m:r>
                      </m:e>
                    </m:d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452431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5" r="-733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75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Cyclic </a:t>
            </a:r>
            <a:r>
              <a:rPr lang="en-US" altLang="zh-CN" dirty="0" smtClean="0"/>
              <a:t>Group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36446"/>
                <a:ext cx="9144000" cy="5364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THEOREM: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Let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be an Abelian group.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/>
                  <a:t>. Let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/>
                  <a:t>.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b="0" dirty="0" smtClean="0">
                    <a:solidFill>
                      <a:schemeClr val="tx1"/>
                    </a:solidFill>
                  </a:rPr>
                  <a:t>      Then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altLang="zh-CN" sz="2400" b="0" dirty="0" smtClean="0">
                    <a:solidFill>
                      <a:schemeClr val="tx1"/>
                    </a:solidFill>
                  </a:rPr>
                  <a:t> is a subgroup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b="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obvious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∈〈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∈〈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DEFINITION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: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be an Abelian group. Let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. Then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is called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the subgroup generated by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 The group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is said to be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cyclic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 if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there exists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is called a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generator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36446"/>
                <a:ext cx="9144000" cy="536435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4" r="-800" b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6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Cyclic </a:t>
            </a:r>
            <a:r>
              <a:rPr lang="en-US" altLang="zh-CN" dirty="0" smtClean="0"/>
              <a:t>Group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60047"/>
                <a:ext cx="9144000" cy="4988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EXAMPLE: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a cyclic group generated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i.e.,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49</m:t>
                            </m:r>
                          </m:e>
                        </m:d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27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63</m:t>
                            </m:r>
                          </m:e>
                        </m:d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21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21</m:t>
                            </m:r>
                          </m:e>
                        </m:d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 dirty="0" smtClean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altLang="zh-CN" b="0" dirty="0" smtClean="0">
                    <a:ea typeface="Cambria Math" panose="02040503050406030204" pitchFamily="18" charset="0"/>
                  </a:rPr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REMARK: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be a finite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group and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. Then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〈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can be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      computed as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altLang="zh-CN" sz="240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Cambria Math" panose="02040503050406030204" pitchFamily="18" charset="0"/>
                  </a:rPr>
                  <a:t>Do not need to care about the elements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Cambria Math" panose="02040503050406030204" pitchFamily="18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60047"/>
                <a:ext cx="9144000" cy="498835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611" b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06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23603</TotalTime>
  <Words>337</Words>
  <Application>Microsoft Office PowerPoint</Application>
  <PresentationFormat>On-screen Show (4:3)</PresentationFormat>
  <Paragraphs>185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Cambria Math</vt:lpstr>
      <vt:lpstr>Office Theme</vt:lpstr>
      <vt:lpstr>Foundations of Cryptography group, order, Euler's theorem, Fermat's little theorem, subgroup, cyclic group,  discrete logarithm, CDH problem, DDH problem</vt:lpstr>
      <vt:lpstr>Group</vt:lpstr>
      <vt:lpstr>Group</vt:lpstr>
      <vt:lpstr>Order</vt:lpstr>
      <vt:lpstr>Order</vt:lpstr>
      <vt:lpstr>PowerPoint Presentation</vt:lpstr>
      <vt:lpstr>Subgroup</vt:lpstr>
      <vt:lpstr>Cyclic Group</vt:lpstr>
      <vt:lpstr>Cyclic Group</vt:lpstr>
      <vt:lpstr>Cyclic Group</vt:lpstr>
      <vt:lpstr>PowerPoint Presentation</vt:lpstr>
      <vt:lpstr>Discrete Logarithm</vt:lpstr>
      <vt:lpstr> Discrete Logarithm</vt:lpstr>
      <vt:lpstr>CDH</vt:lpstr>
      <vt:lpstr>DDH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762</cp:revision>
  <cp:lastPrinted>2018-12-11T06:49:48Z</cp:lastPrinted>
  <dcterms:created xsi:type="dcterms:W3CDTF">2014-04-06T04:43:09Z</dcterms:created>
  <dcterms:modified xsi:type="dcterms:W3CDTF">2018-12-11T11:29:32Z</dcterms:modified>
</cp:coreProperties>
</file>