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4" r:id="rId2"/>
    <p:sldId id="431" r:id="rId3"/>
    <p:sldId id="432" r:id="rId4"/>
    <p:sldId id="433" r:id="rId5"/>
    <p:sldId id="436" r:id="rId6"/>
    <p:sldId id="437" r:id="rId7"/>
    <p:sldId id="438" r:id="rId8"/>
    <p:sldId id="439" r:id="rId9"/>
    <p:sldId id="440" r:id="rId10"/>
    <p:sldId id="467" r:id="rId11"/>
    <p:sldId id="441" r:id="rId12"/>
    <p:sldId id="442" r:id="rId13"/>
    <p:sldId id="468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2" r:id="rId31"/>
    <p:sldId id="463" r:id="rId32"/>
    <p:sldId id="464" r:id="rId33"/>
    <p:sldId id="465" r:id="rId34"/>
    <p:sldId id="466" r:id="rId35"/>
    <p:sldId id="469" r:id="rId36"/>
    <p:sldId id="471" r:id="rId37"/>
    <p:sldId id="470" r:id="rId3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607" autoAdjust="0"/>
  </p:normalViewPr>
  <p:slideViewPr>
    <p:cSldViewPr>
      <p:cViewPr varScale="1">
        <p:scale>
          <a:sx n="65" d="100"/>
          <a:sy n="65" d="100"/>
        </p:scale>
        <p:origin x="13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8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2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9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6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3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9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1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1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9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7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2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1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4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01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3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7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9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9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5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6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8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51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4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1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10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1.png"/><Relationship Id="rId7" Type="http://schemas.openxmlformats.org/officeDocument/2006/relationships/image" Target="../media/image77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3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82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5" Type="http://schemas.openxmlformats.org/officeDocument/2006/relationships/image" Target="../media/image99.png"/><Relationship Id="rId10" Type="http://schemas.openxmlformats.org/officeDocument/2006/relationships/image" Target="../media/image64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Relationship Id="rId1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86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7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6.png"/><Relationship Id="rId5" Type="http://schemas.openxmlformats.org/officeDocument/2006/relationships/image" Target="../media/image122.png"/><Relationship Id="rId10" Type="http://schemas.openxmlformats.org/officeDocument/2006/relationships/image" Target="../media/image125.png"/><Relationship Id="rId4" Type="http://schemas.openxmlformats.org/officeDocument/2006/relationships/image" Target="../media/image121.png"/><Relationship Id="rId9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Foundations of Cryptography</a:t>
                </a:r>
                <a:br>
                  <a:rPr lang="en-US" dirty="0"/>
                </a:br>
                <a:r>
                  <a:rPr lang="en-US" sz="2000" dirty="0" smtClean="0"/>
                  <a:t>key distribution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key storage</a:t>
                </a:r>
                <a:r>
                  <a:rPr lang="en-US" sz="2000" dirty="0"/>
                  <a:t>, key </a:t>
                </a:r>
                <a:r>
                  <a:rPr lang="en-US" sz="2000" dirty="0" smtClean="0"/>
                  <a:t>exchange,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0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Diffie</a:t>
                </a:r>
                <a:r>
                  <a:rPr lang="en-US" sz="2000" dirty="0"/>
                  <a:t>-Hellman </a:t>
                </a:r>
                <a:r>
                  <a:rPr lang="en-US" sz="2000" dirty="0" smtClean="0"/>
                  <a:t>key exchange, </a:t>
                </a:r>
                <a:br>
                  <a:rPr lang="en-US" sz="2000" dirty="0" smtClean="0"/>
                </a:br>
                <a:r>
                  <a:rPr lang="en-US" sz="2000" dirty="0" smtClean="0"/>
                  <a:t>man-in-the-middle </a:t>
                </a:r>
                <a:r>
                  <a:rPr lang="en-US" sz="2000" dirty="0"/>
                  <a:t>attack, </a:t>
                </a:r>
                <a:r>
                  <a:rPr lang="en-US" sz="2000" dirty="0" smtClean="0"/>
                  <a:t>public-key </a:t>
                </a:r>
                <a:r>
                  <a:rPr lang="en-US" sz="2000" dirty="0" err="1" smtClean="0"/>
                  <a:t>v.s</a:t>
                </a:r>
                <a:r>
                  <a:rPr lang="en-US" sz="2000" dirty="0" smtClean="0"/>
                  <a:t>. </a:t>
                </a:r>
                <a:r>
                  <a:rPr lang="en-US" sz="2000" dirty="0"/>
                  <a:t>private-key, public-key encryption,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>IND-EAV</a:t>
                </a:r>
                <a:r>
                  <a:rPr lang="en-US" sz="2000" dirty="0"/>
                  <a:t>, IND-CPA, IND-CCA</a:t>
                </a:r>
                <a:r>
                  <a:rPr lang="en-US" sz="2000"/>
                  <a:t>, </a:t>
                </a:r>
                <a:r>
                  <a:rPr lang="en-US" sz="2000" smtClean="0"/>
                  <a:t>group-based </a:t>
                </a:r>
                <a:r>
                  <a:rPr lang="en-US" sz="2000" dirty="0"/>
                  <a:t>OTP</a:t>
                </a:r>
                <a:r>
                  <a:rPr lang="en-US" sz="2000" dirty="0" smtClean="0"/>
                  <a:t> </a:t>
                </a:r>
                <a:endParaRPr lang="en-US" sz="11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 t="-9959" b="-9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Public-Key Revolution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“New Directions in Cryptography” 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Whitfield Diffie, </a:t>
            </a:r>
            <a:r>
              <a:rPr lang="en-US" sz="2000" dirty="0"/>
              <a:t>Martin </a:t>
            </a:r>
            <a:r>
              <a:rPr lang="en-US" sz="2000" dirty="0" smtClean="0"/>
              <a:t>Hellman (1976) //</a:t>
            </a:r>
            <a:r>
              <a:rPr lang="en-US" sz="2000" dirty="0" smtClean="0">
                <a:solidFill>
                  <a:srgbClr val="C00000"/>
                </a:solidFill>
              </a:rPr>
              <a:t>Turing Award-2015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Scientific Contributions: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Public-Key Encryption: Notion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Digital Signature: Notion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 Exchange: Notion and the first construction</a:t>
            </a:r>
            <a:endParaRPr lang="en-US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“</a:t>
            </a:r>
            <a:r>
              <a:rPr lang="en-US" sz="2000" b="1" dirty="0"/>
              <a:t>Secure Communications over Insecure Channels</a:t>
            </a:r>
            <a:r>
              <a:rPr lang="en-US" sz="2000" b="1" dirty="0" smtClean="0"/>
              <a:t>”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Ralph Merkle (1978) 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Scientific Contributions: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Merkle Puzzles: a key exchange protocol</a:t>
            </a:r>
          </a:p>
        </p:txBody>
      </p:sp>
    </p:spTree>
    <p:extLst>
      <p:ext uri="{BB962C8B-B14F-4D97-AF65-F5344CB8AC3E}">
        <p14:creationId xmlns:p14="http://schemas.microsoft.com/office/powerpoint/2010/main" val="11685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Public-Key Revolution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81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“</a:t>
            </a:r>
            <a:r>
              <a:rPr lang="en-US" sz="2000" b="1" dirty="0"/>
              <a:t>A M</a:t>
            </a:r>
            <a:r>
              <a:rPr lang="en-US" sz="2000" b="1" dirty="0" smtClean="0"/>
              <a:t>ethod </a:t>
            </a:r>
            <a:r>
              <a:rPr lang="en-US" sz="2000" b="1" dirty="0"/>
              <a:t>for </a:t>
            </a:r>
            <a:r>
              <a:rPr lang="en-US" sz="2000" b="1" dirty="0" smtClean="0"/>
              <a:t>Obtaining Digital Signatures </a:t>
            </a:r>
            <a:r>
              <a:rPr lang="en-US" sz="2000" b="1" dirty="0"/>
              <a:t>and </a:t>
            </a:r>
            <a:r>
              <a:rPr lang="en-US" sz="2000" b="1" dirty="0" smtClean="0"/>
              <a:t>Public-Key   Cryptosystem”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Ron </a:t>
            </a:r>
            <a:r>
              <a:rPr lang="en-US" sz="2000" dirty="0" smtClean="0"/>
              <a:t>Rivest, </a:t>
            </a:r>
            <a:r>
              <a:rPr lang="en-US" sz="2000" dirty="0"/>
              <a:t>Adi Shamir and Leonard </a:t>
            </a:r>
            <a:r>
              <a:rPr lang="en-US" sz="2000" dirty="0" smtClean="0"/>
              <a:t>Adleman (1977)//</a:t>
            </a:r>
            <a:r>
              <a:rPr lang="en-US" sz="2000" dirty="0" smtClean="0">
                <a:solidFill>
                  <a:srgbClr val="C00000"/>
                </a:solidFill>
              </a:rPr>
              <a:t>Turing Award-2002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Scientific Contributions: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Public-Key Encryption: the first construction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Digital Signature: the first construction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“Digital </a:t>
            </a:r>
            <a:r>
              <a:rPr lang="en-US" sz="2000" b="1" dirty="0" smtClean="0"/>
              <a:t>Signatures </a:t>
            </a:r>
            <a:r>
              <a:rPr lang="en-US" sz="2000" b="1" dirty="0"/>
              <a:t>and </a:t>
            </a:r>
            <a:r>
              <a:rPr lang="en-US" sz="2000" b="1" dirty="0" smtClean="0"/>
              <a:t>Public-Key Functions </a:t>
            </a:r>
            <a:r>
              <a:rPr lang="en-US" sz="2000" b="1" dirty="0"/>
              <a:t>as </a:t>
            </a:r>
            <a:r>
              <a:rPr lang="en-US" sz="2000" b="1" dirty="0" smtClean="0"/>
              <a:t>Intractable as Factorization</a:t>
            </a:r>
            <a:r>
              <a:rPr lang="en-US" sz="2000" b="1" dirty="0"/>
              <a:t>”</a:t>
            </a:r>
            <a:endParaRPr lang="en-US" sz="2000" b="1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Michael O. Rabin (1979) //</a:t>
            </a:r>
            <a:r>
              <a:rPr lang="en-US" sz="2000" dirty="0" smtClean="0">
                <a:solidFill>
                  <a:srgbClr val="C00000"/>
                </a:solidFill>
              </a:rPr>
              <a:t>Turing Award 1976 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Scientific Contributions: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Rabin’s Encryption: based on integer factoring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02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Attacks of Diffie-Hellman KE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752600"/>
                <a:ext cx="9144000" cy="3635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Impersonation attack:</a:t>
                </a:r>
                <a:r>
                  <a:rPr lang="en-US" sz="20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adversary impersonates Alice or Bob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M</a:t>
                </a:r>
                <a:r>
                  <a:rPr lang="en-US" sz="2400" b="1" dirty="0" smtClean="0"/>
                  <a:t>an-in-the-middle attack</a:t>
                </a:r>
                <a:r>
                  <a:rPr lang="en-US" sz="2000" dirty="0" smtClean="0"/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C00000"/>
                    </a:solidFill>
                  </a:rPr>
                  <a:t>;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Charlie: delay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Bob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Bob: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Charlie: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Alice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Charlie: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363516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8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6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Public-Key Cryptography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93151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Private-Key </a:t>
                </a:r>
                <a:r>
                  <a:rPr lang="en-US" altLang="zh-CN" sz="2400" b="1" dirty="0"/>
                  <a:t>Cryptography</a:t>
                </a:r>
                <a:r>
                  <a:rPr lang="en-US" altLang="zh-CN" sz="2400" b="1" dirty="0" smtClean="0"/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Private-key Encryption: </a:t>
                </a:r>
                <a:r>
                  <a:rPr lang="en-US" altLang="zh-CN" sz="2000" dirty="0" smtClean="0"/>
                  <a:t>confidentiality // result in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private channel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Message Authentication Codes: </a:t>
                </a:r>
                <a:r>
                  <a:rPr lang="en-US" altLang="zh-CN" sz="2000" dirty="0"/>
                  <a:t>integrity </a:t>
                </a:r>
                <a:r>
                  <a:rPr lang="en-US" altLang="zh-CN" sz="2000" dirty="0" smtClean="0"/>
                  <a:t> //result in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authenticated channel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Public-Key Cryptography: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Public-key Encryption: confidentiality //result in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private channel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Digital Signature: integrity //result in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authenticated channel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Comparisons: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Private-key cryptography: 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one access </a:t>
                </a:r>
                <a:r>
                  <a:rPr lang="en-US" altLang="zh-CN" sz="2000" dirty="0" smtClean="0"/>
                  <a:t>to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private and authenticated</a:t>
                </a:r>
                <a:r>
                  <a:rPr lang="en-US" altLang="zh-CN" sz="2000" b="1" dirty="0" smtClean="0"/>
                  <a:t> </a:t>
                </a:r>
                <a:r>
                  <a:rPr lang="en-US" altLang="zh-CN" sz="2000" dirty="0" smtClean="0"/>
                  <a:t>channel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/>
                  <a:t>unlimited </a:t>
                </a:r>
                <a:r>
                  <a:rPr lang="en-US" altLang="zh-CN" sz="2000" dirty="0" smtClean="0"/>
                  <a:t>access to private and authenticated channel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Pub-key cryptography: 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one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access </a:t>
                </a:r>
                <a:r>
                  <a:rPr lang="en-US" altLang="zh-CN" sz="2000" dirty="0"/>
                  <a:t>to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authenticated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channel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/>
                  <a:t>unlimited access to private and authenticated </a:t>
                </a:r>
                <a:r>
                  <a:rPr lang="en-US" altLang="zh-CN" sz="2000" dirty="0" smtClean="0"/>
                  <a:t>channel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3151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4478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5717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7370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7370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20799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7215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7215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9483" y="1712609"/>
                <a:ext cx="16925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483" y="1712609"/>
                <a:ext cx="169257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5717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7335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7335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20764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9644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9644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8247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8247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20764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4038600"/>
                <a:ext cx="9144000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: plaintext (message), ciphertext,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365328"/>
              </a:xfrm>
              <a:prstGeom prst="rect">
                <a:avLst/>
              </a:prstGeom>
              <a:blipFill rotWithShape="0">
                <a:blip r:embed="rId11"/>
                <a:stretch>
                  <a:fillRect t="-258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3454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3454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4228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4193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8247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8247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5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4478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5717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7370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7370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20799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7215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7215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774913" y="1712609"/>
                <a:ext cx="182171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4913" y="1712609"/>
                <a:ext cx="182171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5717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7335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7335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20764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06471" y="2964418"/>
                <a:ext cx="179446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6471" y="2964418"/>
                <a:ext cx="179446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824718"/>
                <a:ext cx="4991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824718"/>
                <a:ext cx="4991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20764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4038600"/>
                <a:ext cx="9144000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: plaintext (message), ciphertext,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365328"/>
              </a:xfrm>
              <a:prstGeom prst="rect">
                <a:avLst/>
              </a:prstGeom>
              <a:blipFill rotWithShape="0">
                <a:blip r:embed="rId11"/>
                <a:stretch>
                  <a:fillRect t="-258" b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3454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3454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4228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4193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41481" y="2824718"/>
                <a:ext cx="47833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81" y="2824718"/>
                <a:ext cx="4783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72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905000"/>
                <a:ext cx="9144000" cy="393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Private-Key Encryption:</a:t>
                </a:r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 smtClean="0"/>
                  <a:t> use the same key      //symmetric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must be secret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1 </a:t>
                </a:r>
                <a:r>
                  <a:rPr lang="en-US" altLang="zh-CN" sz="2000" dirty="0"/>
                  <a:t>sender, 1 </a:t>
                </a:r>
                <a:r>
                  <a:rPr lang="en-US" altLang="zh-CN" sz="2000" dirty="0" smtClean="0"/>
                  <a:t>receiver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bidirectional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Public-Key Encryption: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altLang="zh-CN" sz="2000" dirty="0"/>
                  <a:t> use </a:t>
                </a:r>
                <a:r>
                  <a:rPr lang="en-US" altLang="zh-CN" sz="2000" dirty="0" smtClean="0"/>
                  <a:t>different keys     </a:t>
                </a:r>
                <a:r>
                  <a:rPr lang="en-US" sz="2000" dirty="0" smtClean="0"/>
                  <a:t>//asymmetric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sz="2000" dirty="0"/>
                  <a:t> is public,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sz="2000" dirty="0"/>
                  <a:t> is secret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many senders, 1 receiver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unidirectional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Public-Key Encryption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524000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Advantages of Public-Key Encryption: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Resolves the key distribution problem: no physical meeting needed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Resolves the key storage problem: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private keys vs.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secret keys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</a:t>
                </a:r>
                <a:r>
                  <a:rPr lang="en-US" altLang="zh-CN" sz="2000" dirty="0" smtClean="0"/>
                  <a:t>orks </a:t>
                </a:r>
                <a:r>
                  <a:rPr lang="en-US" altLang="zh-CN" sz="2000" dirty="0"/>
                  <a:t>well in open </a:t>
                </a:r>
                <a:r>
                  <a:rPr lang="en-US" altLang="zh-CN" sz="2000" dirty="0" smtClean="0"/>
                  <a:t>systems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Disadvantages </a:t>
                </a:r>
                <a:r>
                  <a:rPr lang="en-US" sz="2400" b="1" dirty="0"/>
                  <a:t>of Public-Key Encryption: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Players may abuse the ability of sending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Roughly 2 or 3 orders of magnitude slower than the private-key encryption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Hybrid encryption: PubKE + PriKE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channel for distributing public key must be authenticated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senders must be able to obtain a legitimate copy of the receiver’s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How to achieve this? </a:t>
                </a:r>
                <a:r>
                  <a:rPr lang="en-US" sz="2000" b="1" dirty="0" smtClean="0"/>
                  <a:t>secure public-key distribution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5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Cryptography</a:t>
            </a:r>
            <a:endParaRPr lang="en-US" sz="31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905000"/>
            <a:ext cx="9144000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Confidentiality: </a:t>
            </a:r>
            <a:r>
              <a:rPr lang="en-US" sz="2400" dirty="0" smtClean="0"/>
              <a:t>Prevent Unauthorized Access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Private </a:t>
            </a:r>
            <a:r>
              <a:rPr lang="en-US" sz="2000" dirty="0"/>
              <a:t>Key Encryption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Historical Ciphers, One Time Pad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Computational Security; IND-EAV; PRG; </a:t>
            </a:r>
            <a:r>
              <a:rPr lang="en-US" sz="2000" dirty="0"/>
              <a:t>Stream Cipher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IND-CPA; PRF; PRP; Block Cipher; Modes of Operation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LFSR, </a:t>
            </a:r>
            <a:r>
              <a:rPr lang="en-US" sz="2000" dirty="0" err="1" smtClean="0"/>
              <a:t>eStream</a:t>
            </a:r>
            <a:r>
              <a:rPr lang="en-US" sz="2000" dirty="0" smtClean="0"/>
              <a:t>, RC4, DES, AES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Integrity: </a:t>
            </a:r>
            <a:r>
              <a:rPr lang="en-US" sz="2400" dirty="0" smtClean="0"/>
              <a:t>Prevent (Detect) Unauthorized Modification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MAC, CBC-MAC; IND-CCA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CRHF, MD Transform, HMAC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MD5, SHA-1,2,3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74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(PriKE)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48" y="255220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(PubKE)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public-key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eavesdropping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80" y="2951480"/>
                <a:ext cx="1992918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7034" t="-14286" r="-3058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581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3297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55" y="2578100"/>
                <a:ext cx="20192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02" y="3632200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29" y="3988569"/>
                <a:ext cx="17288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487412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rot="10800000" flipH="1">
            <a:off x="3581401" y="2895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6186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4444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10" grpId="0"/>
      <p:bldP spid="11" grpId="0"/>
      <p:bldP spid="12" grpId="0"/>
      <p:bldP spid="14" grpId="0"/>
      <p:bldP spid="16" grpId="0"/>
      <p:bldP spid="18" grpId="0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in the presence of an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/>
                  <a:t>How strong is the IND-EAV for public-key encryption</a:t>
                </a:r>
                <a:r>
                  <a:rPr lang="en-US" altLang="zh-CN" sz="2400" dirty="0" smtClean="0"/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stronger than the IND-EAV in private-key setting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3115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r="-2600"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6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(PrivKE)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private-key encryption schemes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55802" y="23622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3520" y="23622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155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0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82" y="4182721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4712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4712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2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637" y="55543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856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0403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56638" y="28380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2547247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2942055"/>
                <a:ext cx="8828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56639" y="29038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46247" y="35342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93" y="32502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7" y="35168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5663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02" y="4572000"/>
                <a:ext cx="157575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029" y="4966808"/>
                <a:ext cx="8828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5663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0218" y="3034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27432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09" y="3125308"/>
                <a:ext cx="101104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0219" y="3099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0218" y="48628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2" y="4572000"/>
                <a:ext cx="157575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09" y="4966808"/>
                <a:ext cx="101104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8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0219" y="49286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0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29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IND-CPA (</a:t>
            </a:r>
            <a:r>
              <a:rPr lang="en-US" dirty="0" smtClean="0"/>
              <a:t>PubKE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for public-key encryption schemes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6265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69382" y="2226782"/>
            <a:ext cx="2491317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100" y="2226782"/>
            <a:ext cx="1330868" cy="3945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80" y="2235200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2" y="3864717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2" y="4182721"/>
                <a:ext cx="1728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08" t="-2174" r="-457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60700" y="4419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1" y="4191000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0700" y="5541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0" y="52578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17" y="5554339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2" y="37560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17610" y="37846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4159827" y="370281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418793"/>
                <a:ext cx="73674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7" y="3685401"/>
                <a:ext cx="12450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4174779" y="2613799"/>
            <a:ext cx="165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79" y="2336800"/>
                <a:ext cx="3145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1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encryption </a:t>
                </a:r>
                <a:r>
                  <a:rPr lang="en-US" sz="2400" b="1" dirty="0"/>
                  <a:t>under a chosen-plaintext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</a:t>
                </a:r>
                <a:r>
                  <a:rPr lang="en-US" sz="2000" dirty="0" err="1" smtClean="0"/>
                  <a:t>definicition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u="sng" dirty="0" smtClean="0"/>
                  <a:t>THEOREM: </a:t>
                </a:r>
                <a:r>
                  <a:rPr lang="en-US" sz="2400" u="sng" dirty="0" smtClean="0"/>
                  <a:t>For public-key encryption, IND-EAV is equivalent to IND-CPA.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suffices to deal with IND-EAV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1924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6" r="-600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 (PrivKE)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11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LR-Oracle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1134478"/>
              </a:xfrm>
              <a:prstGeom prst="rect">
                <a:avLst/>
              </a:prstGeom>
              <a:blipFill rotWithShape="0">
                <a:blip r:embed="rId3"/>
                <a:stretch>
                  <a:fillRect l="-1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69686" y="3124200"/>
            <a:ext cx="2982232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8319" y="31242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62819" y="3148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19" y="3148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71057" y="34186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57" y="3418609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925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451919" y="5029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37719" y="47451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19" y="474518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10419" y="5181600"/>
                <a:ext cx="2945165" cy="362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19" y="5181600"/>
                <a:ext cx="2945165" cy="362279"/>
              </a:xfrm>
              <a:prstGeom prst="rect">
                <a:avLst/>
              </a:prstGeom>
              <a:blipFill rotWithShape="0">
                <a:blip r:embed="rId7"/>
                <a:stretch>
                  <a:fillRect l="-1449" t="-1695" r="-1242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6499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9961" y="4289459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088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08829" y="424183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461437" y="39256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9301" y="363482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01" y="3634829"/>
                <a:ext cx="157575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3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52828" y="40296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828" y="4029637"/>
                <a:ext cx="864788" cy="289182"/>
              </a:xfrm>
              <a:prstGeom prst="rect">
                <a:avLst/>
              </a:prstGeom>
              <a:blipFill rotWithShape="0">
                <a:blip r:embed="rId11"/>
                <a:stretch>
                  <a:fillRect l="-5634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461438" y="3991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 (PubKE)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114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LR-Oracle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1149225"/>
              </a:xfrm>
              <a:prstGeom prst="rect">
                <a:avLst/>
              </a:prstGeom>
              <a:blipFill rotWithShape="0">
                <a:blip r:embed="rId3"/>
                <a:stretch>
                  <a:fillRect l="-1000" b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469686" y="3124200"/>
            <a:ext cx="2982232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28319" y="31242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62819" y="31488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19" y="31488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71057" y="34186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57" y="3418609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925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4451919" y="51816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37719" y="48975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19" y="489758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10419" y="5181600"/>
                <a:ext cx="2945165" cy="362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19" y="5181600"/>
                <a:ext cx="2945165" cy="362279"/>
              </a:xfrm>
              <a:prstGeom prst="rect">
                <a:avLst/>
              </a:prstGeom>
              <a:blipFill rotWithShape="0">
                <a:blip r:embed="rId7"/>
                <a:stretch>
                  <a:fillRect l="-1449" t="-1695" r="-1242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6499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9961" y="4289459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400000">
                <a:off x="69088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08829" y="424183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461437" y="40780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89301" y="378722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01" y="3787229"/>
                <a:ext cx="157575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3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52828" y="4182037"/>
                <a:ext cx="97058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828" y="4182037"/>
                <a:ext cx="970587" cy="298415"/>
              </a:xfrm>
              <a:prstGeom prst="rect">
                <a:avLst/>
              </a:prstGeom>
              <a:blipFill rotWithShape="0">
                <a:blip r:embed="rId11"/>
                <a:stretch>
                  <a:fillRect l="-5031" r="-880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rot="10800000" flipH="1">
            <a:off x="4461438" y="41438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H="1">
            <a:off x="4485641" y="3657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4485" y="3374834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5" y="3374834"/>
                <a:ext cx="31451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000" t="-4444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/>
      <p:bldP spid="33" grpId="0"/>
      <p:bldP spid="34" grpId="0"/>
      <p:bldP spid="36" grpId="0"/>
      <p:bldP spid="37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 (PubKE)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959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The public-key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has indistinguishable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multiple encryptions under a chosen-plaintext attack (IND-m-CPA)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s.t.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LR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LR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0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/>
                  <a:t> is IND-m-CPA secure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/>
                  <a:t> is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IND-CPA </a:t>
                </a:r>
                <a:r>
                  <a:rPr lang="en-US" sz="2000" dirty="0"/>
                  <a:t>secure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IND-m-CPA secure?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IND-CPA secure, then it is also IND-m-CPA secure.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Proof omitted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95969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3" r="-1867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4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Drawbacks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502485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Distribution: </a:t>
                </a:r>
                <a:r>
                  <a:rPr lang="en-US" sz="2400" dirty="0" smtClean="0"/>
                  <a:t>the secret keys require secret communication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Physical meeting: need a key with every person (different places)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Trusted messenger service: not available to average person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Controller: IT manager (he knows too much keys)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Storage: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persons communicate: require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−1)/2 </m:t>
                    </m:r>
                  </m:oMath>
                </a14:m>
                <a:r>
                  <a:rPr lang="en-US" sz="2000" dirty="0" smtClean="0"/>
                  <a:t>secret keys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Each person share/store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 smtClean="0"/>
                  <a:t> keys with other persons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may be very 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securely storing keys is hard (US embassy)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Open Systems: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parties cannot physically </a:t>
                </a:r>
                <a:r>
                  <a:rPr lang="en-US" sz="2000" dirty="0" smtClean="0"/>
                  <a:t>meet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parties have transient </a:t>
                </a:r>
                <a:r>
                  <a:rPr lang="en-US" sz="2000" dirty="0"/>
                  <a:t>interactions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2485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9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0222"/>
                <a:ext cx="9144000" cy="1454181"/>
              </a:xfrm>
              <a:prstGeom prst="rect">
                <a:avLst/>
              </a:prstGeom>
              <a:blipFill rotWithShape="0">
                <a:blip r:embed="rId3"/>
                <a:stretch>
                  <a:fillRect l="-133" t="-42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819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819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35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91000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509004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4444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768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630948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990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715000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6011539"/>
                <a:ext cx="2578398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42132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42418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952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3004447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18" y="3399255"/>
                <a:ext cx="181447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94" t="-4444" r="-4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610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914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707427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74035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222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3200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5029200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858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26" y="5384322"/>
                <a:ext cx="181447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349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CCA (</a:t>
            </a:r>
            <a:r>
              <a:rPr lang="en-US" dirty="0" err="1" smtClean="0"/>
              <a:t>PubKE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:r>
                  <a:rPr lang="en-US" sz="2400" dirty="0" smtClean="0"/>
                  <a:t>a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IND-CCA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10982"/>
              </a:xfrm>
              <a:prstGeom prst="rect">
                <a:avLst/>
              </a:prstGeom>
              <a:blipFill rotWithShape="0">
                <a:blip r:embed="rId3"/>
                <a:stretch>
                  <a:fillRect l="-133" t="-606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286000"/>
            <a:ext cx="2491317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519" y="2286000"/>
            <a:ext cx="1330868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106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4138033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456037"/>
                <a:ext cx="16006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21" t="-2222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43401" y="482383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577981"/>
                <a:ext cx="1660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8641" y="594605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662033"/>
                <a:ext cx="2372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5958572"/>
                <a:ext cx="2487412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3679859"/>
                <a:ext cx="12359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29" y="3708430"/>
                <a:ext cx="14501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8159" y="324228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2951480"/>
                <a:ext cx="16382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98" y="3346288"/>
                <a:ext cx="100540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848" t="-2222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8160" y="33080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8160" y="39384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65446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921068"/>
                <a:ext cx="1245084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8159" y="526704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4976233"/>
                <a:ext cx="163826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8160" y="533284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331355"/>
                <a:ext cx="1056700" cy="276999"/>
              </a:xfrm>
              <a:prstGeom prst="rect">
                <a:avLst/>
              </a:prstGeom>
              <a:blipFill rotWithShape="0">
                <a:blip r:embed="rId17"/>
                <a:stretch>
                  <a:fillRect t="-4444" r="-80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rot="10800000" flipH="1">
            <a:off x="4328160" y="281939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30" y="2542401"/>
                <a:ext cx="3145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6072767"/>
                <a:ext cx="2362200" cy="480433"/>
              </a:xfrm>
              <a:prstGeom prst="wedgeRectCallout">
                <a:avLst>
                  <a:gd name="adj1" fmla="val -98253"/>
                  <a:gd name="adj2" fmla="val -169319"/>
                </a:avLst>
              </a:prstGeom>
              <a:blipFill rotWithShape="0">
                <a:blip r:embed="rId19"/>
                <a:stretch>
                  <a:fillRect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51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3" grpId="0"/>
      <p:bldP spid="14" grpId="0"/>
      <p:bldP spid="16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4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b="1" dirty="0" err="1" smtClean="0"/>
                  <a:t>ciphertext</a:t>
                </a:r>
                <a:r>
                  <a:rPr lang="en-US" sz="2400" b="1" dirty="0" smtClean="0"/>
                  <a:t>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cca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74929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63" b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2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107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LR-Oracle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ub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1076000"/>
              </a:xfrm>
              <a:prstGeom prst="rect">
                <a:avLst/>
              </a:prstGeom>
              <a:blipFill rotWithShape="0">
                <a:blip r:embed="rId3"/>
                <a:stretch>
                  <a:fillRect l="-133" b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28520" y="2971800"/>
            <a:ext cx="304432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33119" y="29718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29964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964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08438" y="3266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38" y="3266209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556760" y="48768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8648" y="4592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48" y="459278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0" y="4800600"/>
                <a:ext cx="304596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ub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00600"/>
                <a:ext cx="3045962" cy="61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739742" y="4137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9742" y="4137059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213629" y="4089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13629" y="408943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572000" y="409338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10230" y="380257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230" y="3802577"/>
                <a:ext cx="16382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63374" y="4197385"/>
                <a:ext cx="200888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𝐃𝐞𝐜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74" y="4197385"/>
                <a:ext cx="2008883" cy="298415"/>
              </a:xfrm>
              <a:prstGeom prst="rect">
                <a:avLst/>
              </a:prstGeom>
              <a:blipFill rotWithShape="0">
                <a:blip r:embed="rId11"/>
                <a:stretch>
                  <a:fillRect l="-2432" t="-2041" r="-39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572001" y="415919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H="1">
            <a:off x="4572001" y="3657599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61949" y="3347718"/>
                <a:ext cx="31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49" y="3347718"/>
                <a:ext cx="31450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000" t="-2174" r="-250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ular Callout 24"/>
              <p:cNvSpPr/>
              <p:nvPr/>
            </p:nvSpPr>
            <p:spPr>
              <a:xfrm>
                <a:off x="4353232" y="5721385"/>
                <a:ext cx="3962400" cy="480433"/>
              </a:xfrm>
              <a:prstGeom prst="wedgeRectCallout">
                <a:avLst>
                  <a:gd name="adj1" fmla="val 2160"/>
                  <a:gd name="adj2" fmla="val -32895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r>
                  <a:rPr lang="en-US" dirty="0" smtClean="0"/>
                  <a:t>annot query with the output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ular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232" y="5721385"/>
                <a:ext cx="3962400" cy="480433"/>
              </a:xfrm>
              <a:prstGeom prst="wedgeRectCallout">
                <a:avLst>
                  <a:gd name="adj1" fmla="val 2160"/>
                  <a:gd name="adj2" fmla="val -328950"/>
                </a:avLst>
              </a:prstGeom>
              <a:blipFill rotWithShape="0"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6" grpId="0"/>
      <p:bldP spid="18" grpId="0"/>
      <p:bldP spid="19" grpId="0"/>
      <p:bldP spid="20" grpId="0"/>
      <p:bldP spid="5" grpId="0"/>
      <p:bldP spid="22" grpId="0"/>
      <p:bldP spid="4" grpId="0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192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has indistinguishable multiple encryptions under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chosen-</a:t>
                </a:r>
                <a:r>
                  <a:rPr lang="en-US" sz="2400" b="1" dirty="0" err="1" smtClean="0"/>
                  <a:t>ciphertext</a:t>
                </a:r>
                <a:r>
                  <a:rPr lang="en-US" sz="2400" b="1" dirty="0" smtClean="0"/>
                  <a:t> attack (IND-m-CCA)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Pub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cca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If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IND-CCA </a:t>
                </a:r>
                <a:r>
                  <a:rPr lang="en-US" altLang="zh-CN" sz="2400" dirty="0"/>
                  <a:t>secure, then it is also </a:t>
                </a:r>
                <a:r>
                  <a:rPr lang="en-US" altLang="zh-CN" sz="2400" dirty="0" smtClean="0"/>
                  <a:t>IND-m-CCA </a:t>
                </a:r>
                <a:r>
                  <a:rPr lang="en-US" altLang="zh-CN" sz="2400" dirty="0"/>
                  <a:t>secure.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Proof omitted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19249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5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7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4000" cy="493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:r>
                  <a:rPr lang="en-US" altLang="zh-CN" sz="2400" dirty="0" smtClean="0"/>
                  <a:t>perfectly secret encryption with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: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One-time pad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]=1/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is an Abelian group with respect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Property: </a:t>
                </a:r>
                <a:r>
                  <a:rPr lang="en-US" altLang="zh-CN" sz="2000" dirty="0" smtClean="0"/>
                  <a:t>If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 smtClean="0"/>
                  <a:t> is uniformly distributed over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/>
                  <a:t>, then 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is uniformly distributed over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9360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b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3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Generalizing OTP and Key Exchange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an Abelian group of order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: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The generalized OTP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Diffie-Hellman Key Exchange</a:t>
                </a:r>
                <a:r>
                  <a:rPr lang="en-US" sz="2400" dirty="0" smtClean="0"/>
                  <a:t>: a pair 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/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based on DDH assumption- Adversary cannot distinguish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2381"/>
                <a:ext cx="9144000" cy="52284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371600"/>
                <a:ext cx="9144000" cy="481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A </a:t>
                </a:r>
                <a:r>
                  <a:rPr lang="en-US" sz="2400" b="1" dirty="0" smtClean="0"/>
                  <a:t>key exchange protocol </a:t>
                </a:r>
                <a:r>
                  <a:rPr lang="en-US" sz="2400" dirty="0" smtClean="0"/>
                  <a:t>is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 pair of interactive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(probabilistic polynomial-time) algorithms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=(Alice,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start with the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compute and send messages to each other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At the end, Alice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; Bob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any other observer of the communication cannot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Key Exchange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The parties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results in transcript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𝐭𝐫𝐚𝐧𝐬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outputs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𝐭𝐫𝐚𝐧𝐬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1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81766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7" b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8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The key exchange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secure in the </a:t>
                </a:r>
                <a:r>
                  <a:rPr lang="en-US" sz="2400" b="1" dirty="0"/>
                  <a:t>presence of 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an </a:t>
                </a:r>
                <a:r>
                  <a:rPr lang="en-US" sz="2400" b="1" dirty="0"/>
                  <a:t>eavesdropper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there is a negligible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r>
                  <a:rPr lang="en-US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-the cyclic group generator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;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62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048000"/>
            <a:ext cx="4038600" cy="311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4638659"/>
                <a:ext cx="3550227" cy="674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Correctness: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638659"/>
                <a:ext cx="3550227" cy="674287"/>
              </a:xfrm>
              <a:prstGeom prst="rect">
                <a:avLst/>
              </a:prstGeom>
              <a:blipFill rotWithShape="0">
                <a:blip r:embed="rId5"/>
                <a:stretch>
                  <a:fillRect l="-1370" t="-4425" b="-70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90600"/>
                <a:ext cx="9144000" cy="551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secure assuming that </a:t>
                </a:r>
                <a:r>
                  <a:rPr lang="en-US" sz="2400" dirty="0"/>
                  <a:t>DDH problem is hard relative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secure. Then there is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sz="2000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solve the DDH problem: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nput: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0|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16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sz="16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sz="16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0|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14550" lvl="4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func>
                    <m:r>
                      <a:rPr lang="en-US" altLang="zh-CN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571750" lvl="5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DDH problem is not hard 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5131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1" r="-867" b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3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23545</TotalTime>
  <Words>1461</Words>
  <Application>Microsoft Office PowerPoint</Application>
  <PresentationFormat>On-screen Show (4:3)</PresentationFormat>
  <Paragraphs>428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宋体</vt:lpstr>
      <vt:lpstr>Arial</vt:lpstr>
      <vt:lpstr>Calibri</vt:lpstr>
      <vt:lpstr>Cambria Math</vt:lpstr>
      <vt:lpstr>Tahoma</vt:lpstr>
      <vt:lpstr>Office Theme</vt:lpstr>
      <vt:lpstr>Foundations of Cryptography key distribution, key storage, key exchange, KE_(A,Π)^eav (n), Diffie-Hellman key exchange,  man-in-the-middle attack, public-key v.s. private-key, public-key encryption,  IND-EAV, IND-CPA, IND-CCA, group-based OTP </vt:lpstr>
      <vt:lpstr>Private-Key Cryptography</vt:lpstr>
      <vt:lpstr>Drawbacks</vt:lpstr>
      <vt:lpstr>PowerPoint Presentation</vt:lpstr>
      <vt:lpstr>Key Exchange</vt:lpstr>
      <vt:lpstr>Security</vt:lpstr>
      <vt:lpstr>Diffie-Hellman Key Exchange</vt:lpstr>
      <vt:lpstr>Security</vt:lpstr>
      <vt:lpstr>PowerPoint Presentation</vt:lpstr>
      <vt:lpstr>Public-Key Revolution</vt:lpstr>
      <vt:lpstr>Public-Key Revolution</vt:lpstr>
      <vt:lpstr>Attacks of Diffie-Hellman KE</vt:lpstr>
      <vt:lpstr>Understanding Public-Key Cryptography</vt:lpstr>
      <vt:lpstr>PowerPoint Presentation</vt:lpstr>
      <vt:lpstr>Private-Key Encryption</vt:lpstr>
      <vt:lpstr>Public-Key Encryption</vt:lpstr>
      <vt:lpstr>Comparisons</vt:lpstr>
      <vt:lpstr>Public-Key Encryption</vt:lpstr>
      <vt:lpstr>PowerPoint Presentation</vt:lpstr>
      <vt:lpstr>IND-EAV (PriKE)</vt:lpstr>
      <vt:lpstr>IND-EAV (PubKE)</vt:lpstr>
      <vt:lpstr>IND-EAV</vt:lpstr>
      <vt:lpstr>IND-CPA (PrivKE)</vt:lpstr>
      <vt:lpstr>IND-CPA (PubKE)</vt:lpstr>
      <vt:lpstr>IND-CPA (PubKE)</vt:lpstr>
      <vt:lpstr>IND-CPA</vt:lpstr>
      <vt:lpstr>IND-m-CPA (PrivKE)</vt:lpstr>
      <vt:lpstr>IND-m-CPA (PubKE)</vt:lpstr>
      <vt:lpstr>IND-m-CPA (PubKE)</vt:lpstr>
      <vt:lpstr>CCA (PrivKE)</vt:lpstr>
      <vt:lpstr>CCA (PubKE)</vt:lpstr>
      <vt:lpstr>IND-CCA</vt:lpstr>
      <vt:lpstr>IND-m-CCA</vt:lpstr>
      <vt:lpstr>IND-m-CCA</vt:lpstr>
      <vt:lpstr>PowerPoint Presentation</vt:lpstr>
      <vt:lpstr>One-Time Pad</vt:lpstr>
      <vt:lpstr>Generalizing OTP and Key Exchange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774</cp:revision>
  <cp:lastPrinted>2018-12-11T06:49:48Z</cp:lastPrinted>
  <dcterms:created xsi:type="dcterms:W3CDTF">2014-04-06T04:43:09Z</dcterms:created>
  <dcterms:modified xsi:type="dcterms:W3CDTF">2018-12-14T01:44:20Z</dcterms:modified>
</cp:coreProperties>
</file>