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4" r:id="rId2"/>
    <p:sldId id="692" r:id="rId3"/>
    <p:sldId id="693" r:id="rId4"/>
    <p:sldId id="694" r:id="rId5"/>
    <p:sldId id="696" r:id="rId6"/>
    <p:sldId id="698" r:id="rId7"/>
    <p:sldId id="699" r:id="rId8"/>
    <p:sldId id="700" r:id="rId9"/>
    <p:sldId id="663" r:id="rId10"/>
    <p:sldId id="664" r:id="rId11"/>
    <p:sldId id="669" r:id="rId12"/>
    <p:sldId id="688" r:id="rId13"/>
    <p:sldId id="689" r:id="rId14"/>
    <p:sldId id="671" r:id="rId15"/>
    <p:sldId id="723" r:id="rId16"/>
    <p:sldId id="706" r:id="rId17"/>
    <p:sldId id="707" r:id="rId18"/>
    <p:sldId id="708" r:id="rId19"/>
    <p:sldId id="709" r:id="rId20"/>
    <p:sldId id="710" r:id="rId21"/>
    <p:sldId id="711" r:id="rId22"/>
    <p:sldId id="713" r:id="rId23"/>
    <p:sldId id="714" r:id="rId24"/>
    <p:sldId id="716" r:id="rId25"/>
    <p:sldId id="718" r:id="rId26"/>
    <p:sldId id="719" r:id="rId27"/>
    <p:sldId id="720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2607" autoAdjust="0"/>
  </p:normalViewPr>
  <p:slideViewPr>
    <p:cSldViewPr>
      <p:cViewPr varScale="1">
        <p:scale>
          <a:sx n="71" d="100"/>
          <a:sy n="71" d="100"/>
        </p:scale>
        <p:origin x="10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3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2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1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3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3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1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ElGamal</a:t>
            </a:r>
            <a:r>
              <a:rPr lang="en-US" sz="2000" dirty="0"/>
              <a:t> </a:t>
            </a:r>
            <a:r>
              <a:rPr lang="en-US" sz="2000" dirty="0" smtClean="0"/>
              <a:t>encryption, plain RSA, RSA-OAEP, digital signature, </a:t>
            </a:r>
            <a:br>
              <a:rPr lang="en-US" sz="2000" dirty="0" smtClean="0"/>
            </a:br>
            <a:r>
              <a:rPr lang="en-US" sz="2000" dirty="0" smtClean="0"/>
              <a:t>hash-and-sign paradigm, plain RSA signature, RSA-FDH</a:t>
            </a:r>
            <a:endParaRPr lang="en-US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hash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𝐆𝐞𝐧𝐑𝐒𝐀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;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lsb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⊥;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o.w., output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msb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RSA-OAEP is IND-CCA secure under the RSA assumption.  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800100" lvl="1" indent="-342900" fontAlgn="ctr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“</a:t>
                </a:r>
                <a:r>
                  <a:rPr lang="en-US" altLang="zh-CN" sz="2000" dirty="0"/>
                  <a:t>Optimal asymmetric encryption</a:t>
                </a:r>
                <a:r>
                  <a:rPr lang="en-US" sz="2000" b="1" dirty="0"/>
                  <a:t>”, </a:t>
                </a:r>
                <a:r>
                  <a:rPr lang="en-US" altLang="zh-CN" dirty="0" err="1"/>
                  <a:t>Mihir</a:t>
                </a:r>
                <a:r>
                  <a:rPr lang="en-US" altLang="zh-CN" dirty="0"/>
                  <a:t> </a:t>
                </a:r>
                <a:r>
                  <a:rPr lang="en-US" altLang="zh-CN" dirty="0" err="1"/>
                  <a:t>Bellare</a:t>
                </a:r>
                <a:r>
                  <a:rPr lang="en-US" altLang="zh-CN" dirty="0"/>
                  <a:t>, Phillip </a:t>
                </a:r>
                <a:r>
                  <a:rPr lang="en-US" altLang="zh-CN" dirty="0" err="1"/>
                  <a:t>Rogaway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1994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94536"/>
              </a:xfrm>
              <a:prstGeom prst="rect">
                <a:avLst/>
              </a:prstGeom>
              <a:blipFill rotWithShape="0">
                <a:blip r:embed="rId3"/>
                <a:stretch>
                  <a:fillRect l="-1000" r="-400" b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6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239599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6854" t="-22449" r="-3371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3719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75" y="1786398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MAC: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tag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one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another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tag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MAC for message integrity: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 non-repudiation</a:t>
                </a:r>
                <a:r>
                  <a:rPr lang="en-CA" altLang="zh-CN" sz="2000" dirty="0"/>
                  <a:t>:   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/>
                  <a:t> can deny the existence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don’t make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public: a 3</a:t>
                </a:r>
                <a:r>
                  <a:rPr lang="en-CA" altLang="zh-CN" sz="2000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rd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party cannot verify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public: the sender can deny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from him</a:t>
                </a:r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key distribution, key storage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common drawbacks of private-key cryptography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4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DEFINITION: </a:t>
                </a:r>
                <a:r>
                  <a:rPr lang="en-CA" sz="2400" dirty="0" smtClean="0"/>
                  <a:t>A </a:t>
                </a:r>
                <a:r>
                  <a:rPr lang="en-CA" sz="2400" b="1" dirty="0" smtClean="0"/>
                  <a:t>digital signature </a:t>
                </a:r>
                <a:r>
                  <a:rPr lang="en-CA" sz="2400" dirty="0" smtClean="0"/>
                  <a:t>scheme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>
                            <a:latin typeface="Cambria Math"/>
                          </a:rPr>
                          <m:t>𝐆𝐞𝐧</m:t>
                        </m:r>
                        <m:r>
                          <a:rPr lang="en-CA" sz="2400" b="1" i="0"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latin typeface="Cambria Math"/>
                          </a:rPr>
                          <m:t>𝐒𝐢𝐠𝐧</m:t>
                        </m:r>
                        <m:r>
                          <a:rPr lang="en-CA" sz="2400" b="1" i="0" smtClean="0">
                            <a:latin typeface="Cambria Math"/>
                          </a:rPr>
                          <m:t>, </m:t>
                        </m:r>
                        <m:r>
                          <a:rPr lang="en-CA" sz="2400" b="1" i="0">
                            <a:latin typeface="Cambria Math"/>
                          </a:rPr>
                          <m:t>𝐕𝐫𝐟𝐲</m:t>
                        </m:r>
                      </m:e>
                    </m:d>
                  </m:oMath>
                </a14:m>
                <a:r>
                  <a:rPr lang="en-CA" sz="2400" dirty="0" smtClean="0"/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      three PPT algorithms: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CA" sz="2400" b="0" i="1" smtClean="0">
                        <a:latin typeface="Cambria Math"/>
                      </a:rPr>
                      <m:t>𝑝𝑘</m:t>
                    </m:r>
                    <m:r>
                      <a:rPr lang="en-CA" sz="2400" b="0" i="1" smtClean="0">
                        <a:latin typeface="Cambria Math"/>
                      </a:rPr>
                      <m:t>,</m:t>
                    </m:r>
                    <m:r>
                      <a:rPr lang="en-CA" sz="2400" b="0" i="1" smtClean="0">
                        <a:latin typeface="Cambria Math"/>
                      </a:rPr>
                      <m:t>𝑠𝑘</m:t>
                    </m:r>
                    <m:r>
                      <a:rPr lang="en-CA" sz="2400" b="0" i="1" smtClean="0">
                        <a:latin typeface="Cambria Math"/>
                      </a:rPr>
                      <m:t>)←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400" dirty="0" smtClean="0"/>
                  <a:t>: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verification;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signing</a:t>
                </a:r>
                <a:endParaRPr lang="en-CA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400" dirty="0" smtClean="0"/>
                  <a:t>: signing algorithm;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 smtClean="0"/>
                  <a:t>, </a:t>
                </a:r>
                <a:r>
                  <a:rPr lang="en-CA" sz="2400" b="1" dirty="0" smtClean="0"/>
                  <a:t>signature</a:t>
                </a:r>
                <a:r>
                  <a:rPr lang="en-CA" sz="2400" dirty="0" smtClean="0"/>
                  <a:t>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400" dirty="0" smtClean="0"/>
                  <a:t>: verification algorithm; 1, </a:t>
                </a:r>
                <a14:m>
                  <m:oMath xmlns:m="http://schemas.openxmlformats.org/officeDocument/2006/math">
                    <m:r>
                      <a:rPr lang="en-CA" altLang="zh-CN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CA" altLang="zh-CN" sz="2400" b="1" i="1" dirty="0" smtClean="0"/>
                  <a:t> </a:t>
                </a:r>
                <a:r>
                  <a:rPr lang="en-CA" altLang="zh-CN" sz="2400" dirty="0" smtClean="0"/>
                  <a:t>is </a:t>
                </a:r>
                <a:r>
                  <a:rPr lang="en-CA" altLang="zh-CN" sz="2400" b="1" dirty="0" smtClean="0"/>
                  <a:t>valid</a:t>
                </a:r>
                <a:endParaRPr lang="en-CA" sz="2400" dirty="0" smtClean="0"/>
              </a:p>
              <a:p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𝐒𝐢𝐠𝐧</m:t>
                            </m:r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𝑠𝑘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3" r="-1000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0" y="4366476"/>
            <a:ext cx="543877" cy="8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69995"/>
            <a:ext cx="526962" cy="7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4358" y="5279208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564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4800" y="5276417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0" dirty="0" smtClean="0">
                          <a:latin typeface="Cambria Math"/>
                        </a:rPr>
                        <m:t>?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𝐕𝐫𝐟𝐲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latin typeface="Cambria Math"/>
                            </a:rPr>
                            <m:t>𝑝𝑘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CA" sz="2000" b="0" i="0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blipFill rotWithShape="0">
                <a:blip r:embed="rId7"/>
                <a:stretch>
                  <a:fillRect b="-9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27"/>
          <p:cNvCxnSpPr>
            <a:cxnSpLocks noChangeShapeType="1"/>
          </p:cNvCxnSpPr>
          <p:nvPr/>
        </p:nvCxnSpPr>
        <p:spPr bwMode="auto">
          <a:xfrm flipV="1">
            <a:off x="1453983" y="4783908"/>
            <a:ext cx="2563091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33" r="-187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490" t="-2222" r="-274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CA" sz="2000" b="0" i="1" dirty="0" smtClean="0">
                          <a:latin typeface="Cambria Math"/>
                        </a:rPr>
                        <m:t>𝑚</m:t>
                      </m:r>
                      <m:r>
                        <a:rPr lang="en-CA" sz="2000" b="0" i="1" dirty="0" smtClean="0">
                          <a:latin typeface="Cambria Math"/>
                        </a:rPr>
                        <m:t>′,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CA" sz="2000" b="0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857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20"/>
          <p:cNvCxnSpPr>
            <a:stCxn id="19" idx="0"/>
          </p:cNvCxnSpPr>
          <p:nvPr/>
        </p:nvCxnSpPr>
        <p:spPr>
          <a:xfrm rot="5400000" flipH="1" flipV="1">
            <a:off x="2662611" y="4309162"/>
            <a:ext cx="710944" cy="19979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5983" y="5663625"/>
            <a:ext cx="68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Calligraphy" pitchFamily="66" charset="0"/>
              </a:rPr>
              <a:t>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Forgery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 dirty="0">
                            <a:latin typeface="Cambria Math"/>
                          </a:rPr>
                          <m:t>𝑚</m:t>
                        </m:r>
                        <m:r>
                          <a:rPr lang="en-CA" altLang="zh-CN" i="1" dirty="0">
                            <a:latin typeface="Cambria Math"/>
                          </a:rPr>
                          <m:t>′,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i="1" dirty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never signed by the holder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𝑝𝑘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CA" altLang="zh-CN" i="1" dirty="0">
                                <a:latin typeface="Cambria Math"/>
                              </a:rPr>
                              <m:t>′, </m:t>
                            </m:r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CA" altLang="zh-CN" i="1" dirty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CA" altLang="zh-CN" dirty="0">
                        <a:latin typeface="Cambria Math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blipFill rotWithShape="0">
                <a:blip r:embed="rId11"/>
                <a:stretch>
                  <a:fillRect l="-3245" t="-8276" r="-590" b="-1034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7" grpId="0"/>
      <p:bldP spid="15" grpId="0"/>
      <p:bldP spid="17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Signature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blipFill rotWithShape="0">
                <a:blip r:embed="rId3"/>
                <a:stretch>
                  <a:fillRect l="-1000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Security</a:t>
            </a:r>
            <a:endParaRPr lang="en-US" sz="3100" dirty="0"/>
          </a:p>
        </p:txBody>
      </p:sp>
      <p:sp>
        <p:nvSpPr>
          <p:cNvPr id="15" name="Rectangle 14"/>
          <p:cNvSpPr/>
          <p:nvPr/>
        </p:nvSpPr>
        <p:spPr>
          <a:xfrm>
            <a:off x="1102267" y="2362200"/>
            <a:ext cx="2601232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79900" y="2362200"/>
            <a:ext cx="1330868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703500" y="4495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27" t="-2222" r="-11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never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b="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blipFill rotWithShape="0">
                <a:blip r:embed="rId6"/>
                <a:stretch>
                  <a:fillRect l="-5379" r="-6357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713018" y="3415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𝐒𝐢𝐠𝐧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857" t="-2174" r="-74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10800000" flipH="1">
            <a:off x="3713019" y="3480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>
            <a:off x="3714750" y="2715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5000" t="-2222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7" grpId="0"/>
      <p:bldP spid="31" grpId="0"/>
      <p:bldP spid="34" grpId="0"/>
      <p:bldP spid="3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1351560"/>
                <a:ext cx="9144000" cy="474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message attack (EUF-CMA)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if for 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</a:t>
                </a:r>
                <a:r>
                  <a:rPr lang="en-US" sz="2400" dirty="0" smtClean="0"/>
                  <a:t>.</a:t>
                </a:r>
                <a:r>
                  <a:rPr lang="en-CA" altLang="zh-CN" sz="2400" b="1" dirty="0"/>
                  <a:t> </a:t>
                </a:r>
                <a:endParaRPr lang="en-CA" altLang="zh-CN" sz="24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CA" altLang="zh-CN" sz="2000" dirty="0"/>
                  <a:t> is a signature scheme for messages of length</a:t>
                </a:r>
                <a:r>
                  <a:rPr lang="en-CA" altLang="zh-CN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b="1" dirty="0" smtClean="0"/>
                  <a:t>replay </a:t>
                </a:r>
                <a:r>
                  <a:rPr lang="en-CA" altLang="zh-CN" sz="2000" b="1" dirty="0"/>
                  <a:t>attack</a:t>
                </a:r>
                <a:r>
                  <a:rPr lang="en-CA" altLang="zh-CN" sz="2000" dirty="0"/>
                  <a:t>: still </a:t>
                </a:r>
                <a:r>
                  <a:rPr lang="en-CA" altLang="zh-CN" sz="2000" dirty="0" smtClean="0"/>
                  <a:t>possible</a:t>
                </a:r>
                <a:r>
                  <a:rPr lang="en-CA" altLang="zh-CN" sz="2000" dirty="0"/>
                  <a:t>, not </a:t>
                </a:r>
                <a:r>
                  <a:rPr lang="en-CA" altLang="zh-CN" sz="2000" dirty="0" smtClean="0"/>
                  <a:t>discussed in </a:t>
                </a:r>
                <a:r>
                  <a:rPr lang="en-CA" altLang="zh-CN" sz="2000" dirty="0"/>
                  <a:t>cryptography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b="1" dirty="0" smtClean="0"/>
                  <a:t>authenticated channel</a:t>
                </a:r>
                <a:r>
                  <a:rPr lang="en-CA" altLang="zh-CN" sz="2000" dirty="0" smtClean="0"/>
                  <a:t>: </a:t>
                </a:r>
                <a:r>
                  <a:rPr lang="en-CA" altLang="zh-CN" sz="2000" dirty="0"/>
                  <a:t>distribute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CA" altLang="zh-CN" sz="2000" dirty="0"/>
                  <a:t> over an authenticated channel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/>
                  <a:t>expensive; </a:t>
                </a:r>
                <a:r>
                  <a:rPr lang="en-CA" altLang="zh-CN" sz="2000" dirty="0" smtClean="0"/>
                  <a:t>digital signature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1 access to authenticated channel enables unlimited access to authenticated channel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560"/>
                <a:ext cx="9144000" cy="47444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EUF-CMA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7556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1600"/>
                <a:ext cx="9143999" cy="474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Digital Signature: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any user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the user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Advantages </a:t>
                </a:r>
                <a:r>
                  <a:rPr lang="en-CA" sz="2400" b="1" dirty="0"/>
                  <a:t>of Using </a:t>
                </a:r>
                <a:r>
                  <a:rPr lang="en-CA" sz="2400" b="1" dirty="0" smtClean="0"/>
                  <a:t>Digital Signature:</a:t>
                </a:r>
                <a:endParaRPr lang="en-CA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non-repudiation</a:t>
                </a:r>
                <a:r>
                  <a:rPr lang="en-CA" altLang="zh-CN" sz="2000" dirty="0"/>
                  <a:t>:  </a:t>
                </a:r>
                <a:r>
                  <a:rPr lang="en-US" altLang="zh-CN" sz="2000" dirty="0"/>
                  <a:t>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cannot deny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b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has been signed by the holder of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b="1" dirty="0" smtClean="0"/>
                  <a:t>key </a:t>
                </a:r>
                <a:r>
                  <a:rPr lang="en-CA" sz="2000" b="1" dirty="0"/>
                  <a:t>distribution: </a:t>
                </a:r>
                <a:r>
                  <a:rPr lang="en-CA" sz="2000" dirty="0"/>
                  <a:t>no physical meeting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b="1" dirty="0"/>
                  <a:t>key storage</a:t>
                </a:r>
                <a:r>
                  <a:rPr lang="en-CA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 for </a:t>
                </a:r>
                <a14:m>
                  <m:oMath xmlns:m="http://schemas.openxmlformats.org/officeDocument/2006/math">
                    <m:r>
                      <a:rPr lang="en-CA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sz="2000" dirty="0"/>
                  <a:t> </a:t>
                </a:r>
                <a:r>
                  <a:rPr lang="en-CA" sz="2000" dirty="0" smtClean="0"/>
                  <a:t>people</a:t>
                </a:r>
                <a:endParaRPr lang="en-CA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Digital Signature: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/>
                  <a:t>2 </a:t>
                </a:r>
                <a:r>
                  <a:rPr lang="en-CA" sz="2000" dirty="0"/>
                  <a:t>or 3 orders of magnitude slower than </a:t>
                </a:r>
                <a:r>
                  <a:rPr lang="en-CA" sz="2000" dirty="0" smtClean="0"/>
                  <a:t>MACs</a:t>
                </a:r>
                <a:endParaRPr lang="en-CA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3999" cy="47459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ElGamal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Basic Idea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as secret key in the generalized OTP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Security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IND-CPA assuming that DDH problem is hard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and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,2,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=(6, 2)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=2⋅8=5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1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Hash-and-Sign Paradigm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a:rPr lang="en-CA" altLang="zh-CN" sz="2400" i="1" dirty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CA" altLang="zh-CN" sz="2400" dirty="0"/>
                      <m:t>=</m:t>
                    </m:r>
                    <m:r>
                      <a:rPr lang="en-CA" altLang="zh-CN" sz="2400" i="1">
                        <a:latin typeface="Cambria Math"/>
                      </a:rPr>
                      <m:t>(</m:t>
                    </m:r>
                    <m:r>
                      <a:rPr lang="en-CA" altLang="zh-CN" sz="2400" b="1">
                        <a:latin typeface="Cambria Math"/>
                      </a:rPr>
                      <m:t>𝐆𝐞𝐧</m:t>
                    </m:r>
                    <m:r>
                      <a:rPr lang="en-CA" altLang="zh-CN" sz="2400" i="1">
                        <a:latin typeface="Cambria Math"/>
                      </a:rPr>
                      <m:t>′,  </m:t>
                    </m:r>
                    <m:r>
                      <a:rPr lang="en-CA" altLang="zh-CN" sz="2400" b="1">
                        <a:latin typeface="Cambria Math"/>
                      </a:rPr>
                      <m:t>𝐒𝐢𝐠𝐧</m:t>
                    </m:r>
                    <m:r>
                      <a:rPr lang="en-CA" altLang="zh-CN" sz="2400" i="1">
                        <a:latin typeface="Cambria Math"/>
                      </a:rPr>
                      <m:t>′, </m:t>
                    </m:r>
                    <m:r>
                      <a:rPr lang="en-CA" altLang="zh-CN" sz="2400" b="1">
                        <a:latin typeface="Cambria Math"/>
                      </a:rPr>
                      <m:t>𝐕𝐫𝐟𝐲</m:t>
                    </m:r>
                    <m:r>
                      <a:rPr lang="en-CA" altLang="zh-CN" sz="2400" i="1">
                        <a:latin typeface="Cambria Math"/>
                      </a:rPr>
                      <m:t>′)</m:t>
                    </m:r>
                    <m:r>
                      <m:rPr>
                        <m:nor/>
                      </m:rPr>
                      <a:rPr lang="en-CA" altLang="zh-CN" sz="2400" dirty="0"/>
                      <m:t>+</m:t>
                    </m:r>
                    <m:sSup>
                      <m:sSupPr>
                        <m:ctrlPr>
                          <a:rPr lang="en-CA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altLang="zh-CN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4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, a signature scheme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a hash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CA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𝑃𝐾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</a:t>
                </a:r>
                <a:r>
                  <a:rPr lang="en-CA" sz="2000" dirty="0" err="1" smtClean="0">
                    <a:solidFill>
                      <a:srgbClr val="C00000"/>
                    </a:solidFill>
                  </a:rPr>
                  <a:t>iff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THEOREM: 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is EUF-CMA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for messages of length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collision </a:t>
                </a:r>
                <a:endParaRPr lang="en-CA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</a:t>
                </a:r>
                <a:r>
                  <a:rPr lang="en-CA" altLang="zh-CN" sz="2400" dirty="0" smtClean="0"/>
                  <a:t>     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resistant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,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Proof:  similar to hash-and-MAC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based on plain RSA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Security</a:t>
                </a:r>
                <a:r>
                  <a:rPr lang="en-CA" sz="2400" dirty="0" smtClean="0"/>
                  <a:t>: plain RSA signature is not EUF-CMA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chemeClr val="tx1"/>
                    </a:solidFill>
                  </a:rPr>
                  <a:t>No query attack</a:t>
                </a:r>
                <a:r>
                  <a:rPr lang="en-CA" sz="20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rgbClr val="C00000"/>
                    </a:solidFill>
                  </a:rPr>
                  <a:t>Input: 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. Compute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  </a:t>
                </a:r>
                <a:endParaRPr lang="en-CA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Two-Query Attack: </a:t>
                </a:r>
                <a:r>
                  <a:rPr lang="en-CA" sz="2400" dirty="0" smtClean="0"/>
                  <a:t>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400" dirty="0" smtClean="0"/>
                  <a:t> as the product of two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altLang="zh-CN" sz="2000" b="1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/>
                  <a:t>Generalization</a:t>
                </a:r>
                <a:r>
                  <a:rPr lang="en-CA" sz="2000" dirty="0" smtClean="0"/>
                  <a:t>: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000" dirty="0" smtClean="0"/>
                  <a:t>, one can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sz="2000" dirty="0" smtClean="0"/>
                  <a:t> forgeries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RSA-FDH (full-domain hash)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plain RSA sig + FDH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c</a:t>
                </a:r>
                <a:r>
                  <a:rPr lang="en-CA" sz="2000" dirty="0" smtClean="0">
                    <a:solidFill>
                      <a:srgbClr val="C00000"/>
                    </a:solidFill>
                    <a:effectLst/>
                  </a:rPr>
                  <a:t>hoose a function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𝐻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effectLst/>
                  </a:rPr>
                  <a:t> (modeled as a random oracle)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CA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20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b="1" dirty="0"/>
                  <a:t>THEOREM:</a:t>
                </a:r>
                <a:r>
                  <a:rPr lang="en-CA" altLang="zh-CN" sz="2400" dirty="0"/>
                  <a:t> If the RSA problem is hard and</a:t>
                </a:r>
                <a14:m>
                  <m:oMath xmlns:m="http://schemas.openxmlformats.org/officeDocument/2006/math"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/>
                  <a:t>is modeled as a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 oracle, then RSA-FDH is EUF-CMA. </a:t>
                </a:r>
                <a:endParaRPr lang="en-CA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3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Schnorr</a:t>
            </a:r>
            <a:r>
              <a:rPr lang="en-US" dirty="0" smtClean="0"/>
              <a:t>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99" y="1143000"/>
                <a:ext cx="9131301" cy="5221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10000"/>
                  </a:lnSpc>
                </a:pPr>
                <a:r>
                  <a:rPr lang="en-CA" sz="2400" b="1" dirty="0" smtClean="0"/>
                  <a:t>CONSTRUTION: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400" dirty="0"/>
                      <m:t>=</m:t>
                    </m:r>
                    <m:r>
                      <a:rPr lang="en-CA" sz="2400" i="1">
                        <a:latin typeface="Cambria Math"/>
                      </a:rPr>
                      <m:t>(</m:t>
                    </m:r>
                    <m:r>
                      <a:rPr lang="en-CA" sz="2400" b="1">
                        <a:latin typeface="Cambria Math"/>
                      </a:rPr>
                      <m:t>𝐆𝐞𝐧</m:t>
                    </m:r>
                    <m:r>
                      <a:rPr lang="en-CA" sz="2400" i="1">
                        <a:latin typeface="Cambria Math"/>
                      </a:rPr>
                      <m:t>,  </m:t>
                    </m:r>
                    <m:r>
                      <a:rPr lang="en-CA" sz="2400" b="1">
                        <a:latin typeface="Cambria Math"/>
                      </a:rPr>
                      <m:t>𝐒𝐢𝐠𝐧</m:t>
                    </m:r>
                    <m:r>
                      <a:rPr lang="en-CA" sz="2400" i="1">
                        <a:latin typeface="Cambria Math"/>
                      </a:rPr>
                      <m:t>, </m:t>
                    </m:r>
                    <m:r>
                      <a:rPr lang="en-CA" sz="2400" b="1">
                        <a:latin typeface="Cambria Math"/>
                      </a:rPr>
                      <m:t>𝐕𝐫𝐟𝐲</m:t>
                    </m:r>
                    <m:r>
                      <a:rPr lang="en-CA" sz="24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CA" sz="2400" dirty="0"/>
                      <m:t>+</m:t>
                    </m:r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400" b="1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sz="2000" b="0" dirty="0" smtClean="0">
                    <a:solidFill>
                      <a:srgbClr val="C00000"/>
                    </a:solidFill>
                    <a:latin typeface="Cambria Math"/>
                  </a:rPr>
                  <a:t>;  hash function  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CA" sz="2000" b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sz="20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b="0" i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𝑟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0" lvl="1">
                  <a:lnSpc>
                    <a:spcPct val="110000"/>
                  </a:lnSpc>
                </a:pPr>
                <a:r>
                  <a:rPr lang="en-CA" sz="2400" b="1" dirty="0" smtClean="0"/>
                  <a:t>Correctness: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𝐼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endParaRPr lang="en-CA" sz="2400" b="1" dirty="0" smtClean="0"/>
              </a:p>
              <a:p>
                <a:pPr marL="0" lvl="1"/>
                <a:r>
                  <a:rPr lang="en-CA" sz="2400" b="1" dirty="0" smtClean="0"/>
                  <a:t>THEOREM: </a:t>
                </a:r>
                <a:r>
                  <a:rPr lang="en-CA" sz="2400" dirty="0" smtClean="0"/>
                  <a:t>If the discrete logarithm problem is hard relative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sz="2400" dirty="0" smtClean="0"/>
                  <a:t> and </a:t>
                </a:r>
              </a:p>
              <a:p>
                <a:pPr marL="0" lvl="1"/>
                <a:r>
                  <a:rPr lang="en-CA" sz="2400" dirty="0"/>
                  <a:t> </a:t>
                </a:r>
                <a:r>
                  <a:rPr lang="en-CA" sz="2400" dirty="0" smtClean="0"/>
                  <a:t>     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 smtClean="0"/>
                  <a:t> is modeled as a random oracle, then the </a:t>
                </a:r>
                <a:r>
                  <a:rPr lang="en-CA" sz="2400" dirty="0" err="1" smtClean="0"/>
                  <a:t>Schnorr</a:t>
                </a:r>
                <a:r>
                  <a:rPr lang="en-CA" sz="2400" dirty="0" smtClean="0"/>
                  <a:t> </a:t>
                </a:r>
              </a:p>
              <a:p>
                <a:pPr marL="0" lvl="1"/>
                <a:r>
                  <a:rPr lang="en-CA" sz="2400" dirty="0"/>
                  <a:t> </a:t>
                </a:r>
                <a:r>
                  <a:rPr lang="en-CA" sz="2400" dirty="0" smtClean="0"/>
                  <a:t>      signature is EUF-CMA.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" y="1143000"/>
                <a:ext cx="9131301" cy="5221686"/>
              </a:xfrm>
              <a:prstGeom prst="rect">
                <a:avLst/>
              </a:prstGeom>
              <a:blipFill rotWithShape="0">
                <a:blip r:embed="rId3"/>
                <a:stretch>
                  <a:fillRect l="-1001" t="-584" b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2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Signature Algorithm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99" y="1066800"/>
                <a:ext cx="9131301" cy="541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10000"/>
                  </a:lnSpc>
                </a:pPr>
                <a:r>
                  <a:rPr lang="en-CA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400" dirty="0"/>
                      <m:t>=</m:t>
                    </m:r>
                    <m:r>
                      <a:rPr lang="en-CA" sz="2400" i="1">
                        <a:latin typeface="Cambria Math"/>
                      </a:rPr>
                      <m:t>(</m:t>
                    </m:r>
                    <m:r>
                      <a:rPr lang="en-CA" sz="2400" b="1">
                        <a:latin typeface="Cambria Math"/>
                      </a:rPr>
                      <m:t>𝐆𝐞𝐧</m:t>
                    </m:r>
                    <m:r>
                      <a:rPr lang="en-CA" sz="2400" i="1">
                        <a:latin typeface="Cambria Math"/>
                      </a:rPr>
                      <m:t>,  </m:t>
                    </m:r>
                    <m:r>
                      <a:rPr lang="en-CA" sz="2400" b="1">
                        <a:latin typeface="Cambria Math"/>
                      </a:rPr>
                      <m:t>𝐒𝐢𝐠𝐧</m:t>
                    </m:r>
                    <m:r>
                      <a:rPr lang="en-CA" sz="2400" i="1">
                        <a:latin typeface="Cambria Math"/>
                      </a:rPr>
                      <m:t>, </m:t>
                    </m:r>
                    <m:r>
                      <a:rPr lang="en-CA" sz="2400" b="1">
                        <a:latin typeface="Cambria Math"/>
                      </a:rPr>
                      <m:t>𝐕𝐫𝐟𝐲</m:t>
                    </m:r>
                    <m:r>
                      <a:rPr lang="en-CA" sz="24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CA" sz="2400" dirty="0"/>
                      <m:t>+</m:t>
                    </m:r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400" b="1" dirty="0" smtClean="0"/>
                  <a:t>  </a:t>
                </a:r>
                <a:r>
                  <a:rPr lang="en-CA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:r>
                  <a:rPr lang="en-CA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FIPS </a:t>
                </a:r>
                <a:r>
                  <a:rPr lang="en-CA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PUB </a:t>
                </a:r>
                <a:r>
                  <a:rPr lang="en-CA" sz="1600" dirty="0">
                    <a:solidFill>
                      <a:schemeClr val="accent1">
                        <a:lumMod val="50000"/>
                      </a:schemeClr>
                    </a:solidFill>
                  </a:rPr>
                  <a:t>186-4 </a:t>
                </a:r>
                <a:endParaRPr lang="en-CA" sz="16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∤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000" b="0" dirty="0" smtClean="0">
                    <a:solidFill>
                      <a:srgbClr val="C00000"/>
                    </a:solidFill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b="0" i="1" dirty="0" smtClean="0">
                    <a:solidFill>
                      <a:srgbClr val="C00000"/>
                    </a:solidFill>
                    <a:latin typeface="Cambria Math"/>
                  </a:rPr>
                  <a:t>q</a:t>
                </a:r>
                <a:r>
                  <a:rPr lang="en-CA" sz="2000" b="0" dirty="0" smtClean="0">
                    <a:solidFill>
                      <a:srgbClr val="C00000"/>
                    </a:solidFill>
                    <a:latin typeface="Cambria Math"/>
                  </a:rPr>
                  <a:t>);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sz="2000" b="0" dirty="0" smtClean="0">
                    <a:solidFill>
                      <a:srgbClr val="C00000"/>
                    </a:solidFill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CA" sz="2000" b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;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altLang="zh-CN" sz="20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𝑥𝑟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𝑟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200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mod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000">
                            <a:solidFill>
                              <a:srgbClr val="C00000"/>
                            </a:solidFill>
                            <a:latin typeface="Cambria Math"/>
                          </a:rPr>
                          <m:t>mod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CA" sz="2400" b="1" dirty="0" smtClean="0"/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THEOREM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: If the discrete logarithm problem is hard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     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is modeled as a random oracle, then DSA is EUF-CMA.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CA" sz="2400" b="1" dirty="0" smtClean="0"/>
                  <a:t>REMARK</a:t>
                </a:r>
                <a:r>
                  <a:rPr lang="en-CA" sz="2400" dirty="0" smtClean="0"/>
                  <a:t>: </a:t>
                </a:r>
                <a:r>
                  <a:rPr lang="en-CA" sz="2400" b="1" dirty="0" smtClean="0"/>
                  <a:t>ECDSA</a:t>
                </a:r>
                <a:r>
                  <a:rPr lang="en-CA" sz="2400" dirty="0" smtClean="0"/>
                  <a:t>-Elliptic Curve </a:t>
                </a:r>
                <a:r>
                  <a:rPr lang="en-CA" sz="2400" dirty="0"/>
                  <a:t>Digital Signature </a:t>
                </a:r>
                <a:r>
                  <a:rPr lang="en-CA" sz="2400" dirty="0" smtClean="0"/>
                  <a:t>Algorithm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" y="1066800"/>
                <a:ext cx="9131301" cy="5416932"/>
              </a:xfrm>
              <a:prstGeom prst="rect">
                <a:avLst/>
              </a:prstGeom>
              <a:blipFill rotWithShape="0">
                <a:blip r:embed="rId3"/>
                <a:stretch>
                  <a:fillRect l="-1001" t="-562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9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ElGamal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encryption is not IND-CPA. Then there is a PPT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// why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eav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 IND-EAV=IND-CPA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DDH solver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that runs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subroutine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6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non-negligible?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difference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non-negligible, DDH problem is solved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3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4000" cy="536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+mj-lt"/>
                    <a:ea typeface="Cambria Math" panose="02040503050406030204" pitchFamily="18" charset="0"/>
                  </a:rPr>
                  <a:t>the message space is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 smtClean="0"/>
                  <a:t> //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 in the textbook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+mj-lt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Correctness: </a:t>
                </a:r>
                <a:r>
                  <a:rPr lang="en-US" sz="2400" dirty="0" smtClean="0"/>
                  <a:t>need to show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// Euler’s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6403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646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this is a toy example because all numbers are ver</a:t>
                </a:r>
                <a:r>
                  <a:rPr lang="en-US" sz="2400" dirty="0" smtClean="0"/>
                  <a:t>y small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=11,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=23,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=253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=220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=3,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𝑑</m:t>
                    </m:r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CA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=147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=(253, 3)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=(253, 147)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𝐄𝐧𝐜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=31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31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253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=190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=190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190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147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253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=31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Large is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in practice?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from present to 2030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after 2030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466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21618"/>
                <a:ext cx="9144000" cy="400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Plain RSA is deterministic</a:t>
                </a:r>
                <a:r>
                  <a:rPr lang="en-US" altLang="zh-CN" sz="2000" dirty="0" smtClean="0"/>
                  <a:t>: </a:t>
                </a:r>
                <a:r>
                  <a:rPr lang="en-US" altLang="zh-CN" sz="2400" dirty="0" smtClean="0"/>
                  <a:t>not IND-EAV, not IND-CPA, not IND-CCA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 RSA and Factoring (given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 smtClean="0"/>
                  <a:t>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1" dirty="0" smtClean="0"/>
                  <a:t>):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factoring is easy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then plain RSA is not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computable with EEA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“Factoring is hard”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000" dirty="0" smtClean="0"/>
                  <a:t> plain RSA is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Cannot rule out the possibility of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without factoring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best known method of computing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via factoring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RSA in practice:</a:t>
                </a:r>
                <a:r>
                  <a:rPr lang="en-US" altLang="zh-CN" sz="2400" dirty="0"/>
                  <a:t> padding techniques are used to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chieve 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achieve IND-CCA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1618"/>
                <a:ext cx="9144000" cy="400725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8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14400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RSA Optimal Asymmetric Encryption Padding</a:t>
            </a:r>
            <a:r>
              <a:rPr lang="en-US" sz="2400" dirty="0" smtClean="0"/>
              <a:t>: Variant of padded RSA,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part of the RSA </a:t>
            </a:r>
            <a:r>
              <a:rPr lang="en-US" sz="2400" dirty="0"/>
              <a:t>PKCS #1 since version </a:t>
            </a:r>
            <a:r>
              <a:rPr lang="en-US" sz="2400" dirty="0" smtClean="0"/>
              <a:t>2.0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44864"/>
            <a:ext cx="4419599" cy="332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0200" y="2599765"/>
                <a:ext cx="2819400" cy="3200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Encryption process: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Security: </a:t>
                </a:r>
                <a:r>
                  <a:rPr lang="en-US" dirty="0">
                    <a:latin typeface="Cambria Math" panose="02040503050406030204" pitchFamily="18" charset="0"/>
                  </a:rPr>
                  <a:t>IND-CCA under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RSA </a:t>
                </a:r>
                <a:r>
                  <a:rPr lang="en-US" dirty="0">
                    <a:latin typeface="Cambria Math" panose="02040503050406030204" pitchFamily="18" charset="0"/>
                  </a:rPr>
                  <a:t>assumption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9765"/>
                <a:ext cx="2819400" cy="3200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5867400"/>
                <a:ext cx="978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67400"/>
                <a:ext cx="9781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750" t="-28889" r="-15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5867400"/>
                <a:ext cx="62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867400"/>
                <a:ext cx="62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592" t="-28889" r="-233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3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22762</TotalTime>
  <Words>643</Words>
  <Application>Microsoft Office PowerPoint</Application>
  <PresentationFormat>On-screen Show (4:3)</PresentationFormat>
  <Paragraphs>327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Arial Black</vt:lpstr>
      <vt:lpstr>Calibri</vt:lpstr>
      <vt:lpstr>Cambria Math</vt:lpstr>
      <vt:lpstr>Lucida Calligraphy</vt:lpstr>
      <vt:lpstr>Tahoma</vt:lpstr>
      <vt:lpstr>Office Theme</vt:lpstr>
      <vt:lpstr>Foundations of Cryptography ElGamal encryption, plain RSA, RSA-OAEP, digital signature,  hash-and-sign paradigm, plain RSA signature, RSA-FDH</vt:lpstr>
      <vt:lpstr>ElGamal Encryption</vt:lpstr>
      <vt:lpstr>Security</vt:lpstr>
      <vt:lpstr>Security</vt:lpstr>
      <vt:lpstr>PowerPoint Presentation</vt:lpstr>
      <vt:lpstr>Plain RSA</vt:lpstr>
      <vt:lpstr>Plain RSA</vt:lpstr>
      <vt:lpstr>Security</vt:lpstr>
      <vt:lpstr>RSA-OAEP</vt:lpstr>
      <vt:lpstr>RSA-OAEP</vt:lpstr>
      <vt:lpstr>PowerPoint Presentation</vt:lpstr>
      <vt:lpstr>Message Authentication Code</vt:lpstr>
      <vt:lpstr>Security</vt:lpstr>
      <vt:lpstr>Security</vt:lpstr>
      <vt:lpstr>PowerPoint Presentation</vt:lpstr>
      <vt:lpstr>Digital Signature</vt:lpstr>
      <vt:lpstr>PowerPoint Presentation</vt:lpstr>
      <vt:lpstr>PowerPoint Presentation</vt:lpstr>
      <vt:lpstr>Security</vt:lpstr>
      <vt:lpstr>PowerPoint Presentation</vt:lpstr>
      <vt:lpstr>Hash-and-Sign Paradigm</vt:lpstr>
      <vt:lpstr>Plain RSA Signature</vt:lpstr>
      <vt:lpstr>Plain RSA Signature</vt:lpstr>
      <vt:lpstr>RSA-FDH (full-domain hash)</vt:lpstr>
      <vt:lpstr>PowerPoint Presentation</vt:lpstr>
      <vt:lpstr>Schnorr Signature</vt:lpstr>
      <vt:lpstr>Digital Signature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929</cp:revision>
  <cp:lastPrinted>2018-05-08T10:46:20Z</cp:lastPrinted>
  <dcterms:created xsi:type="dcterms:W3CDTF">2014-04-06T04:43:09Z</dcterms:created>
  <dcterms:modified xsi:type="dcterms:W3CDTF">2018-12-18T08:58:01Z</dcterms:modified>
</cp:coreProperties>
</file>