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4" r:id="rId2"/>
    <p:sldId id="710" r:id="rId3"/>
    <p:sldId id="713" r:id="rId4"/>
    <p:sldId id="712" r:id="rId5"/>
    <p:sldId id="714" r:id="rId6"/>
    <p:sldId id="694" r:id="rId7"/>
    <p:sldId id="695" r:id="rId8"/>
    <p:sldId id="696" r:id="rId9"/>
    <p:sldId id="697" r:id="rId1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2607" autoAdjust="0"/>
  </p:normalViewPr>
  <p:slideViewPr>
    <p:cSldViewPr>
      <p:cViewPr varScale="1">
        <p:scale>
          <a:sx n="71" d="100"/>
          <a:sy n="71" d="100"/>
        </p:scale>
        <p:origin x="10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4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1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8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/>
              <a:t>m</a:t>
            </a:r>
            <a:r>
              <a:rPr lang="en-US" sz="2000" dirty="0" smtClean="0"/>
              <a:t>ulti-party computation, secret sharing</a:t>
            </a:r>
            <a:endParaRPr lang="en-US" sz="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Topics</a:t>
            </a:r>
            <a:endParaRPr lang="en-US" sz="3100" dirty="0"/>
          </a:p>
        </p:txBody>
      </p:sp>
      <p:sp>
        <p:nvSpPr>
          <p:cNvPr id="33" name="TextBox 14"/>
          <p:cNvSpPr txBox="1"/>
          <p:nvPr/>
        </p:nvSpPr>
        <p:spPr>
          <a:xfrm>
            <a:off x="0" y="1524000"/>
            <a:ext cx="91440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Beyond the Confidentiality and Integrity in the two-party model: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Confidentiality + Integrity is enough?  No.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happens if more than two parties are communicating with each other?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happens if some of the parties are malicious?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Multi-Party Computation:  </a:t>
            </a:r>
            <a:r>
              <a:rPr lang="en-US" sz="2400" dirty="0" smtClean="0"/>
              <a:t>Millionaires</a:t>
            </a:r>
            <a:r>
              <a:rPr lang="en-US" sz="2400" dirty="0"/>
              <a:t>’ </a:t>
            </a:r>
            <a:r>
              <a:rPr lang="en-US" sz="2400" dirty="0" smtClean="0"/>
              <a:t>Problem</a:t>
            </a:r>
            <a:endParaRPr lang="en-US" sz="2400" b="1" dirty="0" smtClean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05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19532" y="3733800"/>
            <a:ext cx="16939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Who </a:t>
            </a:r>
            <a:r>
              <a:rPr lang="en-US" dirty="0"/>
              <a:t>is wealthier?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70388" y="4030339"/>
                <a:ext cx="199221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88" y="4030339"/>
                <a:ext cx="1992212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42445" y="4704693"/>
                <a:ext cx="1248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45" y="4704693"/>
                <a:ext cx="124809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819407" y="46840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2086" y="46840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781800" y="4943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943129"/>
                <a:ext cx="15052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691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76158" y="4943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4943129"/>
                <a:ext cx="15052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65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1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Topics</a:t>
            </a:r>
            <a:endParaRPr lang="en-US" sz="3100" dirty="0"/>
          </a:p>
        </p:txBody>
      </p:sp>
      <p:sp>
        <p:nvSpPr>
          <p:cNvPr id="33" name="TextBox 14"/>
          <p:cNvSpPr txBox="1"/>
          <p:nvPr/>
        </p:nvSpPr>
        <p:spPr>
          <a:xfrm>
            <a:off x="0" y="1524000"/>
            <a:ext cx="91440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Beyond the Confidentiality and Integrity in the two-party model: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Confidentiality + Integrity is enough?  No.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happens if more than two parties are communicating with each other?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happens if some of the parties are malicious?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Multi-Party Computation:  </a:t>
            </a:r>
            <a:r>
              <a:rPr lang="en-US" sz="2400" dirty="0" smtClean="0"/>
              <a:t>Millionaires</a:t>
            </a:r>
            <a:r>
              <a:rPr lang="en-US" sz="2400" dirty="0"/>
              <a:t>’ </a:t>
            </a:r>
            <a:r>
              <a:rPr lang="en-US" sz="2400" dirty="0" smtClean="0"/>
              <a:t>Problem</a:t>
            </a:r>
            <a:endParaRPr lang="en-US" sz="2400" b="1" dirty="0" smtClean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05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6819407" y="4684060"/>
            <a:ext cx="1430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Bob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086" y="4684060"/>
            <a:ext cx="1513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Millionaire 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81800" y="4943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943129"/>
                <a:ext cx="15052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91" t="-28889" r="-894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76158" y="4943129"/>
                <a:ext cx="150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58" y="4943129"/>
                <a:ext cx="15052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65" t="-28889" r="-93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86000" y="40431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7330" y="3751730"/>
                <a:ext cx="2114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million dollars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30" y="3751730"/>
                <a:ext cx="211474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916" t="-28261" r="-605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8"/>
          <p:cNvSpPr>
            <a:spLocks noChangeShapeType="1"/>
          </p:cNvSpPr>
          <p:nvPr/>
        </p:nvSpPr>
        <p:spPr bwMode="auto">
          <a:xfrm rot="10800000">
            <a:off x="2277036" y="41955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19111" y="4213436"/>
                <a:ext cx="1158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1" y="4213436"/>
                <a:ext cx="11580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842" t="-2174" r="-473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906065" y="524077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Work harder!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7291" y="5240776"/>
            <a:ext cx="1423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I </a:t>
            </a:r>
            <a:r>
              <a:rPr lang="en-US" dirty="0"/>
              <a:t>am wealthier!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3025" y="4667036"/>
            <a:ext cx="30835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 learns too much about me?!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70095" y="4999637"/>
                <a:ext cx="36493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Can we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without revealing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or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the other person?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95" y="4999637"/>
                <a:ext cx="3649397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3673" t="-14286" r="-3673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9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8" grpId="0"/>
      <p:bldP spid="1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Topics</a:t>
            </a:r>
            <a:endParaRPr lang="en-US" sz="3100" dirty="0"/>
          </a:p>
        </p:txBody>
      </p:sp>
      <p:sp>
        <p:nvSpPr>
          <p:cNvPr id="33" name="TextBox 14"/>
          <p:cNvSpPr txBox="1"/>
          <p:nvPr/>
        </p:nvSpPr>
        <p:spPr>
          <a:xfrm>
            <a:off x="0" y="1524000"/>
            <a:ext cx="91440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Beyond the Confidentiality and Integrity in the two-party model: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Confidentiality + Integrity is enough?  No.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happens if more than two parties are communicating with each other?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happens if some of the parties are malicious?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Multi-Party Computation:  </a:t>
            </a:r>
            <a:r>
              <a:rPr lang="en-US" sz="2400" dirty="0" smtClean="0"/>
              <a:t>Millionaires</a:t>
            </a:r>
            <a:r>
              <a:rPr lang="en-US" sz="2400" dirty="0"/>
              <a:t>’ </a:t>
            </a:r>
            <a:r>
              <a:rPr lang="en-US" sz="2400" dirty="0" smtClean="0"/>
              <a:t>Problem</a:t>
            </a:r>
            <a:endParaRPr lang="en-US" sz="2400" b="1" dirty="0" smtClean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05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86000" y="40431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rot="10800000">
            <a:off x="2277036" y="419550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0800" y="4267200"/>
                <a:ext cx="39190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Jointly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without revealing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or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the other person.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67200"/>
                <a:ext cx="3919022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3421" t="-14286" r="-3421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308706" y="476026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476026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01552" y="5019329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552" y="5019329"/>
                <a:ext cx="1829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56632" y="5019329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32" y="5019329"/>
                <a:ext cx="18678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25722" y="4845425"/>
            <a:ext cx="14491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A.C.C. Yao 1982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0873" y="5153834"/>
            <a:ext cx="197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Turing Award 2000</a:t>
            </a:r>
          </a:p>
        </p:txBody>
      </p:sp>
    </p:spTree>
    <p:extLst>
      <p:ext uri="{BB962C8B-B14F-4D97-AF65-F5344CB8AC3E}">
        <p14:creationId xmlns:p14="http://schemas.microsoft.com/office/powerpoint/2010/main" val="30468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Topics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14300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Access to an important information/infrastructure: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Access to vaults in a bank</a:t>
                </a:r>
                <a:r>
                  <a:rPr lang="en-US" sz="2000" dirty="0" smtClean="0"/>
                  <a:t>: 2 out of 3 senior tellers can open vault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Access to nuclear weapons in a country</a:t>
                </a:r>
                <a:r>
                  <a:rPr lang="en-US" sz="2000" dirty="0" smtClean="0"/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Example: any two of Russian president, Defense Minister, Defense Ministry can control the Russian nuclear weapons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Secret Sharing: 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Dealer: has the secret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; distribute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players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 authorized subset can learn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from their shares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Any unauthorized </a:t>
                </a:r>
                <a:r>
                  <a:rPr lang="en-US" sz="2000" dirty="0"/>
                  <a:t>subset can learn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their </a:t>
                </a:r>
                <a:r>
                  <a:rPr lang="en-US" sz="2000" dirty="0" smtClean="0"/>
                  <a:t>shares</a:t>
                </a: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26297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6" r="-1200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2" y="2281745"/>
            <a:ext cx="253723" cy="38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17" y="1615472"/>
            <a:ext cx="270415" cy="40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>
          <a:xfrm flipV="1">
            <a:off x="720875" y="1819118"/>
            <a:ext cx="3061142" cy="65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9"/>
          <p:cNvCxnSpPr>
            <a:stCxn id="6" idx="3"/>
            <a:endCxn id="11" idx="1"/>
          </p:cNvCxnSpPr>
          <p:nvPr/>
        </p:nvCxnSpPr>
        <p:spPr>
          <a:xfrm flipV="1">
            <a:off x="720875" y="2466674"/>
            <a:ext cx="3044773" cy="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3"/>
          <p:cNvCxnSpPr>
            <a:stCxn id="6" idx="3"/>
            <a:endCxn id="12" idx="1"/>
          </p:cNvCxnSpPr>
          <p:nvPr/>
        </p:nvCxnSpPr>
        <p:spPr>
          <a:xfrm>
            <a:off x="720875" y="2472037"/>
            <a:ext cx="3061415" cy="66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648" y="2266347"/>
            <a:ext cx="342224" cy="400653"/>
          </a:xfrm>
          <a:prstGeom prst="rect">
            <a:avLst/>
          </a:prstGeom>
        </p:spPr>
      </p:pic>
      <p:pic>
        <p:nvPicPr>
          <p:cNvPr id="12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290" y="2937164"/>
            <a:ext cx="304800" cy="398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21"/>
              <p:cNvSpPr txBox="1"/>
              <p:nvPr/>
            </p:nvSpPr>
            <p:spPr>
              <a:xfrm>
                <a:off x="401782" y="261285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2" y="2612859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23"/>
              <p:cNvSpPr txBox="1"/>
              <p:nvPr/>
            </p:nvSpPr>
            <p:spPr>
              <a:xfrm>
                <a:off x="2975263" y="16417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63" y="1641764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4"/>
              <p:cNvSpPr txBox="1"/>
              <p:nvPr/>
            </p:nvSpPr>
            <p:spPr>
              <a:xfrm>
                <a:off x="2975263" y="215438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63" y="2154382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25"/>
              <p:cNvSpPr txBox="1"/>
              <p:nvPr/>
            </p:nvSpPr>
            <p:spPr>
              <a:xfrm>
                <a:off x="2975263" y="269945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63" y="2699450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15" y="2281745"/>
            <a:ext cx="253723" cy="38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80" y="1615472"/>
            <a:ext cx="270415" cy="40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箭头连接符 30"/>
          <p:cNvCxnSpPr>
            <a:stCxn id="17" idx="3"/>
            <a:endCxn id="18" idx="1"/>
          </p:cNvCxnSpPr>
          <p:nvPr/>
        </p:nvCxnSpPr>
        <p:spPr>
          <a:xfrm flipV="1">
            <a:off x="4915338" y="1819118"/>
            <a:ext cx="3061142" cy="65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31"/>
          <p:cNvCxnSpPr>
            <a:stCxn id="17" idx="3"/>
            <a:endCxn id="22" idx="1"/>
          </p:cNvCxnSpPr>
          <p:nvPr/>
        </p:nvCxnSpPr>
        <p:spPr>
          <a:xfrm flipV="1">
            <a:off x="4915338" y="2466674"/>
            <a:ext cx="3044773" cy="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33"/>
          <p:cNvCxnSpPr>
            <a:stCxn id="17" idx="3"/>
            <a:endCxn id="23" idx="1"/>
          </p:cNvCxnSpPr>
          <p:nvPr/>
        </p:nvCxnSpPr>
        <p:spPr>
          <a:xfrm>
            <a:off x="4915338" y="2472037"/>
            <a:ext cx="3061415" cy="66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111" y="2266347"/>
            <a:ext cx="342224" cy="400653"/>
          </a:xfrm>
          <a:prstGeom prst="rect">
            <a:avLst/>
          </a:prstGeom>
        </p:spPr>
      </p:pic>
      <p:pic>
        <p:nvPicPr>
          <p:cNvPr id="23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753" y="2937164"/>
            <a:ext cx="304800" cy="398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36"/>
              <p:cNvSpPr txBox="1"/>
              <p:nvPr/>
            </p:nvSpPr>
            <p:spPr>
              <a:xfrm>
                <a:off x="4596245" y="261285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245" y="2612859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37"/>
              <p:cNvSpPr txBox="1"/>
              <p:nvPr/>
            </p:nvSpPr>
            <p:spPr>
              <a:xfrm>
                <a:off x="7169726" y="1600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26" y="1600200"/>
                <a:ext cx="381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38"/>
              <p:cNvSpPr txBox="1"/>
              <p:nvPr/>
            </p:nvSpPr>
            <p:spPr>
              <a:xfrm>
                <a:off x="7169726" y="212320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26" y="2123209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39"/>
              <p:cNvSpPr txBox="1"/>
              <p:nvPr/>
            </p:nvSpPr>
            <p:spPr>
              <a:xfrm>
                <a:off x="7169726" y="266827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26" y="2668277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4" grpId="0"/>
      <p:bldP spid="25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Threshold Secret Sharing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650939"/>
                <a:ext cx="9144000" cy="4064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Model of Threshold Secret Sharing: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There is a dealer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players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dealer wants to distribute a secret key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players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can learn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; but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players learns no information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Shamir’s Construction: [</a:t>
                </a:r>
                <a:r>
                  <a:rPr lang="en-US" sz="2400" b="1" dirty="0" err="1" smtClean="0"/>
                  <a:t>Adi</a:t>
                </a:r>
                <a:r>
                  <a:rPr lang="en-US" sz="2400" b="1" dirty="0" smtClean="0"/>
                  <a:t> Shamir 1979]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Distribution</a:t>
                </a:r>
                <a:r>
                  <a:rPr lang="en-US" sz="2400" dirty="0" smtClean="0"/>
                  <a:t>: generate shares for all players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picks a prime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……,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considers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 smtClean="0"/>
                  <a:t> and defines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 ……,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0939"/>
                <a:ext cx="9144000" cy="406406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0" b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6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Threshold Secret Sharing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189565"/>
                <a:ext cx="9144000" cy="349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Reconstruction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wants to learn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for </a:t>
                </a:r>
                <a:r>
                  <a:rPr lang="en-US" altLang="zh-CN" sz="2000" dirty="0"/>
                  <a:t>every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=1,2, ……,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1257300" lvl="2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1257300" lvl="2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Security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players learns no information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   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9565"/>
                <a:ext cx="9144000" cy="3490186"/>
              </a:xfrm>
              <a:prstGeom prst="rect">
                <a:avLst/>
              </a:prstGeom>
              <a:blipFill rotWithShape="0">
                <a:blip r:embed="rId3"/>
                <a:stretch>
                  <a:fillRect t="-175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769" y="2667000"/>
            <a:ext cx="4050649" cy="1366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724400"/>
            <a:ext cx="5408986" cy="14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 smtClean="0"/>
                  <a:t>-TSSS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295400"/>
                <a:ext cx="9144000" cy="357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Distribution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17, 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=13∈ 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400" i="1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picks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, defines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=8,</m:t>
                    </m:r>
                  </m:oMath>
                </a14:m>
                <a:endParaRPr lang="en-US" altLang="zh-CN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Reconstruction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13,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3572901"/>
              </a:xfrm>
              <a:prstGeom prst="rect">
                <a:avLst/>
              </a:prstGeom>
              <a:blipFill rotWithShape="0">
                <a:blip r:embed="rId4"/>
                <a:stretch>
                  <a:fillRect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876800"/>
            <a:ext cx="3505200" cy="10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-TSSS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345247"/>
                <a:ext cx="9144000" cy="18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Security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cannot learn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5247"/>
                <a:ext cx="9144000" cy="1865126"/>
              </a:xfrm>
              <a:prstGeom prst="rect">
                <a:avLst/>
              </a:prstGeom>
              <a:blipFill rotWithShape="0">
                <a:blip r:embed="rId4"/>
                <a:stretch>
                  <a:fillRect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987366"/>
            <a:ext cx="3276600" cy="8320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981773"/>
            <a:ext cx="2971800" cy="3114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38600" y="3734640"/>
                <a:ext cx="5105400" cy="1370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believe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/>
                  <a:t> can be any element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They have two equations + three unknowns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possibly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They learn no information about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34640"/>
                <a:ext cx="5105400" cy="1370760"/>
              </a:xfrm>
              <a:prstGeom prst="rect">
                <a:avLst/>
              </a:prstGeom>
              <a:blipFill rotWithShape="0">
                <a:blip r:embed="rId7"/>
                <a:stretch>
                  <a:fillRect l="-1075" t="-2222" b="-7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8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22857</TotalTime>
  <Words>391</Words>
  <Application>Microsoft Office PowerPoint</Application>
  <PresentationFormat>On-screen Show (4:3)</PresentationFormat>
  <Paragraphs>113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Cambria Math</vt:lpstr>
      <vt:lpstr>Wingdings</vt:lpstr>
      <vt:lpstr>Office Theme</vt:lpstr>
      <vt:lpstr>Foundations of Cryptography multi-party computation, secret sharing</vt:lpstr>
      <vt:lpstr>Advanced Topics</vt:lpstr>
      <vt:lpstr>Advanced Topics</vt:lpstr>
      <vt:lpstr>Advanced Topics</vt:lpstr>
      <vt:lpstr>Advanced Topics</vt:lpstr>
      <vt:lpstr>Threshold Secret Sharing</vt:lpstr>
      <vt:lpstr>Threshold Secret Sharing</vt:lpstr>
      <vt:lpstr>A (3,5)-TSSS</vt:lpstr>
      <vt:lpstr>A (3,5)-TSSS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942</cp:revision>
  <cp:lastPrinted>2018-05-08T10:46:20Z</cp:lastPrinted>
  <dcterms:created xsi:type="dcterms:W3CDTF">2014-04-06T04:43:09Z</dcterms:created>
  <dcterms:modified xsi:type="dcterms:W3CDTF">2018-12-20T09:24:15Z</dcterms:modified>
</cp:coreProperties>
</file>