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263" r:id="rId3"/>
    <p:sldId id="354" r:id="rId4"/>
    <p:sldId id="340" r:id="rId5"/>
    <p:sldId id="316" r:id="rId6"/>
    <p:sldId id="315" r:id="rId7"/>
    <p:sldId id="349" r:id="rId8"/>
    <p:sldId id="351" r:id="rId9"/>
    <p:sldId id="352" r:id="rId10"/>
    <p:sldId id="350" r:id="rId11"/>
    <p:sldId id="353" r:id="rId12"/>
    <p:sldId id="361" r:id="rId13"/>
    <p:sldId id="383" r:id="rId14"/>
    <p:sldId id="308" r:id="rId15"/>
    <p:sldId id="356" r:id="rId16"/>
    <p:sldId id="367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20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5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9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Cryptography-Chapman-Network-Security-ebook/dp/B00QFFY41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gradescope.com/courses/62597" TargetMode="External"/><Relationship Id="rId4" Type="http://schemas.openxmlformats.org/officeDocument/2006/relationships/hyperlink" Target="https://piazza.com/class/k09maz1xvcg3e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err="1"/>
              <a:t>cryptography</a:t>
            </a:r>
            <a:r>
              <a:rPr lang="en-US" sz="2000" dirty="0"/>
              <a:t>, confidentiality, integrity, authentication, non-repudiation,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private-key </a:t>
            </a:r>
            <a:r>
              <a:rPr lang="en-US" sz="2000" dirty="0"/>
              <a:t>encryption</a:t>
            </a:r>
            <a:endParaRPr lang="en-US" sz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887747" y="2069068"/>
            <a:ext cx="4032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Transfer $1000 from Alice to 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416573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process of </a:t>
            </a:r>
            <a:r>
              <a:rPr lang="en-US" sz="2400" b="1" dirty="0"/>
              <a:t>establishing confidence in the identity</a:t>
            </a:r>
            <a:r>
              <a:rPr lang="en-US" sz="2400" dirty="0"/>
              <a:t> of users or information systems.          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SP </a:t>
            </a:r>
            <a:r>
              <a:rPr lang="en-US" sz="2000" dirty="0">
                <a:solidFill>
                  <a:srgbClr val="0000CC"/>
                </a:solidFill>
              </a:rPr>
              <a:t>800-63 </a:t>
            </a:r>
            <a:r>
              <a:rPr lang="en-US" sz="2000" dirty="0"/>
              <a:t>	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1"/>
            <a:endCxn id="25" idx="1"/>
          </p:cNvCxnSpPr>
          <p:nvPr/>
        </p:nvCxnSpPr>
        <p:spPr>
          <a:xfrm rot="10800000" flipH="1">
            <a:off x="5040941" y="2333625"/>
            <a:ext cx="2158633" cy="1244798"/>
          </a:xfrm>
          <a:prstGeom prst="curvedConnector3">
            <a:avLst>
              <a:gd name="adj1" fmla="val -105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39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514600" y="1996331"/>
            <a:ext cx="3907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4165735"/>
            <a:ext cx="9144000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Assurance </a:t>
            </a:r>
            <a:r>
              <a:rPr lang="en-US" sz="2400" dirty="0"/>
              <a:t>that the sender of information is provided with </a:t>
            </a:r>
            <a:r>
              <a:rPr lang="en-US" sz="2400" b="1" dirty="0"/>
              <a:t>proof of delivery</a:t>
            </a:r>
            <a:r>
              <a:rPr lang="en-US" sz="2400" dirty="0"/>
              <a:t> and the recipient is provided with </a:t>
            </a:r>
            <a:r>
              <a:rPr lang="en-US" sz="2400" b="1" dirty="0"/>
              <a:t>proof of the sender’s identity</a:t>
            </a:r>
            <a:r>
              <a:rPr lang="en-US" sz="2400" dirty="0"/>
              <a:t>, so neither can later deny having processed the information.          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  <a:r>
              <a:rPr lang="en-US" sz="2000" dirty="0">
                <a:solidFill>
                  <a:srgbClr val="0000CC"/>
                </a:solidFill>
              </a:rPr>
              <a:t>; SP </a:t>
            </a:r>
            <a:r>
              <a:rPr lang="en-US" sz="2000" dirty="0" smtClean="0">
                <a:solidFill>
                  <a:srgbClr val="0000CC"/>
                </a:solidFill>
              </a:rPr>
              <a:t>800-60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1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00" y="2450068"/>
                <a:ext cx="40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50068"/>
                <a:ext cx="400911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6" r="-13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59216" y="3288268"/>
                <a:ext cx="4337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receive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16" y="3288268"/>
                <a:ext cx="43377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6" r="-126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Outline of the Course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066800"/>
            <a:ext cx="914400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2400" b="1" dirty="0" smtClean="0"/>
              <a:t>Classical Cryptography:</a:t>
            </a:r>
            <a:r>
              <a:rPr lang="en-US" sz="2400" dirty="0" smtClean="0"/>
              <a:t> before 1980s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Historical Ciphers; One-Time Pad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Symmetric-Key Cryptography: </a:t>
            </a:r>
            <a:r>
              <a:rPr lang="en-US" sz="2400" dirty="0" smtClean="0"/>
              <a:t>share a secret key for security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Private-Key Encryption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Message Authentication Codes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Hash Functions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Practical Constructions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Asymmetric-Key Cryptography: </a:t>
            </a:r>
            <a:r>
              <a:rPr lang="en-US" sz="2400" dirty="0" smtClean="0"/>
              <a:t>do not share any secret key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 Exchange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Public-Key Encryption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Digital Signature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Advanced Topics:</a:t>
            </a:r>
            <a:r>
              <a:rPr lang="en-US" sz="2400" dirty="0" smtClean="0"/>
              <a:t> the participants are adversarial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Secure Multiparty Computation</a:t>
            </a:r>
          </a:p>
        </p:txBody>
      </p:sp>
    </p:spTree>
    <p:extLst>
      <p:ext uri="{BB962C8B-B14F-4D97-AF65-F5344CB8AC3E}">
        <p14:creationId xmlns:p14="http://schemas.microsoft.com/office/powerpoint/2010/main" val="17576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3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Encryption</a:t>
            </a:r>
            <a:endParaRPr lang="en-US" dirty="0"/>
          </a:p>
        </p:txBody>
      </p:sp>
      <p:pic>
        <p:nvPicPr>
          <p:cNvPr id="1027" name="Picture 3" descr="C:\Users\liangfzh\Desktop\Lecture Notes\310px-Papyrus_Ani_curs_hie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52" y="2133600"/>
            <a:ext cx="2254827" cy="23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liangfzh\Desktop\Lecture Notes\199px-Skyta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09" y="2362200"/>
            <a:ext cx="256234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53" y="2286000"/>
            <a:ext cx="2743200" cy="215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000" y="4551402"/>
                <a:ext cx="23195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𝐄𝐠𝐲𝐩𝐭𝐢𝐚𝐧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𝐇𝐢𝐞𝐫𝐨𝐠𝐥𝐲𝐩𝐡</m:t>
                      </m:r>
                    </m:oMath>
                  </m:oMathPara>
                </a14:m>
                <a:endParaRPr lang="en-US" b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𝐖𝐫𝐢𝐭𝐢𝐧𝐠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</a:rPr>
                  <a:t>(&gt;4000yrs)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51402"/>
                <a:ext cx="2319546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2632" t="-2198" r="-289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48380" y="4572000"/>
                <a:ext cx="15805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𝐆𝐫𝐞𝐞𝐤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𝐒𝐜𝐲𝐭𝐚𝐥𝐞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(&gt;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𝟐𝟑𝟎𝟎𝐲𝐫𝐬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80" y="4572000"/>
                <a:ext cx="1580561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3475" t="-1099" r="-3861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06453" y="4572000"/>
                <a:ext cx="17877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𝐂𝐚𝐞𝐬𝐚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𝐂𝐢𝐩𝐡𝐞𝐫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(&gt;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𝟐𝟎𝟎𝟎𝐲𝐫𝐬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453" y="4572000"/>
                <a:ext cx="1787797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3061" t="-1099" r="-3741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2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Encryption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95399"/>
            <a:ext cx="2819400" cy="480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37" y="1143000"/>
            <a:ext cx="2438400" cy="495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963681"/>
            <a:ext cx="1905001" cy="1227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1314991"/>
            <a:ext cx="1905001" cy="1597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083626"/>
            <a:ext cx="1905001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5257799"/>
            <a:ext cx="1905001" cy="83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57088" y="6109898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𝐄𝐧𝐢𝐠𝐦𝐚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88" y="6109898"/>
                <a:ext cx="8672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155" r="-91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38175" y="6096000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𝐃𝐄𝐒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75" y="6096000"/>
                <a:ext cx="47769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127" r="-126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10400" y="6096000"/>
                <a:ext cx="468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𝐀𝐄𝐒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6096000"/>
                <a:ext cx="46807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390" r="-116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143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2669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7751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2669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7716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7716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Probabilistic algorithms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secret key;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: plaintext (message), ciphertext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key space;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 smtClean="0"/>
                  <a:t>: plaintext space, ciphertext space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Security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blipFill rotWithShape="0">
                <a:blip r:embed="rId11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18023"/>
            <a:ext cx="3128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27328" y="2114550"/>
            <a:ext cx="3197272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6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8" grpId="0" animBg="1"/>
      <p:bldP spid="31" grpId="0" animBg="1"/>
      <p:bldP spid="32" grpId="0"/>
      <p:bldP spid="36" grpId="0"/>
      <p:bldP spid="26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0668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Lectures</a:t>
            </a:r>
            <a:r>
              <a:rPr lang="en-US" sz="2400" dirty="0" smtClean="0"/>
              <a:t>:  week 1-12? </a:t>
            </a:r>
            <a:r>
              <a:rPr lang="en-US" sz="2400" b="1" dirty="0" smtClean="0"/>
              <a:t>Office Hours</a:t>
            </a:r>
            <a:r>
              <a:rPr lang="en-US" sz="2400" dirty="0" smtClean="0"/>
              <a:t>: SIST 2-202.i, 8-9pm, Wednesday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Textbook</a:t>
            </a:r>
            <a:r>
              <a:rPr lang="en-US" sz="2400" b="1" dirty="0"/>
              <a:t>: </a:t>
            </a:r>
            <a:r>
              <a:rPr lang="en-US" sz="2400" b="1" dirty="0" smtClean="0"/>
              <a:t>Introduction to Modern Cryptography (2nd </a:t>
            </a:r>
            <a:r>
              <a:rPr lang="en-US" sz="2400" b="1" dirty="0"/>
              <a:t>edition</a:t>
            </a:r>
            <a:r>
              <a:rPr lang="en-US" sz="2400" b="1" dirty="0" smtClean="0"/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Jonathan Katz and Yehuda </a:t>
            </a:r>
            <a:r>
              <a:rPr lang="en-US" sz="2000" dirty="0"/>
              <a:t>Lindell, </a:t>
            </a:r>
            <a:r>
              <a:rPr lang="en-US" sz="2000" dirty="0" smtClean="0"/>
              <a:t>CRC Press, 2015.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www.amazon.com/Introduction-Cryptography-Chapman-Network-Security-ebook/dp/B00QFFY41K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b="1" dirty="0"/>
              <a:t>Evaluation</a:t>
            </a:r>
            <a:r>
              <a:rPr lang="en-US" sz="2400" dirty="0"/>
              <a:t>: </a:t>
            </a: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Attendance: 10%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Homework</a:t>
            </a:r>
            <a:r>
              <a:rPr lang="en-US" sz="2000" dirty="0"/>
              <a:t>: </a:t>
            </a:r>
            <a:r>
              <a:rPr lang="en-US" sz="2000" dirty="0" smtClean="0"/>
              <a:t>60%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Exam: 30</a:t>
            </a:r>
            <a:r>
              <a:rPr lang="en-US" sz="2000" dirty="0"/>
              <a:t>%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Course Webpage</a:t>
            </a:r>
            <a:r>
              <a:rPr lang="en-US" sz="2400" dirty="0" smtClean="0"/>
              <a:t>: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piazza.com/class/k09maz1xvcg3ee</a:t>
            </a: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textbook; lecture slides; questions and answers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Homework:</a:t>
            </a:r>
            <a:r>
              <a:rPr lang="en-US" sz="2400" dirty="0" smtClean="0"/>
              <a:t> 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www.gradescope.com/courses/62597</a:t>
            </a: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Entry </a:t>
            </a:r>
            <a:r>
              <a:rPr lang="en-US" sz="2000" dirty="0"/>
              <a:t>Code</a:t>
            </a:r>
            <a:r>
              <a:rPr lang="en-US" sz="2000" dirty="0" smtClean="0"/>
              <a:t>: </a:t>
            </a:r>
            <a:r>
              <a:rPr lang="en-US" sz="2000" b="1" dirty="0" smtClean="0"/>
              <a:t>MKNW24</a:t>
            </a:r>
            <a:endParaRPr lang="en-US" b="1" dirty="0" smtClean="0"/>
          </a:p>
        </p:txBody>
      </p:sp>
      <p:pic>
        <p:nvPicPr>
          <p:cNvPr id="1026" name="Picture 2" descr="https://images-na.ssl-images-amazon.com/images/I/510d4yyaqtL._SX322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235" y="2761488"/>
            <a:ext cx="1213165" cy="18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&amp; Information System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600200"/>
            <a:ext cx="9144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Information: </a:t>
            </a:r>
            <a:r>
              <a:rPr lang="en-US" sz="2400" dirty="0" smtClean="0"/>
              <a:t>A measure of freedom of choice when one selects a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message; Information </a:t>
            </a:r>
            <a:r>
              <a:rPr lang="en-US" sz="2400" u="sng" dirty="0"/>
              <a:t>resolves </a:t>
            </a:r>
            <a:r>
              <a:rPr lang="en-US" sz="2400" u="sng" dirty="0" smtClean="0"/>
              <a:t>uncertainty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“The mathematical theory of communication”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      C. Shannon and W. Weaver, 1963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Information System</a:t>
            </a:r>
            <a:r>
              <a:rPr lang="en-US" sz="2400" b="1" dirty="0" smtClean="0"/>
              <a:t>: </a:t>
            </a:r>
            <a:r>
              <a:rPr lang="en-US" sz="2400" dirty="0"/>
              <a:t>A discrete set of information resources organized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for </a:t>
            </a:r>
            <a:r>
              <a:rPr lang="en-US" sz="2400" dirty="0"/>
              <a:t>the </a:t>
            </a:r>
            <a:r>
              <a:rPr lang="en-US" sz="2400" u="sng" dirty="0" smtClean="0"/>
              <a:t>collection</a:t>
            </a:r>
            <a:r>
              <a:rPr lang="en-US" sz="2400" u="sng" dirty="0"/>
              <a:t>, processing, maintenance, use, sharing, </a:t>
            </a:r>
            <a:endParaRPr lang="en-US" sz="2400" u="sng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u="sng" dirty="0" smtClean="0"/>
              <a:t>dissemination</a:t>
            </a:r>
            <a:r>
              <a:rPr lang="en-US" sz="2400" u="sng" dirty="0"/>
              <a:t>, or </a:t>
            </a:r>
            <a:r>
              <a:rPr lang="en-US" sz="2400" u="sng" dirty="0" smtClean="0"/>
              <a:t>disposition</a:t>
            </a:r>
            <a:r>
              <a:rPr lang="en-US" sz="2400" dirty="0" smtClean="0"/>
              <a:t> </a:t>
            </a:r>
            <a:r>
              <a:rPr lang="en-US" sz="2400" dirty="0"/>
              <a:t>of information.                                 </a:t>
            </a:r>
            <a:endParaRPr lang="en-US" sz="2000" dirty="0">
              <a:solidFill>
                <a:srgbClr val="0000CC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Committee </a:t>
            </a:r>
            <a:r>
              <a:rPr lang="en-US" sz="2000" dirty="0">
                <a:solidFill>
                  <a:srgbClr val="0000CC"/>
                </a:solidFill>
              </a:rPr>
              <a:t>on National Security </a:t>
            </a:r>
            <a:r>
              <a:rPr lang="en-US" sz="2000" dirty="0" smtClean="0">
                <a:solidFill>
                  <a:srgbClr val="0000CC"/>
                </a:solidFill>
              </a:rPr>
              <a:t>Systems Glossary (</a:t>
            </a:r>
            <a:r>
              <a:rPr lang="en-US" sz="2000" dirty="0">
                <a:solidFill>
                  <a:srgbClr val="0000CC"/>
                </a:solidFill>
              </a:rPr>
              <a:t>CNSSI-4009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Computer </a:t>
            </a:r>
            <a:r>
              <a:rPr lang="en-US" sz="2000" b="1" dirty="0"/>
              <a:t>Information System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Hardware, Software</a:t>
            </a:r>
            <a:r>
              <a:rPr lang="en-US" dirty="0"/>
              <a:t>, </a:t>
            </a:r>
            <a:r>
              <a:rPr lang="en-US" dirty="0" smtClean="0"/>
              <a:t>Databases</a:t>
            </a:r>
            <a:r>
              <a:rPr lang="en-US" dirty="0"/>
              <a:t>, Networks, </a:t>
            </a:r>
            <a:r>
              <a:rPr lang="en-US" dirty="0" smtClean="0"/>
              <a:t>Procedures</a:t>
            </a:r>
            <a:endParaRPr lang="en-US" sz="16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Security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555349"/>
            <a:ext cx="9144000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DEFINITION</a:t>
            </a:r>
            <a:r>
              <a:rPr lang="en-US" sz="2400" b="1" dirty="0" smtClean="0"/>
              <a:t>: </a:t>
            </a:r>
            <a:r>
              <a:rPr lang="en-US" sz="2400" dirty="0" smtClean="0"/>
              <a:t>The </a:t>
            </a:r>
            <a:r>
              <a:rPr lang="en-US" sz="2400" b="1" dirty="0" smtClean="0"/>
              <a:t>protection</a:t>
            </a:r>
            <a:r>
              <a:rPr lang="en-US" sz="2400" dirty="0" smtClean="0"/>
              <a:t> of </a:t>
            </a:r>
            <a:r>
              <a:rPr lang="en-US" sz="2400" b="1" dirty="0" smtClean="0"/>
              <a:t>information</a:t>
            </a:r>
            <a:r>
              <a:rPr lang="en-US" sz="2400" dirty="0" smtClean="0"/>
              <a:t> and </a:t>
            </a:r>
            <a:r>
              <a:rPr lang="en-US" sz="2400" b="1" dirty="0" smtClean="0"/>
              <a:t>information systems 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       </a:t>
            </a:r>
            <a:r>
              <a:rPr lang="en-US" sz="2400" dirty="0" smtClean="0"/>
              <a:t>from </a:t>
            </a:r>
            <a:r>
              <a:rPr lang="en-US" sz="2400" u="sng" dirty="0" smtClean="0"/>
              <a:t>unauthorized</a:t>
            </a:r>
            <a:r>
              <a:rPr lang="en-US" sz="2400" dirty="0" smtClean="0"/>
              <a:t> access, use, disclosure, disruption, modification,  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       or destruction in order to provide </a:t>
            </a:r>
            <a:r>
              <a:rPr lang="en-US" sz="2400" b="1" dirty="0" smtClean="0"/>
              <a:t>confidentiality</a:t>
            </a:r>
            <a:r>
              <a:rPr lang="en-US" sz="2400" dirty="0" smtClean="0"/>
              <a:t>, </a:t>
            </a:r>
            <a:r>
              <a:rPr lang="en-US" sz="2400" b="1" dirty="0" smtClean="0"/>
              <a:t>integrity</a:t>
            </a:r>
            <a:r>
              <a:rPr lang="en-US" sz="2400" dirty="0" smtClean="0"/>
              <a:t>, and 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       availability</a:t>
            </a:r>
            <a:r>
              <a:rPr lang="en-US" sz="2400" dirty="0" smtClean="0"/>
              <a:t>.                                                             </a:t>
            </a:r>
            <a:r>
              <a:rPr lang="en-US" sz="2400" dirty="0" smtClean="0">
                <a:solidFill>
                  <a:srgbClr val="0000CC"/>
                </a:solidFill>
              </a:rPr>
              <a:t>  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Computer </a:t>
            </a:r>
            <a:r>
              <a:rPr lang="en-US" sz="2400" b="1" dirty="0"/>
              <a:t>Security</a:t>
            </a:r>
            <a:r>
              <a:rPr lang="en-US" sz="2400" b="1" dirty="0" smtClean="0"/>
              <a:t>: </a:t>
            </a:r>
            <a:r>
              <a:rPr lang="en-US" sz="2400" dirty="0" smtClean="0"/>
              <a:t>Measures </a:t>
            </a:r>
            <a:r>
              <a:rPr lang="en-US" sz="2400" dirty="0"/>
              <a:t>and controls that ensure </a:t>
            </a:r>
            <a:r>
              <a:rPr lang="en-US" sz="2400" b="1" dirty="0"/>
              <a:t>confidentiality</a:t>
            </a:r>
            <a:r>
              <a:rPr lang="en-US" sz="2400" dirty="0"/>
              <a:t>, 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       integrity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b="1" dirty="0"/>
              <a:t>availability</a:t>
            </a:r>
            <a:r>
              <a:rPr lang="en-US" sz="2400" dirty="0"/>
              <a:t> of the </a:t>
            </a:r>
            <a:r>
              <a:rPr lang="en-US" sz="2400" b="1" dirty="0"/>
              <a:t>information</a:t>
            </a:r>
            <a:r>
              <a:rPr lang="en-US" sz="2400" dirty="0"/>
              <a:t> processed and stored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by a </a:t>
            </a:r>
            <a:r>
              <a:rPr lang="en-US" sz="2400" b="1" dirty="0" smtClean="0"/>
              <a:t>computer</a:t>
            </a:r>
            <a:r>
              <a:rPr lang="en-US" sz="2400" dirty="0"/>
              <a:t>. </a:t>
            </a:r>
            <a:r>
              <a:rPr lang="en-US" sz="2400" dirty="0" smtClean="0"/>
              <a:t>                                                                 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4751832" y="2572512"/>
            <a:ext cx="1868053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6706974" y="2572512"/>
            <a:ext cx="1159914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538704" y="3011424"/>
            <a:ext cx="1417531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143000"/>
            <a:ext cx="9144000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/>
              <a:t>The study of </a:t>
            </a:r>
            <a:r>
              <a:rPr lang="en-US" sz="2400" b="1" dirty="0" smtClean="0"/>
              <a:t>mathematical techniques </a:t>
            </a:r>
            <a:r>
              <a:rPr lang="en-US" sz="2400" dirty="0" smtClean="0"/>
              <a:t>for </a:t>
            </a:r>
            <a:r>
              <a:rPr lang="en-US" sz="2400" b="1" dirty="0" smtClean="0"/>
              <a:t>securing</a:t>
            </a:r>
            <a:r>
              <a:rPr lang="en-US" sz="2400" dirty="0" smtClean="0"/>
              <a:t> digital 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     information, systems, and distributed computations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against </a:t>
            </a:r>
            <a:r>
              <a:rPr lang="en-US" sz="2400" b="1" dirty="0" smtClean="0"/>
              <a:t>adversarial attacks 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CC"/>
                </a:solidFill>
              </a:rPr>
              <a:t>“</a:t>
            </a:r>
            <a:r>
              <a:rPr lang="en-US" dirty="0" smtClean="0">
                <a:solidFill>
                  <a:srgbClr val="0000CC"/>
                </a:solidFill>
              </a:rPr>
              <a:t>Introduction </a:t>
            </a:r>
            <a:r>
              <a:rPr lang="en-US" dirty="0">
                <a:solidFill>
                  <a:srgbClr val="0000CC"/>
                </a:solidFill>
              </a:rPr>
              <a:t>to Modern </a:t>
            </a:r>
            <a:r>
              <a:rPr lang="en-US" dirty="0" smtClean="0">
                <a:solidFill>
                  <a:srgbClr val="0000CC"/>
                </a:solidFill>
              </a:rPr>
              <a:t>Cryptography”, Katz, Lindell, 2015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study of </a:t>
            </a:r>
            <a:r>
              <a:rPr lang="en-US" sz="2400" b="1" dirty="0"/>
              <a:t>mathematical techniques </a:t>
            </a:r>
            <a:r>
              <a:rPr lang="en-US" sz="2400" dirty="0"/>
              <a:t>related to aspects of </a:t>
            </a:r>
            <a:r>
              <a:rPr lang="en-US" sz="2400" b="1" dirty="0" smtClean="0"/>
              <a:t>information security </a:t>
            </a:r>
            <a:r>
              <a:rPr lang="en-US" sz="2400" dirty="0"/>
              <a:t>such as </a:t>
            </a:r>
            <a:r>
              <a:rPr lang="en-US" sz="2400" b="1" dirty="0"/>
              <a:t>confidentiality</a:t>
            </a:r>
            <a:r>
              <a:rPr lang="en-US" sz="2400" dirty="0"/>
              <a:t>,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integrity</a:t>
            </a:r>
            <a:r>
              <a:rPr lang="en-US" sz="2400" dirty="0"/>
              <a:t>, </a:t>
            </a:r>
            <a:r>
              <a:rPr lang="en-US" sz="2400" b="1" dirty="0"/>
              <a:t>entity</a:t>
            </a:r>
            <a:r>
              <a:rPr lang="en-US" sz="2400" dirty="0"/>
              <a:t> </a:t>
            </a:r>
            <a:r>
              <a:rPr lang="en-US" sz="2400" b="1" dirty="0"/>
              <a:t>authentication</a:t>
            </a:r>
            <a:r>
              <a:rPr lang="en-US" sz="2400" dirty="0"/>
              <a:t>, and </a:t>
            </a:r>
            <a:r>
              <a:rPr lang="en-US" sz="2400" b="1" dirty="0"/>
              <a:t>data </a:t>
            </a:r>
            <a:r>
              <a:rPr lang="en-US" sz="2400" b="1" dirty="0" smtClean="0"/>
              <a:t>origin authentication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“Handbook </a:t>
            </a:r>
            <a:r>
              <a:rPr lang="en-US" dirty="0">
                <a:solidFill>
                  <a:srgbClr val="0000CC"/>
                </a:solidFill>
              </a:rPr>
              <a:t>of Applied </a:t>
            </a:r>
            <a:r>
              <a:rPr lang="en-US" dirty="0" smtClean="0">
                <a:solidFill>
                  <a:srgbClr val="0000CC"/>
                </a:solidFill>
              </a:rPr>
              <a:t>Cryptography”,</a:t>
            </a:r>
            <a:r>
              <a:rPr lang="nl-NL" dirty="0" smtClean="0">
                <a:solidFill>
                  <a:srgbClr val="0000CC"/>
                </a:solidFill>
              </a:rPr>
              <a:t> </a:t>
            </a:r>
            <a:r>
              <a:rPr lang="nl-NL" dirty="0">
                <a:solidFill>
                  <a:srgbClr val="0000CC"/>
                </a:solidFill>
              </a:rPr>
              <a:t>Menezes, van Oorschot</a:t>
            </a:r>
            <a:r>
              <a:rPr lang="nl-NL" dirty="0" smtClean="0">
                <a:solidFill>
                  <a:srgbClr val="0000CC"/>
                </a:solidFill>
              </a:rPr>
              <a:t>, Vanstone, 1996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/>
              <a:t>The discipline that embodies the </a:t>
            </a:r>
            <a:r>
              <a:rPr lang="en-US" sz="2400" b="1" dirty="0" smtClean="0"/>
              <a:t>principles</a:t>
            </a:r>
            <a:r>
              <a:rPr lang="en-US" sz="2400" dirty="0" smtClean="0"/>
              <a:t>, </a:t>
            </a:r>
            <a:r>
              <a:rPr lang="en-US" sz="2400" b="1" dirty="0" smtClean="0"/>
              <a:t>means</a:t>
            </a:r>
            <a:r>
              <a:rPr lang="en-US" sz="2400" dirty="0" smtClean="0"/>
              <a:t>, and </a:t>
            </a:r>
          </a:p>
          <a:p>
            <a:pPr lvl="1">
              <a:lnSpc>
                <a:spcPct val="110000"/>
              </a:lnSpc>
            </a:pPr>
            <a:r>
              <a:rPr lang="en-US" sz="2400" b="1" dirty="0"/>
              <a:t> </a:t>
            </a:r>
            <a:r>
              <a:rPr lang="en-US" sz="2400" b="1" dirty="0" smtClean="0"/>
              <a:t>    methods</a:t>
            </a:r>
            <a:r>
              <a:rPr lang="en-US" sz="2400" dirty="0" smtClean="0"/>
              <a:t> for the providing </a:t>
            </a:r>
            <a:r>
              <a:rPr lang="en-US" sz="2400" b="1" dirty="0" smtClean="0"/>
              <a:t>information security</a:t>
            </a:r>
            <a:r>
              <a:rPr lang="en-US" sz="2400" dirty="0" smtClean="0"/>
              <a:t>, including    </a:t>
            </a:r>
          </a:p>
          <a:p>
            <a:pPr lvl="1">
              <a:lnSpc>
                <a:spcPct val="110000"/>
              </a:lnSpc>
            </a:pPr>
            <a:r>
              <a:rPr lang="en-US" sz="2400" b="1" dirty="0"/>
              <a:t> </a:t>
            </a:r>
            <a:r>
              <a:rPr lang="en-US" sz="2400" b="1" dirty="0" smtClean="0"/>
              <a:t>    confidentiality</a:t>
            </a:r>
            <a:r>
              <a:rPr lang="en-US" sz="2400" dirty="0" smtClean="0"/>
              <a:t>, </a:t>
            </a:r>
            <a:r>
              <a:rPr lang="en-US" sz="2400" b="1" dirty="0" smtClean="0"/>
              <a:t>data integrity</a:t>
            </a:r>
            <a:r>
              <a:rPr lang="en-US" sz="2400" dirty="0" smtClean="0"/>
              <a:t>, </a:t>
            </a:r>
            <a:r>
              <a:rPr lang="en-US" sz="2400" b="1" dirty="0" smtClean="0"/>
              <a:t>non-repudiation</a:t>
            </a:r>
            <a:r>
              <a:rPr lang="en-US" sz="2400" dirty="0" smtClean="0"/>
              <a:t>, and </a:t>
            </a:r>
          </a:p>
          <a:p>
            <a:pPr lvl="1">
              <a:lnSpc>
                <a:spcPct val="110000"/>
              </a:lnSpc>
            </a:pPr>
            <a:r>
              <a:rPr lang="en-US" sz="2400" b="1" dirty="0"/>
              <a:t> </a:t>
            </a:r>
            <a:r>
              <a:rPr lang="en-US" sz="2400" b="1" dirty="0" smtClean="0"/>
              <a:t>    authenticity</a:t>
            </a:r>
            <a:r>
              <a:rPr lang="en-US" sz="2400" dirty="0" smtClean="0"/>
              <a:t>. </a:t>
            </a:r>
          </a:p>
          <a:p>
            <a:pPr marL="1257300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  <a:endParaRPr lang="en-US" sz="2000" b="1" dirty="0" smtClean="0">
              <a:solidFill>
                <a:srgbClr val="0000CC"/>
              </a:solidFill>
            </a:endParaRPr>
          </a:p>
        </p:txBody>
      </p:sp>
      <p:sp>
        <p:nvSpPr>
          <p:cNvPr id="3" name="图文框 2"/>
          <p:cNvSpPr/>
          <p:nvPr/>
        </p:nvSpPr>
        <p:spPr>
          <a:xfrm>
            <a:off x="2438400" y="1262253"/>
            <a:ext cx="3276600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图文框 4"/>
          <p:cNvSpPr/>
          <p:nvPr/>
        </p:nvSpPr>
        <p:spPr>
          <a:xfrm>
            <a:off x="847344" y="3176016"/>
            <a:ext cx="2654577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4462688" y="3176016"/>
            <a:ext cx="1897625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7062933" y="3176016"/>
            <a:ext cx="1155059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1675993" y="3566922"/>
            <a:ext cx="1897624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4679655" y="5075682"/>
            <a:ext cx="2120433" cy="27660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7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08066" y="2018963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0" y="416573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property that sensitive information is </a:t>
            </a:r>
            <a:r>
              <a:rPr lang="en-US" sz="2400" b="1" dirty="0"/>
              <a:t>not disclosed</a:t>
            </a:r>
            <a:r>
              <a:rPr lang="en-US" sz="2400" dirty="0"/>
              <a:t> to </a:t>
            </a:r>
            <a:r>
              <a:rPr lang="en-US" sz="2400" u="sng" dirty="0"/>
              <a:t>unauthorized</a:t>
            </a:r>
            <a:r>
              <a:rPr lang="en-US" sz="2400" dirty="0"/>
              <a:t> individuals, entities, or </a:t>
            </a:r>
            <a:r>
              <a:rPr lang="en-US" sz="2400" dirty="0" smtClean="0"/>
              <a:t>processes.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FIPS </a:t>
            </a:r>
            <a:r>
              <a:rPr lang="en-US" sz="2000" dirty="0">
                <a:solidFill>
                  <a:srgbClr val="0000CC"/>
                </a:solidFill>
              </a:rPr>
              <a:t>140-2 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18" idx="2"/>
            <a:endCxn id="3" idx="0"/>
          </p:cNvCxnSpPr>
          <p:nvPr/>
        </p:nvCxnSpPr>
        <p:spPr>
          <a:xfrm rot="16200000" flipH="1">
            <a:off x="4367485" y="2282680"/>
            <a:ext cx="1005462" cy="121669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  <p:sp>
        <p:nvSpPr>
          <p:cNvPr id="4" name="矩形 3"/>
          <p:cNvSpPr/>
          <p:nvPr/>
        </p:nvSpPr>
        <p:spPr>
          <a:xfrm>
            <a:off x="4772836" y="3762039"/>
            <a:ext cx="1475564" cy="276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400" b="1" dirty="0"/>
              <a:t>adversary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37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08067" y="1992868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18" idx="2"/>
            <a:endCxn id="3" idx="0"/>
          </p:cNvCxnSpPr>
          <p:nvPr/>
        </p:nvCxnSpPr>
        <p:spPr>
          <a:xfrm rot="16200000" flipH="1">
            <a:off x="4354439" y="2269633"/>
            <a:ext cx="1031557" cy="121669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794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0"/>
          </p:cNvCxnSpPr>
          <p:nvPr/>
        </p:nvCxnSpPr>
        <p:spPr>
          <a:xfrm rot="16200000" flipV="1">
            <a:off x="4377579" y="2292773"/>
            <a:ext cx="1031557" cy="11704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00844" y="1992868"/>
            <a:ext cx="4032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2103" y="1992868"/>
            <a:ext cx="415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$10000</a:t>
            </a:r>
            <a:r>
              <a:rPr lang="en-US" dirty="0" smtClean="0">
                <a:latin typeface="Tahoma" pitchFamily="34" charset="0"/>
              </a:rPr>
              <a:t> from Alice to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0" y="4165735"/>
            <a:ext cx="91440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property that sensitive data has </a:t>
            </a:r>
            <a:r>
              <a:rPr lang="en-US" sz="2400" b="1" dirty="0"/>
              <a:t>not been modified or deleted </a:t>
            </a:r>
            <a:r>
              <a:rPr lang="en-US" sz="2400" dirty="0"/>
              <a:t>in an </a:t>
            </a:r>
            <a:r>
              <a:rPr lang="en-US" sz="2400" u="sng" dirty="0"/>
              <a:t>unauthorized and undetected</a:t>
            </a:r>
            <a:r>
              <a:rPr lang="en-US" sz="2400" dirty="0"/>
              <a:t> </a:t>
            </a:r>
            <a:r>
              <a:rPr lang="en-US" sz="2400" dirty="0" smtClean="0"/>
              <a:t>manner.                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FIPS </a:t>
            </a:r>
            <a:r>
              <a:rPr lang="en-US" sz="2000" dirty="0">
                <a:solidFill>
                  <a:srgbClr val="0000CC"/>
                </a:solidFill>
              </a:rPr>
              <a:t>140-2 </a:t>
            </a:r>
            <a:r>
              <a:rPr lang="en-US" sz="2000" dirty="0"/>
              <a:t>	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0"/>
            <a:endCxn id="18" idx="2"/>
          </p:cNvCxnSpPr>
          <p:nvPr/>
        </p:nvCxnSpPr>
        <p:spPr>
          <a:xfrm rot="16200000" flipV="1">
            <a:off x="4354439" y="2269634"/>
            <a:ext cx="1031557" cy="1216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428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21305</TotalTime>
  <Words>719</Words>
  <Application>Microsoft Office PowerPoint</Application>
  <PresentationFormat>全屏显示(4:3)</PresentationFormat>
  <Paragraphs>148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Tahoma</vt:lpstr>
      <vt:lpstr>Office Theme</vt:lpstr>
      <vt:lpstr>Foundations of Cryptography cryptography, confidentiality, integrity, authentication, non-repudiation,  private-key encryption</vt:lpstr>
      <vt:lpstr>Course Information</vt:lpstr>
      <vt:lpstr>Information &amp; Information System</vt:lpstr>
      <vt:lpstr>Information Security</vt:lpstr>
      <vt:lpstr>Cryptography</vt:lpstr>
      <vt:lpstr>Confidentiality</vt:lpstr>
      <vt:lpstr>Integrity</vt:lpstr>
      <vt:lpstr>Integrity</vt:lpstr>
      <vt:lpstr>Integrity</vt:lpstr>
      <vt:lpstr>Authentication</vt:lpstr>
      <vt:lpstr>Non-Repudiation</vt:lpstr>
      <vt:lpstr>Outline of the Course</vt:lpstr>
      <vt:lpstr>PowerPoint 演示文稿</vt:lpstr>
      <vt:lpstr>History of Encryption</vt:lpstr>
      <vt:lpstr>History of Encryption</vt:lpstr>
      <vt:lpstr>Private-Key Encryption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528</cp:revision>
  <cp:lastPrinted>2019-09-09T04:03:24Z</cp:lastPrinted>
  <dcterms:created xsi:type="dcterms:W3CDTF">2014-04-06T04:43:09Z</dcterms:created>
  <dcterms:modified xsi:type="dcterms:W3CDTF">2019-09-09T07:21:31Z</dcterms:modified>
</cp:coreProperties>
</file>