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5" r:id="rId16"/>
    <p:sldId id="395" r:id="rId17"/>
    <p:sldId id="389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2.4</c:v>
                </c:pt>
                <c:pt idx="23">
                  <c:v>0.2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767392"/>
        <c:axId val="194767952"/>
      </c:barChart>
      <c:catAx>
        <c:axId val="19476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67952"/>
        <c:crosses val="autoZero"/>
        <c:auto val="1"/>
        <c:lblAlgn val="ctr"/>
        <c:lblOffset val="100"/>
        <c:noMultiLvlLbl val="0"/>
      </c:catAx>
      <c:valAx>
        <c:axId val="1947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6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Kerckhoff’s</a:t>
            </a:r>
            <a:r>
              <a:rPr lang="en-US" sz="2000" dirty="0"/>
              <a:t> p</a:t>
            </a:r>
            <a:r>
              <a:rPr lang="en-US" sz="2000" dirty="0" smtClean="0"/>
              <a:t>rinciple</a:t>
            </a:r>
            <a:r>
              <a:rPr lang="en-US" sz="2000" dirty="0"/>
              <a:t>, </a:t>
            </a:r>
            <a:r>
              <a:rPr lang="en-US" sz="2000" dirty="0" smtClean="0"/>
              <a:t>shift cipher</a:t>
            </a:r>
            <a:r>
              <a:rPr lang="en-US" sz="2000" dirty="0"/>
              <a:t>, </a:t>
            </a:r>
            <a:r>
              <a:rPr lang="en-US" sz="2000" dirty="0" smtClean="0"/>
              <a:t>brute-force attack</a:t>
            </a:r>
            <a:r>
              <a:rPr lang="en-US" sz="2000" dirty="0"/>
              <a:t>, </a:t>
            </a:r>
            <a:r>
              <a:rPr lang="en-US" sz="2000" dirty="0" smtClean="0"/>
              <a:t>sufficient key space principle</a:t>
            </a:r>
            <a:r>
              <a:rPr lang="en-US" sz="2000" dirty="0"/>
              <a:t>, </a:t>
            </a:r>
            <a:r>
              <a:rPr lang="en-US" sz="2000" dirty="0" smtClean="0"/>
              <a:t>substitution cipher</a:t>
            </a:r>
            <a:r>
              <a:rPr lang="en-US" sz="2000" dirty="0"/>
              <a:t>, </a:t>
            </a:r>
            <a:r>
              <a:rPr lang="en-US" sz="2000" dirty="0" smtClean="0"/>
              <a:t>letter frequency attack</a:t>
            </a:r>
            <a:r>
              <a:rPr lang="en-US" sz="2000" dirty="0"/>
              <a:t>, </a:t>
            </a:r>
            <a:r>
              <a:rPr lang="en-US" sz="2000" dirty="0" err="1"/>
              <a:t>Vigenère</a:t>
            </a:r>
            <a:r>
              <a:rPr lang="en-US" sz="2000" dirty="0"/>
              <a:t> </a:t>
            </a:r>
            <a:r>
              <a:rPr lang="en-US" sz="2000" dirty="0" smtClean="0"/>
              <a:t>cipher</a:t>
            </a:r>
            <a:endParaRPr lang="en-US" sz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𝒦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=26!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88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itchFamily="2" charset="2"/>
                  </a:rPr>
                  <a:t>: the key space is large for brute-force attack</a:t>
                </a:r>
                <a:endParaRPr lang="en-US" sz="2400" baseline="30000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ym typeface="Wingdings" pitchFamily="2" charset="2"/>
                  </a:rPr>
                  <a:t>Still not secure!!!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Every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is mapped to a fixed letter</a:t>
                </a: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The frequencies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are equal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The frequencies of individual letters are known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blipFill rotWithShape="0">
                <a:blip r:embed="rId3"/>
                <a:stretch>
                  <a:fillRect t="-1587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380856354"/>
              </p:ext>
            </p:extLst>
          </p:nvPr>
        </p:nvGraphicFramePr>
        <p:xfrm>
          <a:off x="838200" y="3483648"/>
          <a:ext cx="7543800" cy="25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2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Letter Frequency Attack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371600"/>
                <a:ext cx="9144000" cy="493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letters</a:t>
                </a:r>
                <a:r>
                  <a:rPr lang="en-US" sz="2400" dirty="0" smtClean="0">
                    <a:sym typeface="Wingdings" pitchFamily="2" charset="2"/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has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7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[0.06,0.09]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around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0.04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m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g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y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p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[0.015,0.028]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0.01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digrams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ed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ha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nd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ou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ea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endParaRPr lang="en-US" sz="2400" b="0" dirty="0" smtClean="0">
                  <a:solidFill>
                    <a:srgbClr val="C00000"/>
                  </a:solidFill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>
                    <a:solidFill>
                      <a:srgbClr val="C0000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ng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ti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hi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of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trigrams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ing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ent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tha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nth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was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eth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dth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93699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3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24548"/>
                <a:ext cx="9144000" cy="349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Find the plaintext for the following ciphertext</a:t>
                </a:r>
                <a:endParaRPr lang="en-US" sz="6000" b="1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Ciphertext</a:t>
                </a:r>
                <a:r>
                  <a:rPr lang="en-US" sz="1600" b="1" dirty="0">
                    <a:sym typeface="Wingdings" pitchFamily="2" charset="2"/>
                  </a:rPr>
                  <a:t>: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                                                                                                                               </a:t>
                </a:r>
                <a:r>
                  <a:rPr lang="en-US" sz="1600" dirty="0" smtClean="0">
                    <a:sym typeface="Wingdings" pitchFamily="2" charset="2"/>
                  </a:rPr>
                  <a:t>ODQSOCL </a:t>
                </a:r>
                <a:r>
                  <a:rPr lang="en-US" sz="1600" dirty="0">
                    <a:sym typeface="Wingdings" pitchFamily="2" charset="2"/>
                  </a:rPr>
                  <a:t>OW GIU BOEE QRROHOCS QV GIUR KIA QF Q DQCQSLR </a:t>
                </a:r>
                <a:r>
                  <a:rPr lang="en-US" sz="1600" dirty="0" smtClean="0">
                    <a:sym typeface="Wingdings" pitchFamily="2" charset="2"/>
                  </a:rPr>
                  <a:t>WIR </a:t>
                </a:r>
                <a:r>
                  <a:rPr lang="en-US" sz="1600" dirty="0">
                    <a:sym typeface="Wingdings" pitchFamily="2" charset="2"/>
                  </a:rPr>
                  <a:t>ICL IW CQFQF EIYQE YIDJUVLR FGFVLDF GIU SLV OCVI </a:t>
                </a:r>
                <a:r>
                  <a:rPr lang="en-US" sz="1600" dirty="0" smtClean="0">
                    <a:sym typeface="Wingdings" pitchFamily="2" charset="2"/>
                  </a:rPr>
                  <a:t>GIUR IWWOYL </a:t>
                </a:r>
                <a:r>
                  <a:rPr lang="en-US" sz="1600" dirty="0">
                    <a:sym typeface="Wingdings" pitchFamily="2" charset="2"/>
                  </a:rPr>
                  <a:t>IC VXQV DICPQG DIRCOCS VI WOCP VXL JXICLF </a:t>
                </a:r>
                <a:r>
                  <a:rPr lang="en-US" sz="1600" dirty="0" smtClean="0">
                    <a:sym typeface="Wingdings" pitchFamily="2" charset="2"/>
                  </a:rPr>
                  <a:t>ROCSOCS LHLRG </a:t>
                </a:r>
                <a:r>
                  <a:rPr lang="en-US" sz="1600" dirty="0">
                    <a:sym typeface="Wingdings" pitchFamily="2" charset="2"/>
                  </a:rPr>
                  <a:t>YQEELR OF Q POFVRQUSXV YICWUFLP CQFQ BIRMLR </a:t>
                </a:r>
                <a:r>
                  <a:rPr lang="en-US" sz="1600" dirty="0" smtClean="0">
                    <a:sym typeface="Wingdings" pitchFamily="2" charset="2"/>
                  </a:rPr>
                  <a:t>QCP LHLRG </a:t>
                </a:r>
                <a:r>
                  <a:rPr lang="en-US" sz="1600" dirty="0">
                    <a:sym typeface="Wingdings" pitchFamily="2" charset="2"/>
                  </a:rPr>
                  <a:t>YQEELR QFFURLF GIU VXQV XOF IR XLR WOEL </a:t>
                </a:r>
                <a:r>
                  <a:rPr lang="en-US" sz="1600" dirty="0" smtClean="0">
                    <a:sym typeface="Wingdings" pitchFamily="2" charset="2"/>
                  </a:rPr>
                  <a:t>IR QYYIUCVOCS </a:t>
                </a:r>
                <a:r>
                  <a:rPr lang="en-US" sz="1600" dirty="0">
                    <a:sym typeface="Wingdings" pitchFamily="2" charset="2"/>
                  </a:rPr>
                  <a:t>RLYIRP IR RLFLQRYX JRIKLYV LHLRG ICL IW </a:t>
                </a:r>
                <a:r>
                  <a:rPr lang="en-US" sz="1600" dirty="0" smtClean="0">
                    <a:sym typeface="Wingdings" pitchFamily="2" charset="2"/>
                  </a:rPr>
                  <a:t>BXOYX OF </a:t>
                </a:r>
                <a:r>
                  <a:rPr lang="en-US" sz="1600" dirty="0">
                    <a:sym typeface="Wingdings" pitchFamily="2" charset="2"/>
                  </a:rPr>
                  <a:t>DOFFOCS WRID VXL YIDJUVLR FGFVLD OF QAFIEUVLEG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 smtClean="0">
                    <a:sym typeface="Wingdings" pitchFamily="2" charset="2"/>
                  </a:rPr>
                  <a:t>Observation 1: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pt-BR" sz="1600" b="1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31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31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29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25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20 </m:t>
                    </m:r>
                  </m:oMath>
                </a14:m>
                <a:endParaRPr lang="pt-BR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Q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are encryptions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  <m:r>
                          <a:rPr lang="en-US" sz="1600" b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a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s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;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/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endParaRPr lang="en-US" sz="1600" b="1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does not hold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𝐋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548"/>
                <a:ext cx="9144000" cy="349018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5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4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24548"/>
                <a:ext cx="9144000" cy="511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QV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err="1">
                    <a:sym typeface="Wingdings" pitchFamily="2" charset="2"/>
                  </a:rPr>
                  <a:t>YIDJUV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</a:t>
                </a:r>
                <a:r>
                  <a:rPr lang="en-US" sz="1600" dirty="0" err="1">
                    <a:sym typeface="Wingdings" pitchFamily="2" charset="2"/>
                  </a:rPr>
                  <a:t>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V</a:t>
                </a:r>
                <a:r>
                  <a:rPr lang="en-US" sz="1600" dirty="0">
                    <a:sym typeface="Wingdings" pitchFamily="2" charset="2"/>
                  </a:rPr>
                  <a:t> OCVI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VXQV DICPQG DIRCOCS VI WOCP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JXIC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POFVRQUSXV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err="1">
                    <a:sym typeface="Wingdings" pitchFamily="2" charset="2"/>
                  </a:rPr>
                  <a:t>QFFUR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GIU VXQV XOF IR </a:t>
                </a:r>
                <a:r>
                  <a:rPr lang="en-US" sz="1600" dirty="0" err="1">
                    <a:sym typeface="Wingdings" pitchFamily="2" charset="2"/>
                  </a:rPr>
                  <a:t>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QYYIUCVOCS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QRYX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YV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BXOYX OF DOFFOCS WRID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Observation 2: </a:t>
                </a:r>
                <a:r>
                  <a:rPr lang="en-US" sz="1600" dirty="0" err="1" smtClean="0">
                    <a:sym typeface="Wingdings" pitchFamily="2" charset="2"/>
                  </a:rPr>
                  <a:t>ICe</a:t>
                </a:r>
                <a:r>
                  <a:rPr lang="en-US" sz="1600" dirty="0" smtClean="0">
                    <a:sym typeface="Wingdings" pitchFamily="2" charset="2"/>
                  </a:rPr>
                  <a:t>, </a:t>
                </a:r>
                <a:r>
                  <a:rPr lang="en-US" sz="1600" dirty="0" err="1" smtClean="0">
                    <a:sym typeface="Wingdings" pitchFamily="2" charset="2"/>
                  </a:rPr>
                  <a:t>VXe</a:t>
                </a:r>
                <a:r>
                  <a:rPr lang="en-US" sz="1600" dirty="0" smtClean="0">
                    <a:sym typeface="Wingdings" pitchFamily="2" charset="2"/>
                  </a:rPr>
                  <a:t>, IC appear in the ciphertext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VX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𝐕𝐗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𝐭𝐡𝐞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    </a:t>
                </a:r>
                <a:r>
                  <a:rPr lang="en-US" sz="1600" dirty="0" err="1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</a:t>
                </a:r>
                <a:r>
                  <a:rPr lang="en-US" sz="1600" dirty="0" err="1" smtClean="0">
                    <a:sym typeface="Wingdings" pitchFamily="2" charset="2"/>
                  </a:rPr>
                  <a:t>YIDJU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 smtClean="0">
                    <a:sym typeface="Wingdings" pitchFamily="2" charset="2"/>
                  </a:rPr>
                  <a:t>R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S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et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OC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DICPQG DIRCOCS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WOCP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</a:t>
                </a:r>
                <a:r>
                  <a:rPr lang="en-US" sz="1600" dirty="0" err="1">
                    <a:sym typeface="Wingdings" pitchFamily="2" charset="2"/>
                  </a:rPr>
                  <a:t>POF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RQUS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</a:t>
                </a:r>
                <a:r>
                  <a:rPr lang="en-US" sz="1600" dirty="0" err="1" smtClean="0">
                    <a:sym typeface="Wingdings" pitchFamily="2" charset="2"/>
                  </a:rPr>
                  <a:t>QFFUR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F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GIU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OF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QYYIUC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OCS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</a:t>
                </a:r>
                <a:r>
                  <a:rPr lang="en-US" sz="1600" dirty="0" err="1" smtClean="0">
                    <a:sym typeface="Wingdings" pitchFamily="2" charset="2"/>
                  </a:rPr>
                  <a:t>B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 smtClean="0">
                    <a:sym typeface="Wingdings" pitchFamily="2" charset="2"/>
                  </a:rPr>
                  <a:t>OY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OF DOFFOCS WRID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 smtClean="0">
                    <a:sym typeface="Wingdings" pitchFamily="2" charset="2"/>
                  </a:rPr>
                  <a:t>HO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 smtClean="0">
                    <a:sym typeface="Wingdings" pitchFamily="2" charset="2"/>
                  </a:rPr>
                  <a:t>QE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>
                    <a:sym typeface="Wingdings" pitchFamily="2" charset="2"/>
                  </a:rPr>
                  <a:t>Observation </a:t>
                </a:r>
                <a:r>
                  <a:rPr lang="pt-BR" sz="1600" b="1" dirty="0" smtClean="0">
                    <a:sym typeface="Wingdings" pitchFamily="2" charset="2"/>
                  </a:rPr>
                  <a:t>3: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>
                    <a:sym typeface="Wingdings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” appears as a single word.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>
                    <a:sym typeface="Wingdings" pitchFamily="2" charset="2"/>
                  </a:rPr>
                  <a:t>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  </a:t>
                </a:r>
                <a:r>
                  <a:rPr lang="en-US" sz="1600" dirty="0" err="1" smtClean="0">
                    <a:sym typeface="Wingdings" pitchFamily="2" charset="2"/>
                  </a:rPr>
                  <a:t>thQt</a:t>
                </a:r>
                <a:r>
                  <a:rPr lang="en-US" sz="1600" dirty="0" smtClean="0">
                    <a:sym typeface="Wingdings" pitchFamily="2" charset="2"/>
                  </a:rPr>
                  <a:t> appears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548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1624548"/>
            <a:ext cx="91440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OD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OW GIU BOEE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RROHOCS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at</a:t>
            </a:r>
            <a:r>
              <a:rPr lang="en-US" sz="1600" dirty="0">
                <a:sym typeface="Wingdings" pitchFamily="2" charset="2"/>
              </a:rPr>
              <a:t> GIUR KIA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WIR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EIY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DF</a:t>
            </a:r>
            <a:r>
              <a:rPr lang="en-US" sz="1600" dirty="0">
                <a:sym typeface="Wingdings" pitchFamily="2" charset="2"/>
              </a:rPr>
              <a:t> GIU S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et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GIUR </a:t>
            </a:r>
            <a:r>
              <a:rPr lang="en-US" sz="1600" dirty="0" err="1">
                <a:sym typeface="Wingdings" pitchFamily="2" charset="2"/>
              </a:rPr>
              <a:t>IWWOY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IC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DICP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G</a:t>
            </a:r>
            <a:r>
              <a:rPr lang="en-US" sz="1600" dirty="0">
                <a:sym typeface="Wingdings" pitchFamily="2" charset="2"/>
              </a:rPr>
              <a:t> DIRCOCS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WOCP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ROCSOCS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POF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US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YICWUF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BIRM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FFUR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GIU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OF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YYIUC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YIRP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ea</a:t>
            </a:r>
            <a:r>
              <a:rPr lang="en-US" sz="1600" dirty="0" err="1">
                <a:sym typeface="Wingdings" pitchFamily="2" charset="2"/>
              </a:rPr>
              <a:t>RY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JRIK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B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OF DOFFOCS WRID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AFIEU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EG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HO</a:t>
            </a:r>
            <a:r>
              <a:rPr lang="en-US" sz="1600" dirty="0" err="1" smtClean="0">
                <a:solidFill>
                  <a:srgbClr val="C00000"/>
                </a:solidFill>
                <a:sym typeface="Wingdings" pitchFamily="2" charset="2"/>
              </a:rPr>
              <a:t>ta</a:t>
            </a:r>
            <a:r>
              <a:rPr lang="en-US" sz="1600" dirty="0" err="1" smtClean="0">
                <a:sym typeface="Wingdings" pitchFamily="2" charset="2"/>
              </a:rPr>
              <a:t>E</a:t>
            </a:r>
            <a:endParaRPr lang="en-US" sz="1600" dirty="0" smtClean="0">
              <a:sym typeface="Wingdings" pitchFamily="2" charset="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itchFamily="2" charset="2"/>
              </a:rPr>
              <a:t>Plaintext</a:t>
            </a:r>
            <a:r>
              <a:rPr lang="en-US" sz="1600" dirty="0">
                <a:sym typeface="Wingdings" pitchFamily="2" charset="2"/>
              </a:rPr>
              <a:t>:                                                                                                                                   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imagine </a:t>
            </a:r>
            <a:r>
              <a:rPr lang="en-US" sz="1600" dirty="0">
                <a:sym typeface="Wingdings" pitchFamily="2" charset="2"/>
              </a:rPr>
              <a:t>if you will arriving at your job as a manager for one of NASAs local computer systems you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get </a:t>
            </a:r>
            <a:r>
              <a:rPr lang="en-US" sz="1600" dirty="0">
                <a:sym typeface="Wingdings" pitchFamily="2" charset="2"/>
              </a:rPr>
              <a:t>into your office on that Monday morning to find the phones ringing every caller is a distraught </a:t>
            </a:r>
            <a:r>
              <a:rPr lang="en-US" sz="1600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confused </a:t>
            </a:r>
            <a:r>
              <a:rPr lang="en-US" sz="1600" dirty="0">
                <a:sym typeface="Wingdings" pitchFamily="2" charset="2"/>
              </a:rPr>
              <a:t>NASA worker and every caller assures you that his or her file or accounting record or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research </a:t>
            </a:r>
            <a:r>
              <a:rPr lang="en-US" sz="1600" dirty="0">
                <a:sym typeface="Wingdings" pitchFamily="2" charset="2"/>
              </a:rPr>
              <a:t>project every one of which is missing from the computer system is absolutely </a:t>
            </a:r>
            <a:r>
              <a:rPr lang="en-US" sz="1600" dirty="0" smtClean="0">
                <a:sym typeface="Wingdings" pitchFamily="2" charset="2"/>
              </a:rPr>
              <a:t>vital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itchFamily="2" charset="2"/>
              </a:rPr>
              <a:t>Imagine, </a:t>
            </a:r>
            <a:r>
              <a:rPr lang="en-US" sz="1600" dirty="0">
                <a:sym typeface="Wingdings" pitchFamily="2" charset="2"/>
              </a:rPr>
              <a:t>if you </a:t>
            </a:r>
            <a:r>
              <a:rPr lang="en-US" sz="1600" dirty="0" smtClean="0">
                <a:sym typeface="Wingdings" pitchFamily="2" charset="2"/>
              </a:rPr>
              <a:t>will, </a:t>
            </a:r>
            <a:r>
              <a:rPr lang="en-US" sz="1600" dirty="0">
                <a:sym typeface="Wingdings" pitchFamily="2" charset="2"/>
              </a:rPr>
              <a:t>arriving at your job as a manager for one of NASAs local computer </a:t>
            </a:r>
            <a:r>
              <a:rPr lang="en-US" sz="1600" dirty="0" smtClean="0">
                <a:sym typeface="Wingdings" pitchFamily="2" charset="2"/>
              </a:rPr>
              <a:t>systems. </a:t>
            </a:r>
            <a:r>
              <a:rPr lang="en-US" sz="1600" dirty="0">
                <a:sym typeface="Wingdings" pitchFamily="2" charset="2"/>
              </a:rPr>
              <a:t>you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get into your office on that Monday morning to find the </a:t>
            </a:r>
            <a:r>
              <a:rPr lang="en-US" sz="1600" dirty="0" smtClean="0">
                <a:sym typeface="Wingdings" pitchFamily="2" charset="2"/>
              </a:rPr>
              <a:t>phones ringing. </a:t>
            </a:r>
            <a:r>
              <a:rPr lang="en-US" sz="1600" dirty="0">
                <a:sym typeface="Wingdings" pitchFamily="2" charset="2"/>
              </a:rPr>
              <a:t>every caller is a </a:t>
            </a:r>
            <a:r>
              <a:rPr lang="en-US" sz="1600" dirty="0" smtClean="0">
                <a:sym typeface="Wingdings" pitchFamily="2" charset="2"/>
              </a:rPr>
              <a:t>distraught,  </a:t>
            </a:r>
            <a:endParaRPr lang="en-US" sz="1600" dirty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confused NASA </a:t>
            </a:r>
            <a:r>
              <a:rPr lang="en-US" sz="1600" dirty="0" smtClean="0">
                <a:sym typeface="Wingdings" pitchFamily="2" charset="2"/>
              </a:rPr>
              <a:t>worker. </a:t>
            </a:r>
            <a:r>
              <a:rPr lang="en-US" sz="1600" dirty="0">
                <a:sym typeface="Wingdings" pitchFamily="2" charset="2"/>
              </a:rPr>
              <a:t>and every caller assures you that his or her file or accounting record or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research </a:t>
            </a:r>
            <a:r>
              <a:rPr lang="en-US" sz="1600" dirty="0" smtClean="0">
                <a:sym typeface="Wingdings" pitchFamily="2" charset="2"/>
              </a:rPr>
              <a:t>project-every </a:t>
            </a:r>
            <a:r>
              <a:rPr lang="en-US" sz="1600" dirty="0">
                <a:sym typeface="Wingdings" pitchFamily="2" charset="2"/>
              </a:rPr>
              <a:t>one of which is missing from the computer </a:t>
            </a:r>
            <a:r>
              <a:rPr lang="en-US" sz="1600" dirty="0" smtClean="0">
                <a:sym typeface="Wingdings" pitchFamily="2" charset="2"/>
              </a:rPr>
              <a:t>system-is </a:t>
            </a:r>
            <a:r>
              <a:rPr lang="en-US" sz="1600" dirty="0">
                <a:sym typeface="Wingdings" pitchFamily="2" charset="2"/>
              </a:rPr>
              <a:t>absolutely vital</a:t>
            </a:r>
            <a:endParaRPr lang="en-US" sz="16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18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Improved Attack of Shift Cipher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481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Drawbacks of Brute-Force Attack (of Shift Cipher):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It is difficult to check whether a candidate plaintext makes sense or not using a computer program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26 is small? The shift cipher can be changed to use much larger key space, say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=10000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Improved Attack: needs sufficiently long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(lower case) letter in plaintext,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ym typeface="Wingdings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≈0.065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(upper case) letter in ciphertext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Secret key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≈0.065</m:t>
                        </m:r>
                      </m:e>
                    </m:nary>
                  </m:oMath>
                </a14:m>
                <a:endParaRPr lang="en-US" sz="2000" b="0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compute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output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such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that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closest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0.065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134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r="-800" b="-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Vigenère</a:t>
            </a:r>
            <a:r>
              <a:rPr lang="en-US" dirty="0" smtClean="0"/>
              <a:t> </a:t>
            </a:r>
            <a:r>
              <a:rPr lang="en-US" dirty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designed in 1600s, broken in 1860s, in order to defeat LFA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 …,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 …,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the letter obtained by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positions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Reverse the process.</a:t>
                </a:r>
              </a:p>
              <a:p>
                <a:r>
                  <a:rPr lang="en-US" sz="2400" b="1" dirty="0" smtClean="0">
                    <a:sym typeface="Wingdings" pitchFamily="2" charset="2"/>
                  </a:rPr>
                  <a:t>REMARKs:</a:t>
                </a:r>
                <a:endParaRPr lang="en-US" sz="2400" b="1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Large key space: infinite in theory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Same letter can be mapped to different ones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Security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𝐏𝐫𝐢𝐯𝐊𝐄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1066800"/>
                <a:ext cx="9144000" cy="500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err="1" smtClean="0"/>
                  <a:t>Bottomline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adversary</a:t>
                </a:r>
                <a:r>
                  <a:rPr lang="en-US" sz="2400" dirty="0" smtClean="0"/>
                  <a:t> should not be able to learn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mathematical formulation is not easy. It is the main contribution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of modern cryptography.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to achieve the above security?</a:t>
                </a:r>
                <a:r>
                  <a:rPr lang="en-US" sz="2400" dirty="0" smtClean="0"/>
                  <a:t> Alice and Bob hide some info.</a:t>
                </a:r>
                <a:endParaRPr lang="en-US" sz="2400" i="0" dirty="0" smtClean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secret from the adversary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secret from the adversary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Which one is the better choice? </a:t>
                </a:r>
                <a:r>
                  <a:rPr lang="en-US" sz="2400" dirty="0"/>
                  <a:t>Comparisons between a) and b)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Length of the secret: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keep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secret.  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the secret is disclosed: a)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; b) change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Multiple users: a) multiple keys; b) multiple algorithms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choose multiple algorithms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004447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2" b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625833" y="2819400"/>
            <a:ext cx="1492535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etter choice!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Kerckhoff’s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1698415"/>
            <a:ext cx="914400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PRINCIPLE: </a:t>
            </a:r>
            <a:r>
              <a:rPr lang="en-US" sz="2400" dirty="0" smtClean="0"/>
              <a:t>The </a:t>
            </a:r>
            <a:r>
              <a:rPr lang="en-US" sz="2400" u="sng" dirty="0"/>
              <a:t>cipher method must not be </a:t>
            </a:r>
            <a:r>
              <a:rPr lang="en-US" sz="2400" u="sng" dirty="0" smtClean="0"/>
              <a:t>required </a:t>
            </a:r>
            <a:r>
              <a:rPr lang="en-US" sz="2400" u="sng" dirty="0"/>
              <a:t>to be </a:t>
            </a:r>
            <a:r>
              <a:rPr lang="en-US" sz="2400" u="sng" dirty="0" smtClean="0"/>
              <a:t>secret</a:t>
            </a:r>
            <a:r>
              <a:rPr lang="en-US" sz="2400" dirty="0" smtClean="0"/>
              <a:t>, and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it must </a:t>
            </a:r>
            <a:r>
              <a:rPr lang="en-US" sz="2400" dirty="0"/>
              <a:t>be able to fall into the hands </a:t>
            </a:r>
            <a:r>
              <a:rPr lang="en-US" sz="2400" dirty="0" smtClean="0"/>
              <a:t>of </a:t>
            </a:r>
            <a:r>
              <a:rPr lang="en-US" sz="2400" dirty="0"/>
              <a:t>the enemy </a:t>
            </a:r>
            <a:r>
              <a:rPr lang="en-US" sz="2400" dirty="0" smtClean="0"/>
              <a:t>without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inconvenience</a:t>
            </a:r>
            <a:r>
              <a:rPr lang="en-US" sz="2400" dirty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 should solely rely on the secrecy of the key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By </a:t>
            </a:r>
            <a:r>
              <a:rPr lang="en-US" sz="2000" dirty="0" err="1" smtClean="0"/>
              <a:t>Kerckhoff</a:t>
            </a:r>
            <a:r>
              <a:rPr lang="en-US" sz="2000" dirty="0" smtClean="0"/>
              <a:t>,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/>
              <a:t>REMARK: </a:t>
            </a:r>
            <a:r>
              <a:rPr lang="en-US" sz="2400" dirty="0"/>
              <a:t>C</a:t>
            </a:r>
            <a:r>
              <a:rPr lang="en-US" sz="2400" dirty="0" smtClean="0"/>
              <a:t>ryptographic designs (algorithms) can be made </a:t>
            </a:r>
            <a:r>
              <a:rPr lang="en-US" sz="2400" b="1" dirty="0" smtClean="0"/>
              <a:t>public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It’s easy to find the weakness of a design and so make improvement. Eventually, a really strong design will be obtained.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However, many designs in national security remain </a:t>
            </a:r>
            <a:r>
              <a:rPr lang="en-US" sz="2000" u="sng" dirty="0" smtClean="0"/>
              <a:t>not</a:t>
            </a:r>
            <a:r>
              <a:rPr lang="en-US" sz="2000" dirty="0" smtClean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5611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mod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Division Algorithm: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be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 Then there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unique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=3∗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=−11,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=(−4)∗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44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Shift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0,…,25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25}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 above encryption is done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encryption is extended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verify the correctness of shift cipher 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attack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HAA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HJ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HJ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attack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5"/>
              <p:cNvSpPr/>
              <p:nvPr/>
            </p:nvSpPr>
            <p:spPr>
              <a:xfrm>
                <a:off x="20107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85" y="4038600"/>
                <a:ext cx="60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36"/>
              <p:cNvSpPr/>
              <p:nvPr/>
            </p:nvSpPr>
            <p:spPr>
              <a:xfrm>
                <a:off x="14011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85" y="4038600"/>
                <a:ext cx="60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37"/>
              <p:cNvSpPr/>
              <p:nvPr/>
            </p:nvSpPr>
            <p:spPr>
              <a:xfrm>
                <a:off x="26203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85" y="4038600"/>
                <a:ext cx="609600" cy="609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38"/>
              <p:cNvSpPr/>
              <p:nvPr/>
            </p:nvSpPr>
            <p:spPr>
              <a:xfrm>
                <a:off x="32299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85" y="4038600"/>
                <a:ext cx="609600" cy="609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39"/>
              <p:cNvSpPr/>
              <p:nvPr/>
            </p:nvSpPr>
            <p:spPr>
              <a:xfrm>
                <a:off x="38395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85" y="4038600"/>
                <a:ext cx="609600" cy="6096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40"/>
              <p:cNvSpPr/>
              <p:nvPr/>
            </p:nvSpPr>
            <p:spPr>
              <a:xfrm>
                <a:off x="44491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85" y="4038600"/>
                <a:ext cx="609600" cy="6096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41"/>
              <p:cNvSpPr/>
              <p:nvPr/>
            </p:nvSpPr>
            <p:spPr>
              <a:xfrm>
                <a:off x="5744585" y="4038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85" y="4038600"/>
                <a:ext cx="609600" cy="6096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42"/>
          <p:cNvSpPr/>
          <p:nvPr/>
        </p:nvSpPr>
        <p:spPr>
          <a:xfrm>
            <a:off x="755726" y="4038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69" name="矩形 43"/>
          <p:cNvSpPr/>
          <p:nvPr/>
        </p:nvSpPr>
        <p:spPr>
          <a:xfrm>
            <a:off x="5085679" y="4038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76" name="矩形 44"/>
          <p:cNvSpPr/>
          <p:nvPr/>
        </p:nvSpPr>
        <p:spPr>
          <a:xfrm>
            <a:off x="6380671" y="4038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45"/>
              <p:cNvSpPr/>
              <p:nvPr/>
            </p:nvSpPr>
            <p:spPr>
              <a:xfrm>
                <a:off x="27762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03" y="5105400"/>
                <a:ext cx="609600" cy="6096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49"/>
              <p:cNvSpPr/>
              <p:nvPr/>
            </p:nvSpPr>
            <p:spPr>
              <a:xfrm>
                <a:off x="21666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3" y="5105400"/>
                <a:ext cx="609600" cy="609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50"/>
              <p:cNvSpPr/>
              <p:nvPr/>
            </p:nvSpPr>
            <p:spPr>
              <a:xfrm>
                <a:off x="33858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3" y="5105400"/>
                <a:ext cx="609600" cy="609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51"/>
              <p:cNvSpPr/>
              <p:nvPr/>
            </p:nvSpPr>
            <p:spPr>
              <a:xfrm>
                <a:off x="39954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03" y="5105400"/>
                <a:ext cx="609600" cy="6096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52"/>
              <p:cNvSpPr/>
              <p:nvPr/>
            </p:nvSpPr>
            <p:spPr>
              <a:xfrm>
                <a:off x="46050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03" y="5105400"/>
                <a:ext cx="609600" cy="6096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53"/>
              <p:cNvSpPr/>
              <p:nvPr/>
            </p:nvSpPr>
            <p:spPr>
              <a:xfrm>
                <a:off x="52146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03" y="5105400"/>
                <a:ext cx="609600" cy="6096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55"/>
              <p:cNvSpPr/>
              <p:nvPr/>
            </p:nvSpPr>
            <p:spPr>
              <a:xfrm>
                <a:off x="6510003" y="51054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3" y="5105400"/>
                <a:ext cx="609600" cy="6096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56"/>
          <p:cNvSpPr/>
          <p:nvPr/>
        </p:nvSpPr>
        <p:spPr>
          <a:xfrm>
            <a:off x="1521144" y="51054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5" name="矩形 58"/>
          <p:cNvSpPr/>
          <p:nvPr/>
        </p:nvSpPr>
        <p:spPr>
          <a:xfrm>
            <a:off x="5851097" y="51054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6" name="矩形 59"/>
          <p:cNvSpPr/>
          <p:nvPr/>
        </p:nvSpPr>
        <p:spPr>
          <a:xfrm>
            <a:off x="7162800" y="51054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cxnSp>
        <p:nvCxnSpPr>
          <p:cNvPr id="87" name="直接箭头连接符 61"/>
          <p:cNvCxnSpPr>
            <a:stCxn id="47" idx="2"/>
            <a:endCxn id="78" idx="0"/>
          </p:cNvCxnSpPr>
          <p:nvPr/>
        </p:nvCxnSpPr>
        <p:spPr>
          <a:xfrm>
            <a:off x="17059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62"/>
          <p:cNvCxnSpPr>
            <a:stCxn id="35" idx="2"/>
            <a:endCxn id="77" idx="0"/>
          </p:cNvCxnSpPr>
          <p:nvPr/>
        </p:nvCxnSpPr>
        <p:spPr>
          <a:xfrm>
            <a:off x="23155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64"/>
          <p:cNvCxnSpPr>
            <a:stCxn id="48" idx="2"/>
            <a:endCxn id="79" idx="0"/>
          </p:cNvCxnSpPr>
          <p:nvPr/>
        </p:nvCxnSpPr>
        <p:spPr>
          <a:xfrm>
            <a:off x="29251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65"/>
          <p:cNvCxnSpPr>
            <a:stCxn id="49" idx="2"/>
            <a:endCxn id="80" idx="0"/>
          </p:cNvCxnSpPr>
          <p:nvPr/>
        </p:nvCxnSpPr>
        <p:spPr>
          <a:xfrm>
            <a:off x="35347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69"/>
          <p:cNvCxnSpPr>
            <a:stCxn id="55" idx="2"/>
            <a:endCxn id="81" idx="0"/>
          </p:cNvCxnSpPr>
          <p:nvPr/>
        </p:nvCxnSpPr>
        <p:spPr>
          <a:xfrm>
            <a:off x="41443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70"/>
          <p:cNvCxnSpPr>
            <a:stCxn id="58" idx="2"/>
            <a:endCxn id="82" idx="0"/>
          </p:cNvCxnSpPr>
          <p:nvPr/>
        </p:nvCxnSpPr>
        <p:spPr>
          <a:xfrm>
            <a:off x="47539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73"/>
          <p:cNvCxnSpPr>
            <a:stCxn id="61" idx="2"/>
            <a:endCxn id="83" idx="0"/>
          </p:cNvCxnSpPr>
          <p:nvPr/>
        </p:nvCxnSpPr>
        <p:spPr>
          <a:xfrm>
            <a:off x="6049385" y="46482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1852" y="525780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52" y="5257800"/>
                <a:ext cx="61587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8911" r="-79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9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8" grpId="0" animBg="1"/>
      <p:bldP spid="49" grpId="0" animBg="1"/>
      <p:bldP spid="55" grpId="0" animBg="1"/>
      <p:bldP spid="58" grpId="0" animBg="1"/>
      <p:bldP spid="61" grpId="0" animBg="1"/>
      <p:bldP spid="64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504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/>
                  <a:t>Try all secret keys until a meaningful plaintext appears            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haahjr</m:t>
                    </m:r>
                  </m:oMath>
                </a14:m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dwwdfn</m:t>
                    </m:r>
                  </m:oMath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gzzgiq</m:t>
                    </m:r>
                  </m:oMath>
                </a14:m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cvvcem</m:t>
                    </m:r>
                  </m:oMath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fyyfhp</m:t>
                    </m:r>
                  </m:oMath>
                </a14:m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buubdl</m:t>
                    </m:r>
                  </m:oMath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exxego</m:t>
                    </m:r>
                  </m:oMath>
                </a14:m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attack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Attack: </a:t>
                </a:r>
                <a:r>
                  <a:rPr lang="en-US" sz="2400" dirty="0" smtClean="0"/>
                  <a:t>Try </a:t>
                </a:r>
                <a:r>
                  <a:rPr lang="en-US" sz="2400" dirty="0"/>
                  <a:t>all possible secret keys and </a:t>
                </a:r>
                <a:r>
                  <a:rPr lang="en-US" sz="2400" dirty="0" smtClean="0"/>
                  <a:t>find </a:t>
                </a:r>
                <a:r>
                  <a:rPr lang="en-US" sz="2400" dirty="0"/>
                  <a:t>the one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used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Exhaustive </a:t>
                </a:r>
                <a:r>
                  <a:rPr lang="en-US" sz="2000" dirty="0"/>
                  <a:t>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/>
                  <a:t>Sufficient Key Space Principle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Any </a:t>
                </a:r>
                <a:r>
                  <a:rPr lang="en-US" sz="2400" dirty="0"/>
                  <a:t>secure encryption scheme must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have </a:t>
                </a:r>
                <a:r>
                  <a:rPr lang="en-US" sz="2400" dirty="0"/>
                  <a:t>a key space that is sufficiently large to make an exhaustive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search </a:t>
                </a:r>
                <a:r>
                  <a:rPr lang="en-US" sz="2400" dirty="0"/>
                  <a:t>attack infeasible.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must be large enough to thwart brute-force </a:t>
                </a:r>
                <a:r>
                  <a:rPr lang="en-US" sz="2000" dirty="0" smtClean="0"/>
                  <a:t>attack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413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5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77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Substitution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87435"/>
                <a:ext cx="9144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the set of all </a:t>
                </a:r>
                <a:r>
                  <a:rPr lang="en-US" sz="2400" dirty="0" err="1" smtClean="0"/>
                  <a:t>bijections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Arial Black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and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The above encryption is done 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encryption </a:t>
                </a:r>
                <a:r>
                  <a:rPr lang="en-US" sz="2000" dirty="0" smtClean="0"/>
                  <a:t>is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extended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latin typeface="Arial Black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encrypt the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ell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him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me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is the following bijection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tellhimaboutme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GDOOKVCXEFLGCD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GDOOKVCXEFLGCD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tellhimaboutme</m:t>
                    </m:r>
                  </m:oMath>
                </a14:m>
                <a:endParaRPr lang="en-US" sz="2000" dirty="0" smtClean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7435"/>
                <a:ext cx="91440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996" b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575292"/>
                  </p:ext>
                </p:extLst>
              </p:nvPr>
            </p:nvGraphicFramePr>
            <p:xfrm>
              <a:off x="914400" y="437388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/>
                    <a:gridCol w="228600"/>
                    <a:gridCol w="228600"/>
                    <a:gridCol w="228600"/>
                    <a:gridCol w="228600"/>
                    <a:gridCol w="209685"/>
                    <a:gridCol w="20828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082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575292"/>
                  </p:ext>
                </p:extLst>
              </p:nvPr>
            </p:nvGraphicFramePr>
            <p:xfrm>
              <a:off x="914400" y="437388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/>
                    <a:gridCol w="228600"/>
                    <a:gridCol w="228600"/>
                    <a:gridCol w="228600"/>
                    <a:gridCol w="228600"/>
                    <a:gridCol w="209685"/>
                    <a:gridCol w="20828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15230"/>
                    <a:gridCol w="20828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263" t="-1613" r="-23421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8108" t="-1613" r="-23054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2632" t="-1613" r="-214473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10811" t="-1613" r="-210270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0000" t="-1613" r="-194736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58824" t="-1613" r="-20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58824" t="-1613" r="-19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37143" t="-1613" r="-182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13889" t="-1613" r="-166944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40000" t="-1613" r="-16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40000" t="-1613" r="-15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108333" t="-1613" r="-1375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242857" t="-1613" r="-13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42857" t="-1613" r="-12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02778" t="-1613" r="-108055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45714" t="-1613" r="-10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45714" t="-1613" r="-9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97222" t="-1613" r="-7861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848571" t="-1613" r="-7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948571" t="-1613" r="-6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991667" t="-1613" r="-49166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151429" t="-1613" r="-4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251429" t="-1613" r="-3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286111" t="-1613" r="-19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454286" t="-1613" r="-10285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629412" t="-1613" r="-5882" b="-1064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263" t="-103279" r="-23421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8108" t="-103279" r="-23054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2632" t="-103279" r="-214473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10811" t="-103279" r="-210270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0000" t="-103279" r="-194736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58824" t="-103279" r="-20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58824" t="-103279" r="-19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37143" t="-103279" r="-182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13889" t="-103279" r="-166944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40000" t="-103279" r="-16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40000" t="-103279" r="-15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108333" t="-103279" r="-1375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242857" t="-103279" r="-13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42857" t="-103279" r="-12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02778" t="-103279" r="-108055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45714" t="-103279" r="-10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45714" t="-103279" r="-9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97222" t="-103279" r="-7861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848571" t="-103279" r="-7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948571" t="-103279" r="-6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991667" t="-103279" r="-49166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151429" t="-103279" r="-4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251429" t="-103279" r="-3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286111" t="-103279" r="-19722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454286" t="-103279" r="-10285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629412" t="-103279" r="-5882" b="-81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36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21790</TotalTime>
  <Words>1086</Words>
  <Application>Microsoft Office PowerPoint</Application>
  <PresentationFormat>全屏显示(4:3)</PresentationFormat>
  <Paragraphs>248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Cambria Math</vt:lpstr>
      <vt:lpstr>Wingdings</vt:lpstr>
      <vt:lpstr>Office Theme</vt:lpstr>
      <vt:lpstr>Foundations of Cryptography Kerckhoff’s principle, shift cipher, brute-force attack, sufficient key space principle, substitution cipher, letter frequency attack, Vigenère cipher</vt:lpstr>
      <vt:lpstr>Security of PrivKE</vt:lpstr>
      <vt:lpstr>Kerckhoff’s Principle</vt:lpstr>
      <vt:lpstr>PowerPoint 演示文稿</vt:lpstr>
      <vt:lpstr>mod</vt:lpstr>
      <vt:lpstr>Shift Cipher</vt:lpstr>
      <vt:lpstr>Security</vt:lpstr>
      <vt:lpstr>PowerPoint 演示文稿</vt:lpstr>
      <vt:lpstr>Substitution Cipher</vt:lpstr>
      <vt:lpstr>Security</vt:lpstr>
      <vt:lpstr>Letter Frequency Attack</vt:lpstr>
      <vt:lpstr>Example</vt:lpstr>
      <vt:lpstr>Example</vt:lpstr>
      <vt:lpstr>Example</vt:lpstr>
      <vt:lpstr>Improved Attack of Shift Cipher</vt:lpstr>
      <vt:lpstr>PowerPoint 演示文稿</vt:lpstr>
      <vt:lpstr>Vigenère Cipher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537</cp:revision>
  <cp:lastPrinted>2019-09-09T04:03:24Z</cp:lastPrinted>
  <dcterms:created xsi:type="dcterms:W3CDTF">2014-04-06T04:43:09Z</dcterms:created>
  <dcterms:modified xsi:type="dcterms:W3CDTF">2019-09-11T08:44:04Z</dcterms:modified>
</cp:coreProperties>
</file>