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389" r:id="rId3"/>
    <p:sldId id="390" r:id="rId4"/>
    <p:sldId id="391" r:id="rId5"/>
    <p:sldId id="392" r:id="rId6"/>
    <p:sldId id="393" r:id="rId7"/>
    <p:sldId id="394" r:id="rId8"/>
    <p:sldId id="396" r:id="rId9"/>
    <p:sldId id="397" r:id="rId10"/>
    <p:sldId id="432" r:id="rId11"/>
    <p:sldId id="398" r:id="rId12"/>
    <p:sldId id="399" r:id="rId13"/>
    <p:sldId id="400" r:id="rId14"/>
    <p:sldId id="412" r:id="rId15"/>
    <p:sldId id="401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5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err="1"/>
              <a:t>Kasiski’s</a:t>
            </a:r>
            <a:r>
              <a:rPr lang="en-US" sz="2000" dirty="0"/>
              <a:t> method, index of coincidence method, principles of modern cryptography, security guarantee, threat model, finite probability</a:t>
            </a:r>
            <a:endParaRPr lang="en-US" sz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Formal Definitions of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295400"/>
            <a:ext cx="9144000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Chosen-Plaintext Attack (CPA)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The adversary obtains plaintext/ciphertext pairs for plaintexts of its choice. It tries to determine information about the underlying plaintext of some other ciphertext produced using the same key.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Chosen-Ciphertext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Attack (CCA)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The adversary obtains plaintext/ciphertext pairs for plaintexts of its choice and ciphertext/plaintext pairs for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ciphertexts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of its choice.  It tries to determine information about the underlying plaintext of some other ciphertext produced using the same key. 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/>
              <a:t>What </a:t>
            </a:r>
            <a:r>
              <a:rPr lang="en-US" sz="2000" b="1" dirty="0"/>
              <a:t>is the computational power of the adversary?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person with pencil and paper cannot break my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system may be easily broken with a desktop PC.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person with desktop PC cannot break my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system may be easily broken with a supercomputer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person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with any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supercomputer cannot break my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system looks good, at least for now.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9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20000"/>
              </a:lnSpc>
            </a:pPr>
            <a:r>
              <a:rPr lang="en-US" altLang="zh-CN" sz="4400" dirty="0" smtClean="0">
                <a:latin typeface="+mj-lt"/>
              </a:rPr>
              <a:t>Precise Assumptions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981200"/>
            <a:ext cx="9144000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Assumption: </a:t>
            </a:r>
            <a:r>
              <a:rPr lang="en-US" sz="2400" dirty="0" smtClean="0"/>
              <a:t>Statements that are not proven but conjectured to be true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Integer factoring is hard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Modern cryptographic constructions are based on assumptions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Why </a:t>
            </a:r>
            <a:r>
              <a:rPr lang="en-US" sz="2400" b="1" dirty="0" smtClean="0">
                <a:solidFill>
                  <a:srgbClr val="C00000"/>
                </a:solidFill>
              </a:rPr>
              <a:t>Precise</a:t>
            </a:r>
            <a:r>
              <a:rPr lang="en-US" sz="2400" b="1" dirty="0" smtClean="0"/>
              <a:t> Assumptions: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Not precise, cannot be studied well, cannot establish confidence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Facilitate the comparison of schemes with different assumptions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Understanding the necessary assumptions</a:t>
            </a:r>
          </a:p>
        </p:txBody>
      </p:sp>
    </p:spTree>
    <p:extLst>
      <p:ext uri="{BB962C8B-B14F-4D97-AF65-F5344CB8AC3E}">
        <p14:creationId xmlns:p14="http://schemas.microsoft.com/office/powerpoint/2010/main" val="2920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Proofs of Security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350085"/>
            <a:ext cx="91440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Provable Security: </a:t>
            </a:r>
            <a:r>
              <a:rPr lang="en-US" sz="2400" dirty="0" smtClean="0"/>
              <a:t>If the designed cryptographic scheme can be broken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by an adversary, then the underlying assumption is false. 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Proof is relative to the security definition and the assumption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How to Claim Security? </a:t>
            </a:r>
            <a:r>
              <a:rPr lang="en-US" altLang="zh-CN" sz="2400" dirty="0" smtClean="0"/>
              <a:t> Security guarantee, Threat Model, Assumption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EXAMPLE:</a:t>
            </a:r>
            <a:r>
              <a:rPr lang="en-US" sz="2000" dirty="0" smtClean="0"/>
              <a:t> Any adversary that attacks RSA by </a:t>
            </a:r>
            <a:r>
              <a:rPr lang="en-US" sz="2000" dirty="0" smtClean="0">
                <a:solidFill>
                  <a:srgbClr val="C00000"/>
                </a:solidFill>
              </a:rPr>
              <a:t>running </a:t>
            </a:r>
            <a:r>
              <a:rPr lang="en-US" sz="2000" dirty="0">
                <a:solidFill>
                  <a:srgbClr val="C00000"/>
                </a:solidFill>
              </a:rPr>
              <a:t>IBM Summit </a:t>
            </a:r>
            <a:r>
              <a:rPr lang="en-US" sz="2000" dirty="0" smtClean="0">
                <a:solidFill>
                  <a:srgbClr val="C00000"/>
                </a:solidFill>
              </a:rPr>
              <a:t>for 100 years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rgbClr val="C00000"/>
                </a:solidFill>
              </a:rPr>
              <a:t>COA model </a:t>
            </a:r>
            <a:r>
              <a:rPr lang="en-US" sz="2000" dirty="0" smtClean="0">
                <a:solidFill>
                  <a:srgbClr val="0000CC"/>
                </a:solidFill>
              </a:rPr>
              <a:t>cannot learn the </a:t>
            </a:r>
            <a:r>
              <a:rPr lang="en-US" sz="2000" dirty="0" err="1" smtClean="0">
                <a:solidFill>
                  <a:srgbClr val="0000CC"/>
                </a:solidFill>
              </a:rPr>
              <a:t>msb</a:t>
            </a:r>
            <a:r>
              <a:rPr lang="en-US" sz="2000" dirty="0" smtClean="0">
                <a:solidFill>
                  <a:srgbClr val="0000CC"/>
                </a:solidFill>
              </a:rPr>
              <a:t> of the plaintext from its ciphertext</a:t>
            </a:r>
            <a:r>
              <a:rPr lang="en-US" sz="2000" dirty="0" smtClean="0"/>
              <a:t>,  under the assumption that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integer factoring is hard</a:t>
            </a:r>
            <a:r>
              <a:rPr lang="en-US" sz="2000" dirty="0" smtClean="0"/>
              <a:t>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security guarantee</a:t>
            </a:r>
            <a:r>
              <a:rPr lang="en-US" sz="2000" dirty="0" smtClean="0"/>
              <a:t>: </a:t>
            </a:r>
            <a:r>
              <a:rPr lang="en-US" sz="2000" dirty="0"/>
              <a:t>cannot learn the </a:t>
            </a:r>
            <a:r>
              <a:rPr lang="en-US" sz="2000" dirty="0" err="1"/>
              <a:t>msb</a:t>
            </a:r>
            <a:r>
              <a:rPr lang="en-US" sz="2000" dirty="0"/>
              <a:t> </a:t>
            </a:r>
            <a:r>
              <a:rPr lang="en-US" sz="2000" dirty="0" smtClean="0"/>
              <a:t>of the plaintext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threat model: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computational power</a:t>
            </a:r>
            <a:r>
              <a:rPr lang="en-US" sz="2000" dirty="0"/>
              <a:t>: running IBM Summit for 100 years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actions</a:t>
            </a:r>
            <a:r>
              <a:rPr lang="en-US" sz="2000" dirty="0"/>
              <a:t>: </a:t>
            </a:r>
            <a:r>
              <a:rPr lang="en-US" sz="2000" dirty="0" smtClean="0"/>
              <a:t>COA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ssumption</a:t>
            </a:r>
            <a:r>
              <a:rPr lang="en-US" sz="2000" dirty="0" smtClean="0"/>
              <a:t>: </a:t>
            </a:r>
            <a:r>
              <a:rPr lang="en-US" sz="2000" dirty="0"/>
              <a:t>integer factoring is hard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096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Finite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43000"/>
                <a:ext cx="9144000" cy="533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Experiment: </a:t>
                </a:r>
                <a:r>
                  <a:rPr lang="en-US" sz="2000" dirty="0" smtClean="0"/>
                  <a:t>A procedure that yields one of a given set of possible outcomes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toss a coin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Sample Space: </a:t>
                </a:r>
                <a:r>
                  <a:rPr lang="en-US" sz="2000" dirty="0" smtClean="0"/>
                  <a:t>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of all possible outcomes of an experiment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toss a coin; there are 2 possible outcomes,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the sample space is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Event: </a:t>
                </a: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of the sample space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Finite Probability: </a:t>
                </a:r>
                <a:r>
                  <a:rPr lang="en-US" sz="2400" dirty="0"/>
                  <a:t>The sample space is finite and each outcome occurs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     equally likely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Probability of an Event (in finite probability):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 finite nonempty sample space of equally likely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an event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Define the </a:t>
                </a:r>
                <a:r>
                  <a:rPr lang="en-US" sz="2000" b="1" dirty="0"/>
                  <a:t>probability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368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395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The probability </a:t>
                </a:r>
                <a:r>
                  <a:rPr lang="en-US" sz="2400" dirty="0"/>
                  <a:t>that a hand of </a:t>
                </a:r>
                <a:r>
                  <a:rPr lang="en-US" sz="2400" dirty="0" smtClean="0"/>
                  <a:t>5 poker cards contains 4 </a:t>
                </a:r>
                <a:r>
                  <a:rPr lang="en-US" sz="2400" dirty="0"/>
                  <a:t>cards of </a:t>
                </a:r>
                <a:r>
                  <a:rPr lang="en-US" sz="2400" dirty="0" smtClean="0"/>
                  <a:t>1 kind?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Experiment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randomly choose 5 cards from 52 indistinguishable poker cards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Sample Space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hands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poker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cards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Finite sample space, each outcome occurs equally likely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Event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cards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kind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Probability of the event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13×48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≈0.00024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9542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Vigenère</a:t>
            </a:r>
            <a:r>
              <a:rPr lang="en-US" dirty="0" smtClean="0"/>
              <a:t> </a:t>
            </a:r>
            <a:r>
              <a:rPr lang="en-US" dirty="0"/>
              <a:t>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283220"/>
                <a:ext cx="9144000" cy="504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designed in 1600s, broken in 1860s, in order to defeat LFA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0,1,…,25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the letter obtained by shifting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positions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Reverse the process.</a:t>
                </a:r>
              </a:p>
              <a:p>
                <a:r>
                  <a:rPr lang="en-US" sz="2400" b="1" dirty="0" smtClean="0">
                    <a:sym typeface="Wingdings" pitchFamily="2" charset="2"/>
                  </a:rPr>
                  <a:t>REMARKs:</a:t>
                </a:r>
                <a:endParaRPr lang="en-US" sz="2400" b="1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itchFamily="2" charset="2"/>
                  </a:rPr>
                  <a:t>Large key space: infinite in theory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itchFamily="2" charset="2"/>
                  </a:rPr>
                  <a:t>Same letter can be mapped to different ones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220"/>
                <a:ext cx="9144000" cy="50413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747"/>
            <a:ext cx="9143999" cy="2216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338072"/>
                <a:ext cx="9144000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Idea: </a:t>
                </a:r>
                <a:r>
                  <a:rPr lang="en-US" sz="2400" dirty="0" smtClean="0"/>
                  <a:t>If the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known, attack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shift 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iphers/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≈0.065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 </a:t>
                </a:r>
                <a:r>
                  <a:rPr lang="en-US" sz="2400" dirty="0" smtClean="0"/>
                  <a:t>How to determine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?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8072"/>
                <a:ext cx="9144000" cy="904863"/>
              </a:xfrm>
              <a:prstGeom prst="rect">
                <a:avLst/>
              </a:prstGeom>
              <a:blipFill rotWithShape="0">
                <a:blip r:embed="rId4"/>
                <a:stretch>
                  <a:fillRect l="-1000" t="-30405" b="-1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383274"/>
                <a:ext cx="9144000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Kasiski’s Method: by Kasiski, in 1860s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same bigram or trigram may appear many times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They may result in the same bigram or trigram in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distance between them is a multiple of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83274"/>
                <a:ext cx="9144000" cy="1865126"/>
              </a:xfrm>
              <a:prstGeom prst="rect">
                <a:avLst/>
              </a:prstGeom>
              <a:blipFill rotWithShape="0">
                <a:blip r:embed="rId5"/>
                <a:stretch>
                  <a:fillRect l="-1000" t="-327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ame 2"/>
          <p:cNvSpPr/>
          <p:nvPr/>
        </p:nvSpPr>
        <p:spPr>
          <a:xfrm>
            <a:off x="1612900" y="2517873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971800" y="2517873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257800" y="2517873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061200" y="2517873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35913" y="3432273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41149" y="3432273"/>
            <a:ext cx="6396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92427" y="3432273"/>
            <a:ext cx="573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04214" y="3432273"/>
            <a:ext cx="652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2" y="3432273"/>
            <a:ext cx="519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4434" y="3432273"/>
            <a:ext cx="628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57144" y="3956529"/>
                <a:ext cx="320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44" y="3956529"/>
                <a:ext cx="32060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162800" y="3956529"/>
                <a:ext cx="320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56529"/>
                <a:ext cx="32060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10656" y="4496169"/>
                <a:ext cx="2948564" cy="276999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|30: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∈{1,2,3,5,6,10,15,30}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656" y="4496169"/>
                <a:ext cx="294856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5" b="-3061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3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10" grpId="0" animBg="1"/>
      <p:bldP spid="11" grpId="0" animBg="1"/>
      <p:bldP spid="6" grpId="0"/>
      <p:bldP spid="18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676400"/>
                <a:ext cx="9144000" cy="400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Index </a:t>
                </a:r>
                <a:r>
                  <a:rPr lang="en-US" altLang="zh-CN" sz="2400" b="1" dirty="0"/>
                  <a:t>of </a:t>
                </a:r>
                <a:r>
                  <a:rPr lang="en-US" altLang="zh-CN" sz="2400" b="1" dirty="0" smtClean="0"/>
                  <a:t>Coincidence Method</a:t>
                </a:r>
                <a:r>
                  <a:rPr lang="en-US" altLang="zh-CN" sz="2400" b="1" dirty="0"/>
                  <a:t>: </a:t>
                </a:r>
                <a:r>
                  <a:rPr lang="en-US" altLang="zh-CN" sz="2400" b="1" dirty="0" smtClean="0"/>
                  <a:t>by Friedman, in </a:t>
                </a:r>
                <a:r>
                  <a:rPr lang="en-US" altLang="zh-CN" sz="2400" b="1" dirty="0"/>
                  <a:t>1920s </a:t>
                </a:r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If the key length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is a ciphertext of a shift cipher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the first symbol of the secret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the frequency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th letter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the frequency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letter in standard English 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r>
                  <a:rPr lang="en-US" sz="2400" dirty="0" smtClean="0"/>
                  <a:t> and hence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 smtClean="0"/>
                  <a:t>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≈0.065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the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will be close to a random string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1/26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≈0.038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400327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2" r="-267" b="-17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7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676400"/>
                <a:ext cx="9144000" cy="344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ALGORITHM (index of coincidence method):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construct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sequence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compute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frequencies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≈0.065,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possibly the length of the secret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guess can be validated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attack requires a very </a:t>
                </a:r>
                <a:r>
                  <a:rPr lang="en-US" sz="2000" b="1" dirty="0" smtClean="0"/>
                  <a:t>long ciphertext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44979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7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7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Classical &amp; Modern </a:t>
            </a:r>
            <a:r>
              <a:rPr lang="en-US" altLang="zh-CN" dirty="0"/>
              <a:t>Cryptography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00200"/>
            <a:ext cx="9144000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All historical </a:t>
            </a:r>
            <a:r>
              <a:rPr lang="en-US" sz="2400" b="1" dirty="0" smtClean="0"/>
              <a:t>ciphers have been BADLY broken</a:t>
            </a:r>
            <a:endParaRPr lang="en-US" sz="2400" b="1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The adversary learns only one ciphertext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The adversary can recover both the message and the secret key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Lessons of Classical Cryptography: it is like an art, not a science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Don’t tell us how secure a given system is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Don’t prove that a given system is secure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Principles of Modern Cryptography (a science)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Formal Definitions of Security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Precise Assumptions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Proofs of Security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Formal Definitions of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 Guarantee</a:t>
                </a:r>
                <a:r>
                  <a:rPr lang="en-US" sz="2400" b="1" dirty="0"/>
                  <a:t>: </a:t>
                </a:r>
                <a:r>
                  <a:rPr lang="en-US" sz="2400" dirty="0"/>
                  <a:t>what the scheme is intended to prevent the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adversary </a:t>
                </a:r>
                <a:r>
                  <a:rPr lang="en-US" sz="2400" dirty="0"/>
                  <a:t>from </a:t>
                </a:r>
                <a:r>
                  <a:rPr lang="en-US" sz="2400" dirty="0" smtClean="0"/>
                  <a:t>doing?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a successful attack? </a:t>
                </a:r>
                <a:r>
                  <a:rPr lang="en-US" sz="2000" dirty="0" smtClean="0"/>
                  <a:t>(from the adversary’s view)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Private-Key Encryption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should be impossible for an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adversary (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Adv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to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recover the secret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should be impossible for an adversary to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recover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entire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disclosed fraction may be sensitive, </a:t>
                </a:r>
                <a:r>
                  <a:rPr lang="en-US" dirty="0">
                    <a:solidFill>
                      <a:srgbClr val="FF0000"/>
                    </a:solidFill>
                  </a:rPr>
                  <a:t>E.g., financial data, medical data.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should be impossible for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 adversary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to recover any character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scheme may disclose partial information, </a:t>
                </a:r>
                <a:r>
                  <a:rPr lang="en-US" dirty="0">
                    <a:solidFill>
                      <a:srgbClr val="FF0000"/>
                    </a:solidFill>
                  </a:rPr>
                  <a:t>E.g., your bid&gt;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should be impossible for an adversary to learn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any additional information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2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71800" y="3425238"/>
            <a:ext cx="54955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nsecure! The entire plaintext is disclosed to the adversary.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6006" y="5545932"/>
            <a:ext cx="31693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/>
            <a:r>
              <a:rPr lang="en-US" dirty="0">
                <a:solidFill>
                  <a:srgbClr val="C00000"/>
                </a:solidFill>
              </a:rPr>
              <a:t>This is a good security guarantee. </a:t>
            </a:r>
          </a:p>
        </p:txBody>
      </p:sp>
    </p:spTree>
    <p:extLst>
      <p:ext uri="{BB962C8B-B14F-4D97-AF65-F5344CB8AC3E}">
        <p14:creationId xmlns:p14="http://schemas.microsoft.com/office/powerpoint/2010/main" val="12728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Formal Definitions of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828800"/>
            <a:ext cx="91440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Threat Model: </a:t>
            </a:r>
            <a:r>
              <a:rPr lang="en-US" sz="2400" dirty="0" smtClean="0"/>
              <a:t>defines the power </a:t>
            </a:r>
            <a:r>
              <a:rPr lang="en-US" sz="2400" dirty="0"/>
              <a:t>of </a:t>
            </a:r>
            <a:r>
              <a:rPr lang="en-US" sz="2400" dirty="0" smtClean="0"/>
              <a:t>the adversary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/>
              <a:t>What actions the adversary is assumed able to carry out?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Ciphertext-Only Attack (COA)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The adversary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observes a ciphertext (or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multiple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ciphertexts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It  tries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determine information about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underlying plaintext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(or plaintexts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Shift cipher, substitution cipher and </a:t>
            </a:r>
            <a:r>
              <a:rPr lang="en-US" u="sng" dirty="0" err="1">
                <a:solidFill>
                  <a:schemeClr val="accent1">
                    <a:lumMod val="50000"/>
                  </a:schemeClr>
                </a:solidFill>
              </a:rPr>
              <a:t>Vigenère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 Cipher are all broken with COA.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Known-Plaintext Attack (KPA)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The adversary learns one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pairs of plaintext and ciphertext generated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using some key.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tries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determine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about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underlying plaintext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some other ciphertext produced using the same key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All historical ciphers are trivial to break with KPA.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22729</TotalTime>
  <Words>900</Words>
  <Application>Microsoft Office PowerPoint</Application>
  <PresentationFormat>全屏显示(4:3)</PresentationFormat>
  <Paragraphs>142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Wingdings</vt:lpstr>
      <vt:lpstr>Office Theme</vt:lpstr>
      <vt:lpstr>Foundations of Cryptography Kasiski’s method, index of coincidence method, principles of modern cryptography, security guarantee, threat model, finite probability</vt:lpstr>
      <vt:lpstr>Vigenère Cipher</vt:lpstr>
      <vt:lpstr>Attacks</vt:lpstr>
      <vt:lpstr>Attacks</vt:lpstr>
      <vt:lpstr>Attacks</vt:lpstr>
      <vt:lpstr>PowerPoint 演示文稿</vt:lpstr>
      <vt:lpstr>Classical &amp; Modern Cryptography</vt:lpstr>
      <vt:lpstr>Formal Definitions of Security</vt:lpstr>
      <vt:lpstr>Formal Definitions of Security</vt:lpstr>
      <vt:lpstr>Formal Definitions of Security</vt:lpstr>
      <vt:lpstr>Precise Assumptions</vt:lpstr>
      <vt:lpstr>Proofs of Security</vt:lpstr>
      <vt:lpstr>PowerPoint 演示文稿</vt:lpstr>
      <vt:lpstr>Finite Probability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567</cp:revision>
  <cp:lastPrinted>2019-09-16T04:04:08Z</cp:lastPrinted>
  <dcterms:created xsi:type="dcterms:W3CDTF">2014-04-06T04:43:09Z</dcterms:created>
  <dcterms:modified xsi:type="dcterms:W3CDTF">2019-09-16T11:21:53Z</dcterms:modified>
</cp:coreProperties>
</file>