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14" r:id="rId2"/>
    <p:sldId id="402" r:id="rId3"/>
    <p:sldId id="403" r:id="rId4"/>
    <p:sldId id="404" r:id="rId5"/>
    <p:sldId id="405" r:id="rId6"/>
    <p:sldId id="406" r:id="rId7"/>
    <p:sldId id="407" r:id="rId8"/>
    <p:sldId id="408" r:id="rId9"/>
    <p:sldId id="409" r:id="rId10"/>
    <p:sldId id="440" r:id="rId11"/>
    <p:sldId id="410" r:id="rId12"/>
    <p:sldId id="413" r:id="rId13"/>
    <p:sldId id="414" r:id="rId14"/>
    <p:sldId id="441" r:id="rId15"/>
    <p:sldId id="439" r:id="rId16"/>
    <p:sldId id="415" r:id="rId17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0" d="100"/>
          <a:sy n="70" d="100"/>
        </p:scale>
        <p:origin x="1204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53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33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7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11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81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30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0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20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52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36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5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58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27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56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43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7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20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Foundations of Cryptography</a:t>
            </a:r>
            <a:br>
              <a:rPr lang="en-US" dirty="0" smtClean="0"/>
            </a:br>
            <a:r>
              <a:rPr lang="en-US" sz="2000" dirty="0" smtClean="0"/>
              <a:t>conditional probability</a:t>
            </a:r>
            <a:r>
              <a:rPr lang="en-US" sz="2000" dirty="0"/>
              <a:t>, </a:t>
            </a:r>
            <a:r>
              <a:rPr lang="en-US" sz="2000" dirty="0" smtClean="0"/>
              <a:t>perfect secrecy</a:t>
            </a:r>
            <a:endParaRPr lang="en-US" sz="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0"/>
            <a:ext cx="9144000" cy="1295400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LiangFeng</a:t>
            </a:r>
            <a:r>
              <a:rPr lang="en-US" sz="24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SIST, ShanghaiTech, 2019F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Private-Key Encryption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200"/>
            <a:ext cx="7239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575" y="1143000"/>
            <a:ext cx="7715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066800" y="2266950"/>
            <a:ext cx="656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Alice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6"/>
              <p:cNvSpPr>
                <a:spLocks noChangeArrowheads="1"/>
              </p:cNvSpPr>
              <p:nvPr/>
            </p:nvSpPr>
            <p:spPr bwMode="auto">
              <a:xfrm>
                <a:off x="2362200" y="1432223"/>
                <a:ext cx="762000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𝐄𝐧𝐜</m:t>
                      </m:r>
                    </m:oMath>
                  </m:oMathPara>
                </a14:m>
                <a:endParaRPr lang="en-US" b="1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2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2200" y="1432223"/>
                <a:ext cx="7620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1725706" y="1775123"/>
            <a:ext cx="6364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8"/>
              <p:cNvSpPr txBox="1">
                <a:spLocks noChangeArrowheads="1"/>
              </p:cNvSpPr>
              <p:nvPr/>
            </p:nvSpPr>
            <p:spPr bwMode="auto">
              <a:xfrm>
                <a:off x="1823774" y="1416745"/>
                <a:ext cx="45474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4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774" y="1416745"/>
                <a:ext cx="45474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0"/>
              <p:cNvSpPr txBox="1">
                <a:spLocks noChangeArrowheads="1"/>
              </p:cNvSpPr>
              <p:nvPr/>
            </p:nvSpPr>
            <p:spPr bwMode="auto">
              <a:xfrm>
                <a:off x="3836627" y="1407809"/>
                <a:ext cx="169828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5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36627" y="1407809"/>
                <a:ext cx="1698285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475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7350041" y="2266950"/>
            <a:ext cx="5747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Bob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13"/>
              <p:cNvSpPr>
                <a:spLocks noChangeArrowheads="1"/>
              </p:cNvSpPr>
              <p:nvPr/>
            </p:nvSpPr>
            <p:spPr bwMode="auto">
              <a:xfrm>
                <a:off x="5943600" y="1428750"/>
                <a:ext cx="762000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𝐃𝐞𝐜</m:t>
                      </m:r>
                    </m:oMath>
                  </m:oMathPara>
                </a14:m>
                <a:endParaRPr lang="en-US" b="1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8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3600" y="1428750"/>
                <a:ext cx="762000" cy="68580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Line 16"/>
          <p:cNvSpPr>
            <a:spLocks noChangeShapeType="1"/>
          </p:cNvSpPr>
          <p:nvPr/>
        </p:nvSpPr>
        <p:spPr bwMode="auto">
          <a:xfrm>
            <a:off x="6754906" y="1771650"/>
            <a:ext cx="417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17"/>
              <p:cNvSpPr txBox="1">
                <a:spLocks noChangeArrowheads="1"/>
              </p:cNvSpPr>
              <p:nvPr/>
            </p:nvSpPr>
            <p:spPr bwMode="auto">
              <a:xfrm>
                <a:off x="6754561" y="2659618"/>
                <a:ext cx="169828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𝐃𝐞𝐜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32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54561" y="2659618"/>
                <a:ext cx="1698285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639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771100" y="2519918"/>
                <a:ext cx="370935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100" y="2519918"/>
                <a:ext cx="370935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27"/>
          <p:cNvCxnSpPr>
            <a:cxnSpLocks noChangeShapeType="1"/>
            <a:stCxn id="22" idx="3"/>
            <a:endCxn id="28" idx="1"/>
          </p:cNvCxnSpPr>
          <p:nvPr/>
        </p:nvCxnSpPr>
        <p:spPr bwMode="auto">
          <a:xfrm flipV="1">
            <a:off x="3124200" y="1771650"/>
            <a:ext cx="2819400" cy="347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0" y="3733800"/>
                <a:ext cx="9144000" cy="2776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𝐃𝐞𝐜</m:t>
                    </m:r>
                  </m:oMath>
                </a14:m>
                <a:r>
                  <a:rPr lang="en-US" sz="2400" dirty="0" smtClean="0"/>
                  <a:t>: key generation, encryption, decryption</a:t>
                </a:r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Probabilistic algorithms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: secret key;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 smtClean="0"/>
                  <a:t>: plaintext (message), ciphertext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en-US" sz="2400" dirty="0" smtClean="0"/>
                  <a:t> : key space;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400" dirty="0" smtClean="0"/>
                  <a:t>: plaintext space, ciphertext space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𝐏𝐫𝐢𝐯𝐊𝐄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dirty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sz="2400" b="1" i="0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dirty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sz="2400" b="1" i="0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dirty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sz="2400" dirty="0" smtClean="0"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ea typeface="Cambria Math" panose="02040503050406030204" pitchFamily="18" charset="0"/>
                  </a:rPr>
                  <a:t>Correctness</a:t>
                </a:r>
                <a:r>
                  <a:rPr lang="en-US" sz="2000" dirty="0" smtClean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𝐄𝐧𝐜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000" dirty="0" smtClean="0"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ea typeface="Cambria Math" panose="02040503050406030204" pitchFamily="18" charset="0"/>
                  </a:rPr>
                  <a:t>Security</a:t>
                </a: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33800"/>
                <a:ext cx="9144000" cy="2776658"/>
              </a:xfrm>
              <a:prstGeom prst="rect">
                <a:avLst/>
              </a:prstGeom>
              <a:blipFill rotWithShape="0">
                <a:blip r:embed="rId11"/>
                <a:stretch>
                  <a:fillRect t="-1099" b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2365328" y="3040618"/>
                <a:ext cx="762000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dirty="0" smtClean="0">
                          <a:latin typeface="Cambria Math" panose="02040503050406030204" pitchFamily="18" charset="0"/>
                        </a:rPr>
                        <m:t>𝐆𝐞𝐧</m:t>
                      </m:r>
                    </m:oMath>
                  </m:oMathPara>
                </a14:m>
                <a:endParaRPr lang="en-US" b="1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6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5328" y="3040618"/>
                <a:ext cx="762000" cy="68580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/>
          <p:cNvCxnSpPr>
            <a:stCxn id="26" idx="0"/>
            <a:endCxn id="22" idx="2"/>
          </p:cNvCxnSpPr>
          <p:nvPr/>
        </p:nvCxnSpPr>
        <p:spPr>
          <a:xfrm flipH="1" flipV="1">
            <a:off x="2743200" y="2118023"/>
            <a:ext cx="3128" cy="9225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26" idx="3"/>
            <a:endCxn id="28" idx="2"/>
          </p:cNvCxnSpPr>
          <p:nvPr/>
        </p:nvCxnSpPr>
        <p:spPr>
          <a:xfrm flipV="1">
            <a:off x="3127328" y="2114550"/>
            <a:ext cx="3197272" cy="126896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035000" y="2519918"/>
                <a:ext cx="370935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000" y="2519918"/>
                <a:ext cx="370935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776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Distributions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135487"/>
                <a:ext cx="9144000" cy="5189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Secret Key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 smtClean="0"/>
                  <a:t>: the output of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𝐆𝐞𝐧</m:t>
                    </m:r>
                  </m:oMath>
                </a14:m>
                <a:r>
                  <a:rPr lang="en-US" sz="2400" b="1" dirty="0" smtClean="0"/>
                  <a:t>,</a:t>
                </a:r>
                <a:r>
                  <a:rPr lang="en-US" sz="2400" dirty="0" smtClean="0"/>
                  <a:t> a random variable taking values in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 smtClean="0"/>
                  <a:t> the probability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 smtClean="0"/>
                  <a:t> is output by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𝐆𝐞𝐧</m:t>
                    </m:r>
                  </m:oMath>
                </a14:m>
                <a:endParaRPr lang="en-US" sz="2000" b="1" dirty="0" smtClean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Determined by the key generation algorithm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uniform in shift cipher and substitution cipher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Plaintext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: </a:t>
                </a:r>
                <a:r>
                  <a:rPr lang="en-US" sz="2400" dirty="0" smtClean="0"/>
                  <a:t> the message being encrypted, taking values in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sz="2400" b="1" dirty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/>
                  <a:t> the probability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will be encrypted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determined by the sender’s preference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Example: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="</m:t>
                            </m:r>
                            <m:r>
                              <m:rPr>
                                <m:nor/>
                              </m:rPr>
                              <a:rPr lang="en-US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attack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"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if you are well-prepared for a war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Example: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="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attack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"</m:t>
                            </m:r>
                          </m:e>
                        </m:d>
                      </m:e>
                    </m:func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if you are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not well-prepared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Ciphertext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 smtClean="0"/>
                  <a:t>:  the output </a:t>
                </a:r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 smtClean="0"/>
                  <a:t>, </a:t>
                </a:r>
                <a:r>
                  <a:rPr lang="en-US" sz="2400" dirty="0" smtClean="0"/>
                  <a:t>taking values in </a:t>
                </a:r>
                <a14:m>
                  <m:oMath xmlns:m="http://schemas.openxmlformats.org/officeDocument/2006/math">
                    <m:r>
                      <a:rPr lang="en-US" sz="2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endParaRPr lang="en-US" sz="2400" dirty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/>
                  <a:t> the probability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is output by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𝐄𝐧𝐜</m:t>
                    </m:r>
                  </m:oMath>
                </a14:m>
                <a:endParaRPr lang="en-US" sz="2000" b="1" dirty="0" smtClean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determined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𝐄𝐧𝐜</m:t>
                    </m:r>
                  </m:oMath>
                </a14:m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Fundamental Assumption: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 smtClean="0"/>
                  <a:t> are independent random variables</a:t>
                </a:r>
                <a:r>
                  <a:rPr lang="en-US" sz="2400" dirty="0"/>
                  <a:t>.</a:t>
                </a:r>
                <a:endParaRPr lang="en-US" sz="2400" dirty="0" smtClean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35487"/>
                <a:ext cx="9144000" cy="5189113"/>
              </a:xfrm>
              <a:prstGeom prst="rect">
                <a:avLst/>
              </a:prstGeom>
              <a:blipFill rotWithShape="0">
                <a:blip r:embed="rId4"/>
                <a:stretch>
                  <a:fillRect l="-1000" t="-117" b="-1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913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Perfect Secrecy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676400"/>
                <a:ext cx="9144000" cy="3933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 smtClean="0"/>
                  <a:t> is </a:t>
                </a:r>
                <a:r>
                  <a:rPr lang="en-US" sz="2400" b="1" dirty="0" smtClean="0"/>
                  <a:t>perfectly secret</a:t>
                </a:r>
                <a:r>
                  <a:rPr lang="en-US" sz="2400" dirty="0" smtClean="0"/>
                  <a:t> if f</a:t>
                </a:r>
                <a:r>
                  <a:rPr lang="en-US" sz="2400" b="0" dirty="0" smtClean="0"/>
                  <a:t>or any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</a:t>
                </a:r>
                <a:r>
                  <a:rPr lang="en-US" sz="2400" b="0" dirty="0" smtClean="0"/>
                  <a:t>distribution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 smtClean="0"/>
                  <a:t>, 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 and any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with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400" dirty="0" smtClean="0"/>
              </a:p>
              <a:p>
                <a:pPr lvl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1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This kind of security requires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are independent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For simplicity, we always assume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func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Threat Model: </a:t>
                </a:r>
                <a:r>
                  <a:rPr lang="en-US" sz="2400" dirty="0" smtClean="0"/>
                  <a:t>(1) The adversary has </a:t>
                </a:r>
                <a:r>
                  <a:rPr lang="en-US" sz="2400" dirty="0"/>
                  <a:t>unlimited computational </a:t>
                </a:r>
                <a:r>
                  <a:rPr lang="en-US" sz="2400" dirty="0" smtClean="0"/>
                  <a:t>power;    </a:t>
                </a:r>
                <a:endParaRPr lang="en-US" sz="2400" dirty="0"/>
              </a:p>
              <a:p>
                <a:pPr lvl="1">
                  <a:lnSpc>
                    <a:spcPct val="120000"/>
                  </a:lnSpc>
                </a:pPr>
                <a:r>
                  <a:rPr lang="en-US" sz="2400" dirty="0" smtClean="0"/>
                  <a:t>(2) The adversary observes </a:t>
                </a:r>
                <a:r>
                  <a:rPr lang="en-US" sz="2400" dirty="0"/>
                  <a:t>only one ciphertext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Security Guarantee: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The </a:t>
                </a:r>
                <a:r>
                  <a:rPr lang="en-US" sz="2400" dirty="0">
                    <a:solidFill>
                      <a:schemeClr val="tx1"/>
                    </a:solidFill>
                  </a:rPr>
                  <a:t>adversary learns no additional information </a:t>
                </a:r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marL="0" lvl="1">
                  <a:lnSpc>
                    <a:spcPct val="120000"/>
                  </a:lnSpc>
                </a:pP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     about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, i.e.,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b="1" dirty="0" smtClean="0">
                    <a:solidFill>
                      <a:schemeClr val="tx1"/>
                    </a:solidFill>
                  </a:rPr>
                  <a:t>.</a:t>
                </a:r>
                <a:endParaRPr lang="en-US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76400"/>
                <a:ext cx="9144000" cy="3933384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55" b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893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Perfect Secrecy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308844"/>
                <a:ext cx="9144000" cy="4558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 smtClean="0"/>
                  <a:t> is perfectly secret if and only if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𝐄𝐧𝐜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b="1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𝐄𝐧𝐜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400" b="1" dirty="0" smtClean="0"/>
                  <a:t> </a:t>
                </a:r>
                <a:r>
                  <a:rPr lang="en-US" sz="24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for 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sz="24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b="0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ea typeface="Cambria Math" panose="02040503050406030204" pitchFamily="18" charset="0"/>
                  </a:rPr>
                  <a:t>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</m:func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endParaRPr lang="en-US" sz="2000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?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en-US" sz="2000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sz="2000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</m:func>
                        <m:func>
                          <m:func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sz="200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</m:oMath>
                </a14:m>
                <a:endParaRPr lang="en-US" sz="2000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08844"/>
                <a:ext cx="9144000" cy="4558556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34" b="-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922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Perfect Secrecy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308844"/>
                <a:ext cx="9144000" cy="416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 smtClean="0"/>
                  <a:t> is perfectly secret if and only if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𝐄𝐧𝐜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b="1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𝐄𝐧𝐜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400" b="1" dirty="0"/>
                  <a:t> </a:t>
                </a:r>
                <a:r>
                  <a:rPr lang="en-US" sz="2400" dirty="0">
                    <a:solidFill>
                      <a:schemeClr val="accent1">
                        <a:lumMod val="50000"/>
                      </a:schemeClr>
                    </a:solidFill>
                  </a:rPr>
                  <a:t>for any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𝐄𝐧𝐜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</m:oMath>
                </a14:m>
                <a:endParaRPr lang="en-US" sz="2000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func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𝐄𝐧𝐜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𝐄𝐧𝐜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08844"/>
                <a:ext cx="9144000" cy="4163319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46" b="-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341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036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Perfect Indistinguishability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219200"/>
                <a:ext cx="9144000" cy="1010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0" dirty="0" smtClean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 smtClean="0"/>
                  <a:t> be a private-key encryption. Define an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400" dirty="0" smtClean="0"/>
                  <a:t>        </a:t>
                </a:r>
                <a:r>
                  <a:rPr lang="en-US" sz="2400" b="1" dirty="0" smtClean="0"/>
                  <a:t>adversarial indistinguishability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>
                        <a:latin typeface="Cambria Math" panose="02040503050406030204" pitchFamily="18" charset="0"/>
                      </a:rPr>
                      <m:t>Priv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1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eav</m:t>
                        </m:r>
                      </m:sup>
                    </m:sSubSup>
                  </m:oMath>
                </a14:m>
                <a:r>
                  <a:rPr lang="en-US" sz="2400" dirty="0"/>
                  <a:t> 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1010790"/>
              </a:xfrm>
              <a:prstGeom prst="rect">
                <a:avLst/>
              </a:prstGeom>
              <a:blipFill rotWithShape="0">
                <a:blip r:embed="rId3"/>
                <a:stretch>
                  <a:fillRect l="-1000" t="-602" b="-8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381113" y="2247399"/>
            <a:ext cx="2415117" cy="2934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72631" y="2247399"/>
            <a:ext cx="2286000" cy="2934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52660" y="2247400"/>
                <a:ext cx="19929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/>
                  <a:t>choose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660" y="2247400"/>
                <a:ext cx="199291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339" t="-28889" r="-2752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3796231" y="2809009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253431" y="2524991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431" y="2524991"/>
                <a:ext cx="73674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132" r="-247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868266" y="2863743"/>
                <a:ext cx="9300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266" y="2863743"/>
                <a:ext cx="93006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5882" r="-588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868266" y="3242441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266" y="3242441"/>
                <a:ext cx="98931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5521" t="-4444" r="-8589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75193" y="3598810"/>
                <a:ext cx="1599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193" y="3598810"/>
                <a:ext cx="159992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908" t="-2174" r="-534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rot="10800000" flipH="1">
            <a:off x="3796231" y="3934599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44625" y="3657600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625" y="3657600"/>
                <a:ext cx="166006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3796231" y="4322618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482031" y="4038600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031" y="4038600"/>
                <a:ext cx="237244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8205" t="-4444" r="-2564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445241" y="4495800"/>
                <a:ext cx="2274790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eav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0   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1   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241" y="4495800"/>
                <a:ext cx="2274790" cy="61786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548455" y="3613311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48455" y="3613311"/>
                <a:ext cx="1235916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6667" t="-6897" r="-35556" b="-6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5400000">
                <a:off x="7195342" y="359597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195342" y="3595970"/>
                <a:ext cx="1450141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35556" t="-5882" r="-4444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5334000"/>
                <a:ext cx="9144000" cy="8842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</a:t>
                </a:r>
                <a:r>
                  <a:rPr lang="en-US" sz="2400" b="1" dirty="0"/>
                  <a:t>perfectly indistinguishable </a:t>
                </a:r>
                <a:r>
                  <a:rPr lang="en-US" sz="2400" dirty="0"/>
                  <a:t>if for </a:t>
                </a:r>
                <a:r>
                  <a:rPr lang="en-US" sz="2400" dirty="0" smtClean="0"/>
                  <a:t>every adversary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, 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Priv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𝒜</m:t>
                                  </m:r>
                                  <m:r>
                                    <a:rPr lang="en-US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Π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eav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1/2</m:t>
                      </m:r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34000"/>
                <a:ext cx="9144000" cy="884281"/>
              </a:xfrm>
              <a:prstGeom prst="rect">
                <a:avLst/>
              </a:prstGeom>
              <a:blipFill rotWithShape="0">
                <a:blip r:embed="rId14"/>
                <a:stretch>
                  <a:fillRect l="-1000" t="-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453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12" grpId="0"/>
      <p:bldP spid="13" grpId="0"/>
      <p:bldP spid="14" grpId="0"/>
      <p:bldP spid="16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Finite Probability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2286000"/>
                <a:ext cx="9144000" cy="2825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 </a:t>
                </a: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be a finite sample space of equally likely </a:t>
                </a:r>
                <a:r>
                  <a:rPr lang="en-US" sz="2400" dirty="0" smtClean="0"/>
                  <a:t>outcomes.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 </a:t>
                </a:r>
                <a:r>
                  <a:rPr lang="en-US" sz="2000" b="1" dirty="0" smtClean="0"/>
                  <a:t>complementary</a:t>
                </a:r>
                <a:r>
                  <a:rPr lang="en-US" sz="2000" dirty="0" smtClean="0"/>
                  <a:t> event of any event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 smtClean="0"/>
                  <a:t> is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000" i="1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union</a:t>
                </a:r>
                <a:r>
                  <a:rPr lang="en-US" sz="2000" dirty="0" smtClean="0"/>
                  <a:t> of two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 smtClean="0"/>
                  <a:t> </a:t>
                </a:r>
                <a:r>
                  <a:rPr lang="en-US" sz="2000" dirty="0" smtClean="0"/>
                  <a:t>and</a:t>
                </a:r>
                <a:r>
                  <a:rPr lang="en-US" sz="2000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i="1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i="1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i</a:t>
                </a:r>
                <a:r>
                  <a:rPr lang="en-US" sz="2000" b="1" dirty="0" smtClean="0"/>
                  <a:t>ntersection</a:t>
                </a:r>
                <a:r>
                  <a:rPr lang="en-US" sz="2000" dirty="0" smtClean="0"/>
                  <a:t> of two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/>
                  <a:t> </a:t>
                </a:r>
                <a:r>
                  <a:rPr lang="en-US" sz="2000" dirty="0"/>
                  <a:t>and</a:t>
                </a:r>
                <a:r>
                  <a:rPr lang="en-US" sz="20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i="1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i="1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THEOREM: </a:t>
                </a:r>
                <a:r>
                  <a:rPr lang="en-US" sz="2000" dirty="0" smtClean="0"/>
                  <a:t> </a:t>
                </a:r>
                <a:r>
                  <a:rPr lang="en-US" sz="24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 smtClean="0"/>
                  <a:t> be a finite sample space of equally likely outcomes.</a:t>
                </a:r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For any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acc>
                          <m:accPr>
                            <m:chr m:val="̅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]=1−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∪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86000"/>
                <a:ext cx="9144000" cy="2825389"/>
              </a:xfrm>
              <a:prstGeom prst="rect">
                <a:avLst/>
              </a:prstGeom>
              <a:blipFill rotWithShape="0">
                <a:blip r:embed="rId3"/>
                <a:stretch>
                  <a:fillRect l="-1000" t="-216" b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56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Discrete Probability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643217"/>
                <a:ext cx="9144000" cy="4376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Discrete Probability: </a:t>
                </a:r>
                <a:r>
                  <a:rPr lang="en-US" sz="2400" dirty="0" smtClean="0"/>
                  <a:t>The sample space is </a:t>
                </a:r>
                <a:r>
                  <a:rPr lang="en-US" sz="2400" b="1" dirty="0" smtClean="0"/>
                  <a:t>finite</a:t>
                </a:r>
                <a:r>
                  <a:rPr lang="en-US" sz="2400" dirty="0" smtClean="0"/>
                  <a:t> or </a:t>
                </a:r>
                <a:r>
                  <a:rPr lang="en-US" sz="2400" b="1" dirty="0" smtClean="0"/>
                  <a:t>countable</a:t>
                </a:r>
                <a:endParaRPr lang="en-US" sz="2400" b="1" i="1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toss a coin until a head appears, sample space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={1,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01,001,…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Assigning Probabilities:</a:t>
                </a:r>
                <a:r>
                  <a:rPr lang="en-US" sz="2400" dirty="0" smtClean="0"/>
                  <a:t> generalization of finite probability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000" dirty="0"/>
                  <a:t> is a sample space with a finite or countable number of outcomes.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 smtClean="0"/>
                  <a:t>: the probability of any outcome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func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Probability Distribution: </a:t>
                </a:r>
                <a:r>
                  <a:rPr lang="en-US" sz="2400" dirty="0" smtClean="0"/>
                  <a:t>a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Uniform distribution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/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4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Choose an element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 smtClean="0"/>
                  <a:t>at random</a:t>
                </a:r>
                <a:r>
                  <a:rPr lang="en-US" sz="2000" dirty="0" smtClean="0"/>
                  <a:t>: choose an element from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with the uniform distribution</a:t>
                </a:r>
                <a:endParaRPr lang="en-US" sz="20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43217"/>
                <a:ext cx="9144000" cy="4376583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39" b="-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5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Discrete Probability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600200"/>
                <a:ext cx="9144000" cy="4302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Probability of an Event: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is a sample space with a finite or countable number of outcomes.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 smtClean="0"/>
                  <a:t> is an event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THEOREM: </a:t>
                </a:r>
                <a:r>
                  <a:rPr lang="en-US" sz="2000" dirty="0" smtClean="0"/>
                  <a:t> </a:t>
                </a: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be a </a:t>
                </a:r>
                <a:r>
                  <a:rPr lang="en-US" sz="2400" dirty="0" smtClean="0"/>
                  <a:t>finite or countable sample space.</a:t>
                </a:r>
                <a:endParaRPr lang="en-US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For any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[</m:t>
                        </m:r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]=1−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∪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union bound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∪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 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can be generalized to multiple </a:t>
                </a:r>
                <a:r>
                  <a:rPr lang="en-US" sz="2000" dirty="0" smtClean="0"/>
                  <a:t>events</a:t>
                </a:r>
                <a:endParaRPr lang="en-US" sz="2000" b="1" i="1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disjoint events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∪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for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sz="2000" dirty="0" smtClean="0"/>
                  <a:t> of pairwise disjoint events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0200"/>
                <a:ext cx="9144000" cy="4302973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42" b="-15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89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Conditional Probability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066800"/>
                <a:ext cx="9144000" cy="5214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EXAMPLE: </a:t>
                </a:r>
                <a:r>
                  <a:rPr lang="en-US" sz="2400" dirty="0" smtClean="0"/>
                  <a:t>Flip a coin 3 times and output the results. If the 1</a:t>
                </a:r>
                <a:r>
                  <a:rPr lang="en-US" sz="2400" baseline="30000" dirty="0" smtClean="0"/>
                  <a:t>st</a:t>
                </a:r>
                <a:r>
                  <a:rPr lang="en-US" sz="2400" dirty="0" smtClean="0"/>
                  <a:t> flip gives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tail (0), what is the probability that an odd number of tails appear?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000,001,010,011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the probability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2/4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 </a:t>
                </a:r>
                <a:r>
                  <a:rPr lang="en-US" sz="2000" dirty="0" smtClean="0"/>
                  <a:t> </a:t>
                </a: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be </a:t>
                </a:r>
                <a:r>
                  <a:rPr lang="en-US" sz="2400" dirty="0" smtClean="0"/>
                  <a:t>events with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 smtClean="0"/>
                  <a:t>. The </a:t>
                </a:r>
                <a:r>
                  <a:rPr lang="en-US" sz="2400" b="1" dirty="0" smtClean="0"/>
                  <a:t>conditional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 probability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b="1" i="1" dirty="0" smtClean="0"/>
                  <a:t> </a:t>
                </a:r>
                <a:r>
                  <a:rPr lang="en-US" sz="2400" b="1" dirty="0" smtClean="0"/>
                  <a:t>given</a:t>
                </a:r>
                <a:r>
                  <a:rPr lang="en-US" sz="2400" b="1" i="1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 smtClean="0"/>
                  <a:t> denoted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 smtClean="0"/>
                  <a:t> is</a:t>
                </a:r>
                <a:endParaRPr lang="en-US" sz="2000" dirty="0" smtClean="0"/>
              </a:p>
              <a:p>
                <a:pPr lvl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⁡[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⁡[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 </a:t>
                </a:r>
                <a:r>
                  <a:rPr lang="en-US" sz="2400" dirty="0" smtClean="0"/>
                  <a:t>Two events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are said to be </a:t>
                </a:r>
                <a:r>
                  <a:rPr lang="en-US" sz="2400" b="1" dirty="0" smtClean="0"/>
                  <a:t>independent</a:t>
                </a:r>
                <a:r>
                  <a:rPr lang="en-US" sz="2400" dirty="0" smtClean="0"/>
                  <a:t> if 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DEFINITION: </a:t>
                </a:r>
                <a:r>
                  <a:rPr lang="en-US" sz="2400" dirty="0"/>
                  <a:t>The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are </a:t>
                </a:r>
                <a:r>
                  <a:rPr lang="en-US" sz="2400" b="1" dirty="0"/>
                  <a:t>pairwise independent</a:t>
                </a:r>
                <a:r>
                  <a:rPr lang="en-US" sz="2400" dirty="0"/>
                  <a:t> if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for 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9144000" cy="5214504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7" b="-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11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Conditional Probability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371600"/>
                <a:ext cx="9144000" cy="4327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2400" b="1" dirty="0" smtClean="0"/>
                  <a:t>DEFINITION: </a:t>
                </a:r>
                <a:r>
                  <a:rPr lang="en-US" sz="2400" dirty="0" smtClean="0"/>
                  <a:t>The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are </a:t>
                </a:r>
                <a:r>
                  <a:rPr lang="en-US" sz="2400" b="1" dirty="0" smtClean="0"/>
                  <a:t>mutual independent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if </a:t>
                </a:r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sz="2400" b="0" dirty="0" smtClean="0"/>
                  <a:t>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∩⋯∩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func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⋯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for 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&lt;⋯&lt;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sz="2400" b="1" dirty="0" smtClean="0"/>
                  <a:t>THEOREM: </a:t>
                </a:r>
                <a:r>
                  <a:rPr lang="en-US" sz="2400" dirty="0"/>
                  <a:t>Let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be a sample space,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]&gt;0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⁡[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⁡[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sz="2400" dirty="0" smtClean="0"/>
              </a:p>
              <a:p>
                <a:pPr>
                  <a:lnSpc>
                    <a:spcPct val="130000"/>
                  </a:lnSpc>
                </a:pPr>
                <a:r>
                  <a:rPr lang="en-US" sz="2400" b="1" dirty="0"/>
                  <a:t>THEOREM: </a:t>
                </a:r>
                <a:r>
                  <a:rPr lang="en-US" sz="2400" dirty="0"/>
                  <a:t>Let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be </a:t>
                </a:r>
                <a:r>
                  <a:rPr lang="en-US" sz="2400" dirty="0" smtClean="0"/>
                  <a:t>a partition of the sample space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 smtClean="0"/>
                  <a:t> and 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 smtClean="0"/>
                  <a:t>.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⁡[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func>
                  </m:oMath>
                </a14:m>
                <a:r>
                  <a:rPr lang="en-US" sz="2400" dirty="0" smtClean="0"/>
                  <a:t>.</a:t>
                </a:r>
                <a:endParaRPr lang="en-US" sz="2400" dirty="0"/>
              </a:p>
              <a:p>
                <a:pPr>
                  <a:lnSpc>
                    <a:spcPct val="130000"/>
                  </a:lnSpc>
                </a:pPr>
                <a:r>
                  <a:rPr lang="en-US" sz="2400" b="1" dirty="0" smtClean="0"/>
                  <a:t>THEOREM</a:t>
                </a:r>
                <a:r>
                  <a:rPr lang="en-US" sz="2400" b="1" dirty="0"/>
                  <a:t>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⋃"/>
                                <m:limLoc m:val="subSup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⁡[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∩⋯∩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000" dirty="0" smtClean="0"/>
                  <a:t>.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71600"/>
                <a:ext cx="9144000" cy="4327595"/>
              </a:xfrm>
              <a:prstGeom prst="rect">
                <a:avLst/>
              </a:prstGeom>
              <a:blipFill rotWithShape="0">
                <a:blip r:embed="rId3"/>
                <a:stretch>
                  <a:fillRect l="-1000" b="-190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14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Random Variable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454473"/>
                <a:ext cx="9144000" cy="4641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Random Variable: 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A function from the sample space to the set of real </a:t>
                </a:r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numbers (or any other set such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/>
                  <a:t>)</a:t>
                </a:r>
                <a:endParaRPr lang="en-US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Example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: toss a coin-sample space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HEAD</m:t>
                    </m:r>
                    <m:r>
                      <a:rPr lang="en-US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TAIL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. Define random variable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HEAD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↦1, </m:t>
                    </m:r>
                    <m:r>
                      <m:rPr>
                        <m:sty m:val="p"/>
                      </m:rPr>
                      <a: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TAIL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↦0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Example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: throw a dice-sample space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1,2,3,4,5,6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. Define random variable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400" b="1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Distribution of Random Variable:</a:t>
                </a:r>
                <a:r>
                  <a:rPr lang="en-US" sz="2400" dirty="0" smtClean="0"/>
                  <a:t>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 smtClean="0"/>
                  <a:t> be a sample space and let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0" dirty="0"/>
                  <a:t> </a:t>
                </a:r>
                <a:r>
                  <a:rPr lang="en-US" sz="2400" b="0" dirty="0" smtClean="0"/>
                  <a:t>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 smtClean="0"/>
                  <a:t> be a random variable. Then the distribution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 smtClean="0"/>
                  <a:t> is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the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2000" dirty="0" smtClean="0"/>
                  <a:t>: the probability of the </a:t>
                </a:r>
                <a:r>
                  <a:rPr lang="en-US" sz="2000" dirty="0" err="1" smtClean="0"/>
                  <a:t>preimage</a:t>
                </a:r>
                <a:r>
                  <a:rPr lang="en-US" sz="2000" dirty="0" smtClean="0"/>
                  <a:t>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 smtClean="0"/>
                  <a:t> under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54473"/>
                <a:ext cx="9144000" cy="4641527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31" r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271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752600"/>
                <a:ext cx="9144000" cy="3519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Experiment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flip a coin 3 times and output the results.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Sample Space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Finite sample space, each outcome occurs equally likely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Random Variable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the</m:t>
                    </m:r>
                    <m: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number</m:t>
                    </m:r>
                    <m: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</m:t>
                    </m:r>
                    <m: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</m:t>
                    </m:r>
                    <m: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111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011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110</m:t>
                        </m:r>
                      </m:e>
                    </m:d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001</m:t>
                        </m:r>
                      </m:e>
                    </m:d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010</m:t>
                        </m:r>
                      </m:e>
                    </m:d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000</m:t>
                        </m:r>
                      </m:e>
                    </m:d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011,101,110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52600"/>
                <a:ext cx="9144000" cy="35192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503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156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23670</TotalTime>
  <Words>425</Words>
  <Application>Microsoft Office PowerPoint</Application>
  <PresentationFormat>全屏显示(4:3)</PresentationFormat>
  <Paragraphs>171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宋体</vt:lpstr>
      <vt:lpstr>Arial</vt:lpstr>
      <vt:lpstr>Calibri</vt:lpstr>
      <vt:lpstr>Cambria Math</vt:lpstr>
      <vt:lpstr>Tahoma</vt:lpstr>
      <vt:lpstr>Office Theme</vt:lpstr>
      <vt:lpstr>Foundations of Cryptography conditional probability, perfect secrecy</vt:lpstr>
      <vt:lpstr>Finite Probability</vt:lpstr>
      <vt:lpstr>Discrete Probability</vt:lpstr>
      <vt:lpstr>Discrete Probability</vt:lpstr>
      <vt:lpstr>Conditional Probability</vt:lpstr>
      <vt:lpstr>Conditional Probability</vt:lpstr>
      <vt:lpstr>Random Variable</vt:lpstr>
      <vt:lpstr>Example</vt:lpstr>
      <vt:lpstr>PowerPoint 演示文稿</vt:lpstr>
      <vt:lpstr>Private-Key Encryption</vt:lpstr>
      <vt:lpstr>Distributions on K,M,C</vt:lpstr>
      <vt:lpstr>Perfect Secrecy</vt:lpstr>
      <vt:lpstr>Perfect Secrecy</vt:lpstr>
      <vt:lpstr>Perfect Secrecy</vt:lpstr>
      <vt:lpstr>PowerPoint 演示文稿</vt:lpstr>
      <vt:lpstr>Perfect Indistinguishability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583</cp:revision>
  <cp:lastPrinted>2019-09-18T03:00:04Z</cp:lastPrinted>
  <dcterms:created xsi:type="dcterms:W3CDTF">2014-04-06T04:43:09Z</dcterms:created>
  <dcterms:modified xsi:type="dcterms:W3CDTF">2019-09-18T07:04:19Z</dcterms:modified>
</cp:coreProperties>
</file>