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415" r:id="rId3"/>
    <p:sldId id="416" r:id="rId4"/>
    <p:sldId id="452" r:id="rId5"/>
    <p:sldId id="453" r:id="rId6"/>
    <p:sldId id="420" r:id="rId7"/>
    <p:sldId id="421" r:id="rId8"/>
    <p:sldId id="422" r:id="rId9"/>
    <p:sldId id="423" r:id="rId10"/>
    <p:sldId id="424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1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7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/>
              <a:t>perfect </a:t>
            </a:r>
            <a:r>
              <a:rPr lang="en-US" sz="2000" dirty="0" err="1" smtClean="0"/>
              <a:t>indistinguishability</a:t>
            </a:r>
            <a:r>
              <a:rPr lang="en-US" sz="2000" dirty="0" smtClean="0"/>
              <a:t> (equivalent to perfect </a:t>
            </a:r>
            <a:r>
              <a:rPr lang="en-US" sz="2000" dirty="0"/>
              <a:t>secrecy</a:t>
            </a:r>
            <a:r>
              <a:rPr lang="en-US" sz="2000" dirty="0" smtClean="0"/>
              <a:t>) </a:t>
            </a:r>
            <a:br>
              <a:rPr lang="en-US" sz="2000" dirty="0" smtClean="0"/>
            </a:br>
            <a:r>
              <a:rPr lang="en-US" sz="2000" dirty="0" smtClean="0"/>
              <a:t>one-time pad and its limitations</a:t>
            </a:r>
            <a:endParaRPr lang="en-US" sz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151221"/>
                <a:ext cx="9144000" cy="5249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perfectly secret encryption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 scheme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with key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space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We deduce a contradiction.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𝐃𝐞𝐜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Consider the uniform distribution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over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then in a perfectly secret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encryption scheme we must have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The secret key must be as long as the message.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Main drawback of perfectly secure encryption.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1221"/>
                <a:ext cx="9144000" cy="524957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6" r="-1467" b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9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81113" y="2247399"/>
            <a:ext cx="2415117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2631" y="2247399"/>
            <a:ext cx="2286000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2660" y="2247400"/>
                <a:ext cx="199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60" y="2247400"/>
                <a:ext cx="19929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39" t="-28889" r="-275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96231" y="2809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3431" y="25249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1" y="2524991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8266" y="2863743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863743"/>
                <a:ext cx="93006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882" r="-5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8266" y="32424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3242441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5193" y="35988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93" y="3598810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8" t="-2174" r="-534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796231" y="3934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4625" y="36576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25" y="365760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796231" y="43226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2031" y="4038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31" y="4038600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5241" y="4495800"/>
                <a:ext cx="22747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41" y="4495800"/>
                <a:ext cx="2274790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548455" y="36133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455" y="36133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195342" y="35959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95342" y="35959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334000"/>
                <a:ext cx="9144000" cy="88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/>
                  <a:t>perfectly indistinguishable </a:t>
                </a:r>
                <a:r>
                  <a:rPr lang="en-US" sz="2400" dirty="0"/>
                  <a:t>if for </a:t>
                </a:r>
                <a:r>
                  <a:rPr lang="en-US" sz="2400" dirty="0" smtClean="0"/>
                  <a:t>every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884281"/>
              </a:xfrm>
              <a:prstGeom prst="rect">
                <a:avLst/>
              </a:prstGeom>
              <a:blipFill rotWithShape="0">
                <a:blip r:embed="rId14"/>
                <a:stretch>
                  <a:fillRect l="-1000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840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need to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where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m:rPr>
                        <m:aln/>
                      </m:rP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brk m:alnAt="2"/>
                        <m:aln/>
                      </m:rP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      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0∩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1∩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=0]+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⋅1/2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⋅1/2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84044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4" b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4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4996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need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s.t.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such that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Remark: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: </a:t>
                </a:r>
                <a:endParaRPr lang="en-US" sz="20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is received from the challenger (i.e.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outputs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4996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1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71120"/>
                <a:ext cx="9144000" cy="5158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perfectly indistinguishable. (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contradiction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1120"/>
                <a:ext cx="9144000" cy="51582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1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066800"/>
                <a:ext cx="9144000" cy="581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the key length is 1 or 2 with equal probability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xx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xy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gives them to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learns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from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=0; </m:t>
                    </m:r>
                  </m:oMath>
                </a14:m>
                <a:r>
                  <a:rPr lang="en-US" sz="2000" dirty="0" err="1" smtClean="0">
                    <a:solidFill>
                      <a:srgbClr val="C00000"/>
                    </a:solidFill>
                  </a:rPr>
                  <a:t>o.w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.,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2⋅26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81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46971" y="6324600"/>
            <a:ext cx="39826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not perfectly </a:t>
            </a:r>
            <a:r>
              <a:rPr lang="en-US" sz="2400" b="1" dirty="0" smtClean="0"/>
              <a:t>indistinguishable!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97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6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219200"/>
                <a:ext cx="9144000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SCHEME: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⊕: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 XOR operator-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0⊕0=1⊕1=0;0⊕1=1⊕0=1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same as the operation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=111,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encryption: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REMARKs: </a:t>
                </a:r>
                <a:r>
                  <a:rPr lang="en-US" altLang="zh-CN" sz="2400" dirty="0" smtClean="0"/>
                  <a:t>proposed </a:t>
                </a:r>
                <a:r>
                  <a:rPr lang="en-US" altLang="zh-CN" sz="2400" dirty="0"/>
                  <a:t>by </a:t>
                </a:r>
                <a:r>
                  <a:rPr lang="en-US" altLang="zh-CN" sz="2400" dirty="0" err="1"/>
                  <a:t>Vernam</a:t>
                </a:r>
                <a:r>
                  <a:rPr lang="en-US" altLang="zh-CN" sz="2400" dirty="0"/>
                  <a:t> in 1917 (</a:t>
                </a:r>
                <a:r>
                  <a:rPr lang="en-US" altLang="zh-CN" sz="2400" dirty="0" smtClean="0"/>
                  <a:t>a.k.a. </a:t>
                </a:r>
                <a:r>
                  <a:rPr lang="en-US" altLang="zh-CN" sz="2400" dirty="0" err="1" smtClean="0"/>
                  <a:t>Vernam’s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Cipher)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perfectly secret (proved by Shannon in 1942)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Red phone between </a:t>
                </a:r>
                <a:r>
                  <a:rPr lang="en-US" altLang="zh-CN" sz="2000" dirty="0"/>
                  <a:t>White house and </a:t>
                </a:r>
                <a:r>
                  <a:rPr lang="en-US" altLang="zh-CN" sz="2000" dirty="0" smtClean="0"/>
                  <a:t>Kremlin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906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0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7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One-time pad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the one-time pad has many drawbacks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long secret key: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the secret key is as long as the message,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>
                    <a:ea typeface="Cambria Math" panose="02040503050406030204" pitchFamily="18" charset="0"/>
                  </a:rPr>
                  <a:t>Kerckhoffs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It must be possible to communicate and remember the </a:t>
                </a:r>
                <a:endParaRPr lang="en-US" altLang="zh-CN" sz="2000" u="sng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</a:t>
                </a:r>
                <a:r>
                  <a:rPr lang="en-US" altLang="zh-CN" sz="2000" u="sng" dirty="0" smtClean="0">
                    <a:ea typeface="Cambria Math" panose="02040503050406030204" pitchFamily="18" charset="0"/>
                  </a:rPr>
                  <a:t>key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without using written notes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, and correspondents must be able 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to change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or modify it at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will.</a:t>
                </a: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one-time security: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the same secret key cannot be used more than once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VENONA project: Soviet Union’s repeated use of OTP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24508</TotalTime>
  <Words>163</Words>
  <Application>Microsoft Office PowerPoint</Application>
  <PresentationFormat>全屏显示(4:3)</PresentationFormat>
  <Paragraphs>120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Cambria Math</vt:lpstr>
      <vt:lpstr>Office Theme</vt:lpstr>
      <vt:lpstr>Foundations of Cryptography perfect indistinguishability (equivalent to perfect secrecy)  one-time pad and its limitations</vt:lpstr>
      <vt:lpstr>Perfect Indistinguishability</vt:lpstr>
      <vt:lpstr>Perfect Indistinguishability</vt:lpstr>
      <vt:lpstr>Perfect Indistinguishability</vt:lpstr>
      <vt:lpstr>Perfect Indistinguishability</vt:lpstr>
      <vt:lpstr>Example: Vigenère Cipher</vt:lpstr>
      <vt:lpstr>PowerPoint 演示文稿</vt:lpstr>
      <vt:lpstr>One-Time Pad</vt:lpstr>
      <vt:lpstr>One-Time Pad</vt:lpstr>
      <vt:lpstr>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597</cp:revision>
  <cp:lastPrinted>2019-09-23T04:05:34Z</cp:lastPrinted>
  <dcterms:created xsi:type="dcterms:W3CDTF">2014-04-06T04:43:09Z</dcterms:created>
  <dcterms:modified xsi:type="dcterms:W3CDTF">2019-09-23T08:19:18Z</dcterms:modified>
</cp:coreProperties>
</file>