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4" r:id="rId2"/>
    <p:sldId id="426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40" r:id="rId15"/>
    <p:sldId id="450" r:id="rId16"/>
    <p:sldId id="441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>
      <p:cViewPr varScale="1">
        <p:scale>
          <a:sx n="70" d="100"/>
          <a:sy n="70" d="100"/>
        </p:scale>
        <p:origin x="114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63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3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32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8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6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7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6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25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1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8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3.png"/><Relationship Id="rId10" Type="http://schemas.openxmlformats.org/officeDocument/2006/relationships/image" Target="../media/image67.png"/><Relationship Id="rId19" Type="http://schemas.openxmlformats.org/officeDocument/2006/relationships/image" Target="../media/image7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Foundations of Cryptography</a:t>
                </a:r>
                <a:br>
                  <a:rPr lang="en-US" dirty="0" smtClean="0"/>
                </a:br>
                <a:r>
                  <a:rPr lang="en-US" sz="2200" dirty="0"/>
                  <a:t>security parameter, PPT, </a:t>
                </a:r>
                <a:r>
                  <a:rPr lang="en-US" sz="2200" dirty="0" smtClean="0"/>
                  <a:t>negligible</a:t>
                </a:r>
                <a:r>
                  <a:rPr lang="en-US" sz="2200" dirty="0"/>
                  <a:t>, IND-EAV, 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1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200" i="1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  <a:blipFill rotWithShape="0">
                <a:blip r:embed="rId2"/>
                <a:stretch>
                  <a:fillRect t="-7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blipFill rotWithShape="0">
                <a:blip r:embed="rId4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52199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52199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74682" y="2552200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82" y="2552200"/>
                <a:ext cx="1992918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7034" t="-14286" r="-305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1138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33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664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95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828800"/>
                <a:ext cx="9144000" cy="3489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encryption in the presence of an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eavesdropper (IND-EAV)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9144000" cy="348993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1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95400"/>
                <a:ext cx="9144000" cy="505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505010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22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62590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62590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10200" y="2562591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62591"/>
                <a:ext cx="1992918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7362" t="-14286" r="-3067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1242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284018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2840182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7954" y="3178934"/>
                <a:ext cx="138121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178934"/>
                <a:ext cx="1381212" cy="312650"/>
              </a:xfrm>
              <a:prstGeom prst="rect">
                <a:avLst/>
              </a:prstGeom>
              <a:blipFill rotWithShape="0">
                <a:blip r:embed="rId7"/>
                <a:stretch>
                  <a:fillRect l="-3965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881" y="3914001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81" y="3914001"/>
                <a:ext cx="159992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434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6640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66401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76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17891" y="4592782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891" y="4592782"/>
                <a:ext cx="25410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2850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28502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11161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11161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67000" y="1828800"/>
                <a:ext cx="3599062" cy="48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/>
                  <a:t>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3599062" cy="488532"/>
              </a:xfrm>
              <a:prstGeom prst="rect">
                <a:avLst/>
              </a:prstGeom>
              <a:blipFill rotWithShape="0">
                <a:blip r:embed="rId13"/>
                <a:stretch>
                  <a:fillRect l="-2712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00400" y="5867400"/>
                <a:ext cx="2873351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2873351" cy="389530"/>
              </a:xfrm>
              <a:prstGeom prst="rect">
                <a:avLst/>
              </a:prstGeom>
              <a:blipFill rotWithShape="0">
                <a:blip r:embed="rId1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6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3" grpId="0"/>
      <p:bldP spid="14" grpId="0"/>
      <p:bldP spid="1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2209800"/>
                <a:ext cx="9144000" cy="273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encryption in the presence of an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eavesdropper (IND-EAV)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PPT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 where the probabilities are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the random coins used in the experiment. </a:t>
                </a:r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273087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24" b="-3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8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8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4859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 smtClean="0"/>
                  <a:t>A private-key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is IND-EAV1 if and only if it is IND-EAV2.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IND-EAV1: IND-EAV w.r.t.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IND-EAV2: IND-EAV w.r.t.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IND-EAV1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IND-EAV2: 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S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IND-EAV2. Then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is non-negligible for some PPT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Wlog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IND-EAV1 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gives a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), i.e., 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 for some PPT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85947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36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720" y="1295400"/>
            <a:ext cx="2491317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8360" y="1295400"/>
            <a:ext cx="1553959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06804" y="185701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22238" y="157299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38" y="1572992"/>
                <a:ext cx="73674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167" r="-3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7073" y="1911744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3" y="1911744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7073" y="2290442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3" y="2290442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4000" y="2646811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0" y="2646811"/>
                <a:ext cx="15999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2836720" y="307621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13432" y="279921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432" y="2799211"/>
                <a:ext cx="1660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2836719" y="426720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50838" y="3983182"/>
                <a:ext cx="296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38" y="3983182"/>
                <a:ext cx="29655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449" t="-2174" r="-2040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8600" y="4182739"/>
                <a:ext cx="256089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82739"/>
                <a:ext cx="2560894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799119" y="1295400"/>
            <a:ext cx="20574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23364" y="1295401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364" y="1295401"/>
                <a:ext cx="1992918" cy="553998"/>
              </a:xfrm>
              <a:prstGeom prst="rect">
                <a:avLst/>
              </a:prstGeom>
              <a:blipFill rotWithShape="0">
                <a:blip r:embed="rId10"/>
                <a:stretch>
                  <a:fillRect l="-7034" t="-14444" r="-3058" b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5736959" y="1859973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60919" y="1575955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19" y="1575955"/>
                <a:ext cx="73674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5753191" y="3075617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52113" y="279861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13" y="2798618"/>
                <a:ext cx="16600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5732319" y="3602182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89519" y="331816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519" y="3318164"/>
                <a:ext cx="2372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42065" y="3550090"/>
                <a:ext cx="176965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065" y="3550090"/>
                <a:ext cx="1769651" cy="71019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8069" y="494938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69" y="4949389"/>
                <a:ext cx="123591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404" t="-6667" r="-6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9901" y="4953000"/>
                <a:ext cx="222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1" y="4953000"/>
                <a:ext cx="22281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7778" r="-27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672815" y="4953000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15" y="4953000"/>
                <a:ext cx="26930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2727" r="-20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5"/>
              <p:cNvSpPr/>
              <p:nvPr/>
            </p:nvSpPr>
            <p:spPr>
              <a:xfrm>
                <a:off x="5257800" y="5334000"/>
                <a:ext cx="2160848" cy="48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24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334000"/>
                <a:ext cx="2160848" cy="4885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5"/>
              <p:cNvSpPr/>
              <p:nvPr/>
            </p:nvSpPr>
            <p:spPr>
              <a:xfrm>
                <a:off x="2286000" y="5334000"/>
                <a:ext cx="1898468" cy="488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𝓑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34000"/>
                <a:ext cx="1898468" cy="488916"/>
              </a:xfrm>
              <a:prstGeom prst="rect">
                <a:avLst/>
              </a:prstGeom>
              <a:blipFill rotWithShape="0"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图文框 17"/>
          <p:cNvSpPr/>
          <p:nvPr/>
        </p:nvSpPr>
        <p:spPr>
          <a:xfrm>
            <a:off x="4114800" y="1219200"/>
            <a:ext cx="4800600" cy="3962400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图文框 34"/>
          <p:cNvSpPr/>
          <p:nvPr/>
        </p:nvSpPr>
        <p:spPr>
          <a:xfrm>
            <a:off x="173129" y="1157990"/>
            <a:ext cx="5694271" cy="4082464"/>
          </a:xfrm>
          <a:prstGeom prst="frame">
            <a:avLst>
              <a:gd name="adj1" fmla="val 0"/>
            </a:avLst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6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5" grpId="0"/>
      <p:bldP spid="16" grpId="0"/>
      <p:bldP spid="20" grpId="0"/>
      <p:bldP spid="22" grpId="0"/>
      <p:bldP spid="25" grpId="0"/>
      <p:bldP spid="27" grpId="0"/>
      <p:bldP spid="3" grpId="0"/>
      <p:bldP spid="31" grpId="0"/>
      <p:bldP spid="32" grpId="0"/>
      <p:bldP spid="18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Computational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052245"/>
                <a:ext cx="9144000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Drawbacks of OTP:</a:t>
                </a:r>
                <a:r>
                  <a:rPr lang="en-US" sz="2400" dirty="0" smtClean="0"/>
                  <a:t> (1)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 smtClean="0"/>
                  <a:t>;  (2) Secret key cannot be reused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Motivations and Consequences: </a:t>
                </a:r>
                <a:endParaRPr lang="en-US" altLang="zh-CN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&lt;|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</a:rPr>
                  <a:t>: </a:t>
                </a:r>
                <a:r>
                  <a:rPr lang="en-US" altLang="zh-CN" sz="2000" dirty="0" smtClean="0"/>
                  <a:t>A </a:t>
                </a:r>
                <a:r>
                  <a:rPr lang="en-US" altLang="zh-CN" sz="2000" dirty="0"/>
                  <a:t>computationally </a:t>
                </a:r>
                <a:r>
                  <a:rPr lang="en-US" altLang="zh-CN" sz="2000" dirty="0" smtClean="0"/>
                  <a:t>unbounded adversary </a:t>
                </a:r>
                <a:r>
                  <a:rPr lang="en-US" altLang="zh-CN" sz="2000" dirty="0"/>
                  <a:t>can </a:t>
                </a:r>
                <a:r>
                  <a:rPr lang="en-US" altLang="zh-CN" sz="2000" dirty="0" smtClean="0"/>
                  <a:t>learn partial information </a:t>
                </a:r>
                <a:r>
                  <a:rPr lang="en-US" altLang="zh-CN" sz="2000" dirty="0"/>
                  <a:t>about </a:t>
                </a:r>
                <a:r>
                  <a:rPr lang="en-US" altLang="zh-CN" sz="2000" dirty="0" smtClean="0"/>
                  <a:t>the message. </a:t>
                </a:r>
                <a:endParaRPr lang="en-US" sz="2000" dirty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rgbClr val="C00000"/>
                    </a:solidFill>
                  </a:rPr>
                  <a:t>INPUT</a:t>
                </a:r>
                <a:r>
                  <a:rPr lang="en-US" dirty="0">
                    <a:solidFill>
                      <a:srgbClr val="C00000"/>
                    </a:solidFill>
                  </a:rPr>
                  <a:t>: a ciphertext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OUTPUT</a:t>
                </a:r>
                <a:r>
                  <a:rPr lang="en-US" dirty="0">
                    <a:solidFill>
                      <a:srgbClr val="C00000"/>
                    </a:solidFill>
                  </a:rPr>
                  <a:t>: partial information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;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Output </a:t>
                </a:r>
                <a:r>
                  <a:rPr lang="en-US" dirty="0">
                    <a:solidFill>
                      <a:srgbClr val="C00000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”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chemeClr val="bg1"/>
                    </a:solidFill>
                  </a:rPr>
                  <a:t>Reuse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secret key: </a:t>
                </a: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adversary can </a:t>
                </a:r>
                <a:r>
                  <a:rPr lang="en-US" altLang="zh-CN" sz="2000" dirty="0" smtClean="0"/>
                  <a:t>break the scheme  </a:t>
                </a:r>
                <a:r>
                  <a:rPr lang="en-US" altLang="zh-CN" sz="2000" dirty="0"/>
                  <a:t>with an additional </a:t>
                </a:r>
                <a:r>
                  <a:rPr lang="en-US" altLang="zh-CN" sz="2000" dirty="0" smtClean="0"/>
                  <a:t>  small probability. </a:t>
                </a:r>
                <a:endParaRPr lang="en-US" sz="2000" dirty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rgbClr val="C00000"/>
                    </a:solidFill>
                  </a:rPr>
                  <a:t>INPUT</a:t>
                </a:r>
                <a:r>
                  <a:rPr lang="en-US" dirty="0">
                    <a:solidFill>
                      <a:srgbClr val="C00000"/>
                    </a:solidFill>
                  </a:rPr>
                  <a:t>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OUTPUT</a:t>
                </a:r>
                <a:r>
                  <a:rPr lang="en-US" dirty="0">
                    <a:solidFill>
                      <a:srgbClr val="C00000"/>
                    </a:solidFill>
                  </a:rPr>
                  <a:t>: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partial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information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C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;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believe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 </a:t>
                </a: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Otherwise, 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245"/>
                <a:ext cx="9144000" cy="544764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2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343400" y="2399145"/>
            <a:ext cx="1061637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dirty="0" smtClean="0"/>
              <a:t>rute-force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88101" y="4447032"/>
            <a:ext cx="1314527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dirty="0"/>
              <a:t>andom </a:t>
            </a:r>
            <a:r>
              <a:rPr lang="en-US" dirty="0" smtClean="0"/>
              <a:t>guess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56488" y="2008632"/>
                <a:ext cx="13111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𝒦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88" y="2008632"/>
                <a:ext cx="1311128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1395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56939" y="4038600"/>
                <a:ext cx="18771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dirty="0"/>
                        <m:t>Reuse</m:t>
                      </m:r>
                      <m:r>
                        <m:rPr>
                          <m:nor/>
                        </m:rPr>
                        <a:rPr lang="en-US" altLang="zh-CN" sz="2000" dirty="0"/>
                        <m:t> </m:t>
                      </m:r>
                      <m:r>
                        <m:rPr>
                          <m:nor/>
                        </m:rPr>
                        <a:rPr lang="en-US" altLang="zh-CN" sz="2000" dirty="0"/>
                        <m:t>secret</m:t>
                      </m:r>
                      <m:r>
                        <m:rPr>
                          <m:nor/>
                        </m:rPr>
                        <a:rPr lang="en-US" altLang="zh-CN" sz="2000" dirty="0"/>
                        <m:t> </m:t>
                      </m:r>
                      <m:r>
                        <m:rPr>
                          <m:nor/>
                        </m:rPr>
                        <a:rPr lang="en-US" altLang="zh-CN" sz="2000" dirty="0"/>
                        <m:t>key</m:t>
                      </m:r>
                      <m:r>
                        <m:rPr>
                          <m:nor/>
                        </m:rPr>
                        <a:rPr lang="en-US" altLang="zh-CN" sz="2000" dirty="0"/>
                        <m:t>: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39" y="4038600"/>
                <a:ext cx="1877117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922" r="-4221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7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Computational Security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19200"/>
            <a:ext cx="914400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Compromise: what we have to allow for a practical </a:t>
            </a:r>
            <a:r>
              <a:rPr lang="en-US" sz="2400" b="1" dirty="0" err="1" smtClean="0"/>
              <a:t>PrivKE</a:t>
            </a:r>
            <a:r>
              <a:rPr lang="en-US" sz="2400" b="1" dirty="0" smtClean="0"/>
              <a:t> scheme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adversary’s computational power should be </a:t>
            </a:r>
            <a:r>
              <a:rPr lang="en-US" sz="2000" u="sng" dirty="0" smtClean="0"/>
              <a:t>bounded.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Principle of Computational Security</a:t>
            </a:r>
            <a:r>
              <a:rPr lang="en-US" altLang="zh-CN" dirty="0"/>
              <a:t> (</a:t>
            </a:r>
            <a:r>
              <a:rPr lang="en-US" altLang="zh-CN" b="1" dirty="0" err="1"/>
              <a:t>Kerckhoffs</a:t>
            </a:r>
            <a:r>
              <a:rPr lang="en-US" altLang="zh-CN" dirty="0"/>
              <a:t>): A cipher must be </a:t>
            </a:r>
            <a:r>
              <a:rPr lang="en-US" altLang="zh-CN" dirty="0" smtClean="0"/>
              <a:t>practically</a:t>
            </a:r>
            <a:r>
              <a:rPr lang="en-US" altLang="zh-CN" dirty="0"/>
              <a:t>, if not mathematically, </a:t>
            </a:r>
            <a:r>
              <a:rPr lang="en-US" altLang="zh-CN" dirty="0" smtClean="0"/>
              <a:t>indecipherable</a:t>
            </a:r>
            <a:endParaRPr lang="en-US" sz="2000" u="sng" dirty="0" smtClean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adversary is allowed to succeed with an </a:t>
            </a:r>
            <a:r>
              <a:rPr lang="en-US" sz="2000" u="sng" dirty="0" smtClean="0"/>
              <a:t>additional small probability.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 long as the probability is small enough, the adversary will not succeed, except it tries for an infeasible number of times.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Computational Security</a:t>
            </a:r>
            <a:r>
              <a:rPr lang="en-US" sz="2400" dirty="0" smtClean="0"/>
              <a:t>: A </a:t>
            </a:r>
            <a:r>
              <a:rPr lang="en-US" sz="2400" dirty="0"/>
              <a:t>private-key encryption is secure if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adversary </a:t>
            </a:r>
            <a:r>
              <a:rPr lang="en-US" sz="2000" dirty="0"/>
              <a:t>is computationally </a:t>
            </a:r>
            <a:r>
              <a:rPr lang="en-US" sz="2000" b="1" dirty="0"/>
              <a:t>bounded (efficient)</a:t>
            </a:r>
            <a:r>
              <a:rPr lang="en-US" sz="2000" dirty="0"/>
              <a:t> and runs for some feasible amount of </a:t>
            </a:r>
            <a:r>
              <a:rPr lang="en-US" sz="2000" dirty="0" smtClean="0"/>
              <a:t>time; and</a:t>
            </a:r>
            <a:endParaRPr lang="en-US" sz="2000" b="1" i="1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adversary </a:t>
            </a:r>
            <a:r>
              <a:rPr lang="en-US" sz="2000" dirty="0"/>
              <a:t>can potentially succeed with </a:t>
            </a:r>
            <a:r>
              <a:rPr lang="en-US" sz="2000" b="1" dirty="0"/>
              <a:t>very small </a:t>
            </a:r>
            <a:r>
              <a:rPr lang="en-US" sz="2000" dirty="0" smtClean="0"/>
              <a:t>probability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How to Define Computational Security</a:t>
            </a:r>
            <a:r>
              <a:rPr lang="en-US" altLang="zh-CN" sz="2400" dirty="0" smtClean="0"/>
              <a:t>?</a:t>
            </a:r>
            <a:endParaRPr lang="en-US" altLang="zh-CN" sz="24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Concrete Approach; </a:t>
            </a:r>
            <a:r>
              <a:rPr lang="en-US" sz="2000" dirty="0" smtClean="0"/>
              <a:t>Asymptotic Approach</a:t>
            </a:r>
          </a:p>
        </p:txBody>
      </p:sp>
    </p:spTree>
    <p:extLst>
      <p:ext uri="{BB962C8B-B14F-4D97-AF65-F5344CB8AC3E}">
        <p14:creationId xmlns:p14="http://schemas.microsoft.com/office/powerpoint/2010/main" val="6915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Concrete Approach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Methodology</a:t>
                </a:r>
                <a:r>
                  <a:rPr lang="en-US" sz="2400" dirty="0" smtClean="0"/>
                  <a:t>: (1) Bound the </a:t>
                </a:r>
                <a:r>
                  <a:rPr lang="en-US" sz="2400" b="1" dirty="0" smtClean="0"/>
                  <a:t>running time</a:t>
                </a:r>
                <a:r>
                  <a:rPr lang="en-US" sz="2400" dirty="0" smtClean="0"/>
                  <a:t> of the adversary; (2) Bound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 </a:t>
                </a:r>
                <a:r>
                  <a:rPr lang="en-US" sz="2400" b="1" dirty="0" smtClean="0"/>
                  <a:t>success probability</a:t>
                </a:r>
                <a:r>
                  <a:rPr lang="en-US" sz="2400" dirty="0" smtClean="0"/>
                  <a:t> of the adversary.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Approach</a:t>
                </a:r>
                <a:r>
                  <a:rPr lang="en-US" sz="2400" dirty="0" smtClean="0"/>
                  <a:t>: A scheme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-secure </a:t>
                </a:r>
                <a:r>
                  <a:rPr lang="en-US" sz="2400" dirty="0" smtClean="0"/>
                  <a:t>if any adversary with running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can succeed in breaking the scheme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/>
                  <a:t>: a private-key encryption that cannot be broken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attacks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       of some type</a:t>
                </a:r>
                <a:r>
                  <a:rPr lang="en-US" sz="2400" dirty="0"/>
                  <a:t>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−60</m:t>
                        </m:r>
                      </m:sup>
                    </m:sSup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years using the fastest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       computer available today </a:t>
                </a:r>
                <a:r>
                  <a:rPr lang="en-US" sz="2400" dirty="0"/>
                  <a:t>is considered as secure</a:t>
                </a:r>
                <a:r>
                  <a:rPr lang="en-US" sz="2400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concrete approach is important </a:t>
                </a:r>
                <a:r>
                  <a:rPr lang="en-US" sz="2000" dirty="0"/>
                  <a:t>in practice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It is difficult </a:t>
                </a:r>
                <a:r>
                  <a:rPr lang="en-US" sz="2000" dirty="0"/>
                  <a:t>to work </a:t>
                </a:r>
                <a:r>
                  <a:rPr lang="en-US" sz="2000" dirty="0" smtClean="0"/>
                  <a:t>with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5" b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30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PPT and Negligible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524000"/>
                <a:ext cx="9144000" cy="4506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Polynomial-Time Algorithms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b="1" dirty="0" smtClean="0"/>
                  <a:t>polynomial-time algorithm </a:t>
                </a:r>
                <a:r>
                  <a:rPr lang="en-US" sz="2400" dirty="0" smtClean="0"/>
                  <a:t>if there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is a polynomial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the running time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PPT</a:t>
                </a:r>
                <a:r>
                  <a:rPr lang="en-US" sz="2000" dirty="0" smtClean="0"/>
                  <a:t>: probabilistic polynomial-time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Negligible</a:t>
                </a:r>
                <a:r>
                  <a:rPr lang="en-US" sz="2400" dirty="0" smtClean="0"/>
                  <a:t>: A </a:t>
                </a:r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negligible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/>
                  <a:t> polynomial function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there exists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/>
                  <a:t> are all negligible functions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10000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non-negligible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</a:t>
                </a:r>
                <a:r>
                  <a:rPr lang="en-US" sz="2400" dirty="0" smtClean="0"/>
                  <a:t>: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be negligible and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a polynomial</a:t>
                </a:r>
                <a:r>
                  <a:rPr lang="en-US" sz="2400" dirty="0" smtClean="0"/>
                  <a:t>.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are both negligible.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50610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5" r="-400" b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9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Asymptotic Approach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447800"/>
                <a:ext cx="9144000" cy="4450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Methodology</a:t>
                </a:r>
                <a:r>
                  <a:rPr lang="en-US" sz="2400" dirty="0" smtClean="0"/>
                  <a:t>: 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</a:t>
                </a:r>
                <a:r>
                  <a:rPr lang="en-US" sz="2400" dirty="0" smtClean="0"/>
                  <a:t>ntroduce a </a:t>
                </a:r>
                <a:r>
                  <a:rPr lang="en-US" sz="2400" b="1" dirty="0" smtClean="0"/>
                  <a:t>security parameter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(e.g., bit length of secret key)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Adversary: </a:t>
                </a:r>
                <a:r>
                  <a:rPr lang="en-US" sz="2400" b="1" dirty="0" smtClean="0"/>
                  <a:t>probabilistic polynomial time</a:t>
                </a:r>
                <a:r>
                  <a:rPr lang="en-US" sz="2400" dirty="0" smtClean="0"/>
                  <a:t> algorithm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Success probability: </a:t>
                </a:r>
                <a:r>
                  <a:rPr lang="en-US" sz="2400" b="1" dirty="0" smtClean="0"/>
                  <a:t>negligible</a:t>
                </a:r>
                <a:r>
                  <a:rPr lang="en-US" sz="2400" dirty="0" smtClean="0"/>
                  <a:t> function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The Approach</a:t>
                </a:r>
                <a:r>
                  <a:rPr lang="en-US" sz="2400" dirty="0" smtClean="0"/>
                  <a:t>: A </a:t>
                </a:r>
                <a:r>
                  <a:rPr lang="en-US" sz="2400" dirty="0"/>
                  <a:t>scheme is </a:t>
                </a:r>
                <a:r>
                  <a:rPr lang="en-US" sz="2400" dirty="0" smtClean="0"/>
                  <a:t>secure </a:t>
                </a:r>
                <a:r>
                  <a:rPr lang="en-US" sz="2400" dirty="0"/>
                  <a:t>if any </a:t>
                </a:r>
                <a:r>
                  <a:rPr lang="en-US" sz="2400" b="1" dirty="0" smtClean="0"/>
                  <a:t>PPT</a:t>
                </a:r>
                <a:r>
                  <a:rPr lang="en-US" sz="2400" dirty="0" smtClean="0"/>
                  <a:t> adversary can </a:t>
                </a:r>
                <a:r>
                  <a:rPr lang="en-US" sz="2400" dirty="0"/>
                  <a:t>succeed in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breaking </a:t>
                </a:r>
                <a:r>
                  <a:rPr lang="en-US" sz="2400" dirty="0"/>
                  <a:t>the scheme with </a:t>
                </a:r>
                <a:r>
                  <a:rPr lang="en-US" sz="2400" dirty="0" smtClean="0"/>
                  <a:t>at most </a:t>
                </a:r>
                <a:r>
                  <a:rPr lang="en-US" sz="2400" b="1" dirty="0" smtClean="0"/>
                  <a:t>negligible</a:t>
                </a:r>
                <a:r>
                  <a:rPr lang="en-US" sz="2400" dirty="0" smtClean="0"/>
                  <a:t> probability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  <a:r>
                  <a:rPr lang="en-US" sz="2400" dirty="0" smtClean="0"/>
                  <a:t> A </a:t>
                </a:r>
                <a:r>
                  <a:rPr lang="en-US" sz="2400" dirty="0"/>
                  <a:t>scheme is secure if for any </a:t>
                </a:r>
                <a:r>
                  <a:rPr lang="en-US" sz="2400" b="1" dirty="0"/>
                  <a:t>PPT</a:t>
                </a:r>
                <a:r>
                  <a:rPr lang="en-US" sz="2400" dirty="0"/>
                  <a:t>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carrying out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some </a:t>
                </a:r>
                <a:r>
                  <a:rPr lang="en-US" sz="2400" dirty="0"/>
                  <a:t>an attack of some formally </a:t>
                </a:r>
                <a:r>
                  <a:rPr lang="en-US" sz="2400" b="1" dirty="0"/>
                  <a:t>specified type</a:t>
                </a:r>
                <a:r>
                  <a:rPr lang="en-US" sz="2400" dirty="0"/>
                  <a:t>,</a:t>
                </a:r>
                <a:r>
                  <a:rPr lang="en-US" sz="2400" i="1" dirty="0"/>
                  <a:t>  </a:t>
                </a:r>
                <a:r>
                  <a:rPr lang="en-US" sz="2400" dirty="0"/>
                  <a:t>the probability that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succeeds in the attack is</a:t>
                </a:r>
                <a:r>
                  <a:rPr lang="en-US" sz="2400" i="1" dirty="0"/>
                  <a:t> </a:t>
                </a:r>
                <a:r>
                  <a:rPr lang="en-US" sz="2400" b="1" dirty="0"/>
                  <a:t>negligible. </a:t>
                </a:r>
                <a:r>
                  <a:rPr lang="en-US" sz="2000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Specified type</a:t>
                </a:r>
                <a:r>
                  <a:rPr lang="en-US" sz="2000" dirty="0" smtClean="0"/>
                  <a:t>: COA, KPA, CPA, CCA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45044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7" r="-1533" b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41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3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2192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3431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5084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508423"/>
                <a:ext cx="7620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18513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4929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492945"/>
                <a:ext cx="4547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839483" y="1484009"/>
                <a:ext cx="16925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9483" y="1484009"/>
                <a:ext cx="169257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3431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5049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504950"/>
                <a:ext cx="762000" cy="68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18478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54561" y="2735818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561" y="2735818"/>
                <a:ext cx="169828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5961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596118"/>
                <a:ext cx="3709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18478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3810000"/>
                <a:ext cx="9144000" cy="280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takes the security parameter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as input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: plaintext (message), ciphertext, secret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plaintext space, ciphertext space, key space</a:t>
                </a:r>
                <a:endParaRPr lang="en-US" sz="2400" i="0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0"/>
                <a:ext cx="9144000" cy="2808526"/>
              </a:xfrm>
              <a:prstGeom prst="rect">
                <a:avLst/>
              </a:prstGeom>
              <a:blipFill rotWithShape="0">
                <a:blip r:embed="rId11"/>
                <a:stretch>
                  <a:fillRect t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75647" y="31168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5647" y="3116818"/>
                <a:ext cx="762000" cy="685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194223"/>
            <a:ext cx="13447" cy="922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37647" y="2190750"/>
            <a:ext cx="3186953" cy="12689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35000" y="25961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00" y="2596118"/>
                <a:ext cx="37093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16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</a:t>
            </a: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-6927" y="1981200"/>
            <a:ext cx="914400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Threat </a:t>
            </a:r>
            <a:r>
              <a:rPr lang="en-US" sz="2400" b="1" dirty="0"/>
              <a:t>Model:  </a:t>
            </a:r>
            <a:r>
              <a:rPr lang="en-US" sz="2400" dirty="0" smtClean="0"/>
              <a:t>the </a:t>
            </a:r>
            <a:r>
              <a:rPr lang="en-US" sz="2400" dirty="0"/>
              <a:t>power of </a:t>
            </a:r>
            <a:r>
              <a:rPr lang="en-US" sz="2400" dirty="0" smtClean="0"/>
              <a:t>adversaries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</a:t>
            </a:r>
            <a:r>
              <a:rPr lang="en-US" sz="2000" b="1" dirty="0" smtClean="0"/>
              <a:t>omputational power</a:t>
            </a:r>
            <a:r>
              <a:rPr lang="en-US" sz="2000" dirty="0" smtClean="0"/>
              <a:t>: probabilistic polynomial-time algorithms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</a:t>
            </a:r>
            <a:r>
              <a:rPr lang="en-US" sz="2000" b="1" dirty="0" smtClean="0"/>
              <a:t>ctions</a:t>
            </a:r>
            <a:r>
              <a:rPr lang="en-US" sz="2000" dirty="0" smtClean="0"/>
              <a:t>: choose two plaintexts and observe one ciphertext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Security </a:t>
            </a:r>
            <a:r>
              <a:rPr lang="en-US" sz="2400" b="1" dirty="0"/>
              <a:t>Guarantee: </a:t>
            </a:r>
            <a:r>
              <a:rPr lang="en-US" sz="2400" dirty="0" smtClean="0"/>
              <a:t>what </a:t>
            </a:r>
            <a:r>
              <a:rPr lang="en-US" sz="2400" dirty="0"/>
              <a:t>is a </a:t>
            </a:r>
            <a:r>
              <a:rPr lang="en-US" sz="2400" dirty="0" smtClean="0"/>
              <a:t>break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Given the 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, the adversary  should be unable to learn any partial information of the plaintext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called </a:t>
            </a:r>
            <a:r>
              <a:rPr lang="en-US" sz="2000" b="1" dirty="0" smtClean="0"/>
              <a:t>semantic security </a:t>
            </a:r>
            <a:r>
              <a:rPr lang="en-US" sz="2000" dirty="0" smtClean="0"/>
              <a:t>(Goldwasser and Micali, 1985)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quivalent definition: </a:t>
            </a:r>
            <a:r>
              <a:rPr lang="en-US" sz="2000" b="1" dirty="0" smtClean="0"/>
              <a:t>indistinguishability </a:t>
            </a:r>
            <a:r>
              <a:rPr lang="en-US" sz="2000" dirty="0" smtClean="0"/>
              <a:t>(proved, ref. </a:t>
            </a:r>
            <a:r>
              <a:rPr lang="en-US" sz="2000" dirty="0" err="1" smtClean="0"/>
              <a:t>Goldreich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736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25335</TotalTime>
  <Words>652</Words>
  <Application>Microsoft Office PowerPoint</Application>
  <PresentationFormat>全屏显示(4:3)</PresentationFormat>
  <Paragraphs>177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Cambria Math</vt:lpstr>
      <vt:lpstr>Tahoma</vt:lpstr>
      <vt:lpstr>Office Theme</vt:lpstr>
      <vt:lpstr>Foundations of Cryptography security parameter, PPT, negligible, IND-EAV,  PrivK_(A, Π)^eav (n), PrivK_(A, Π)^eav (n,b)</vt:lpstr>
      <vt:lpstr>Computational Security</vt:lpstr>
      <vt:lpstr>Computational Security</vt:lpstr>
      <vt:lpstr>Concrete Approach</vt:lpstr>
      <vt:lpstr>PPT and Negligible</vt:lpstr>
      <vt:lpstr>Asymptotic Approach</vt:lpstr>
      <vt:lpstr>PowerPoint 演示文稿</vt:lpstr>
      <vt:lpstr>Private-Key Encryption</vt:lpstr>
      <vt:lpstr>IND-EAV</vt:lpstr>
      <vt:lpstr>PrivK_(A, Π)^eav (n)</vt:lpstr>
      <vt:lpstr>IND-EAV</vt:lpstr>
      <vt:lpstr>PrivK_(A, Π)^eav (n,b)</vt:lpstr>
      <vt:lpstr>IND-EAV</vt:lpstr>
      <vt:lpstr>PowerPoint 演示文稿</vt:lpstr>
      <vt:lpstr>Equivalence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607</cp:revision>
  <cp:lastPrinted>2019-09-23T04:05:34Z</cp:lastPrinted>
  <dcterms:created xsi:type="dcterms:W3CDTF">2014-04-06T04:43:09Z</dcterms:created>
  <dcterms:modified xsi:type="dcterms:W3CDTF">2019-09-25T09:24:00Z</dcterms:modified>
</cp:coreProperties>
</file>