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14" r:id="rId2"/>
    <p:sldId id="450" r:id="rId3"/>
    <p:sldId id="441" r:id="rId4"/>
    <p:sldId id="442" r:id="rId5"/>
    <p:sldId id="443" r:id="rId6"/>
    <p:sldId id="444" r:id="rId7"/>
    <p:sldId id="445" r:id="rId8"/>
    <p:sldId id="446" r:id="rId9"/>
    <p:sldId id="447" r:id="rId10"/>
    <p:sldId id="448" r:id="rId11"/>
    <p:sldId id="449" r:id="rId12"/>
    <p:sldId id="451" r:id="rId13"/>
    <p:sldId id="452" r:id="rId14"/>
    <p:sldId id="453" r:id="rId15"/>
    <p:sldId id="454" r:id="rId16"/>
    <p:sldId id="455" r:id="rId17"/>
    <p:sldId id="456" r:id="rId18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>
      <p:cViewPr varScale="1">
        <p:scale>
          <a:sx n="70" d="100"/>
          <a:sy n="70" d="100"/>
        </p:scale>
        <p:origin x="1140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78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4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20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1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02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02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39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41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68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10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64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33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90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65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97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10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../clipboard/media/image15.png"/><Relationship Id="rId18" Type="http://schemas.openxmlformats.org/officeDocument/2006/relationships/image" Target="../../clipboard/media/image20.png"/><Relationship Id="rId26" Type="http://schemas.openxmlformats.org/officeDocument/2006/relationships/image" Target="../../clipboard/media/image28.png"/><Relationship Id="rId3" Type="http://schemas.openxmlformats.org/officeDocument/2006/relationships/image" Target="../../clipboard/media/image5.png"/><Relationship Id="rId21" Type="http://schemas.openxmlformats.org/officeDocument/2006/relationships/image" Target="../../clipboard/media/image23.png"/><Relationship Id="rId7" Type="http://schemas.openxmlformats.org/officeDocument/2006/relationships/image" Target="../../clipboard/media/image9.png"/><Relationship Id="rId12" Type="http://schemas.openxmlformats.org/officeDocument/2006/relationships/image" Target="../../clipboard/media/image14.png"/><Relationship Id="rId17" Type="http://schemas.openxmlformats.org/officeDocument/2006/relationships/image" Target="../../clipboard/media/image19.png"/><Relationship Id="rId25" Type="http://schemas.openxmlformats.org/officeDocument/2006/relationships/image" Target="../../clipboard/media/image27.png"/><Relationship Id="rId33" Type="http://schemas.openxmlformats.org/officeDocument/2006/relationships/image" Target="../../clipboard/media/image35.png"/><Relationship Id="rId2" Type="http://schemas.openxmlformats.org/officeDocument/2006/relationships/notesSlide" Target="../notesSlides/notesSlide16.xml"/><Relationship Id="rId16" Type="http://schemas.openxmlformats.org/officeDocument/2006/relationships/image" Target="../../clipboard/media/image18.png"/><Relationship Id="rId20" Type="http://schemas.openxmlformats.org/officeDocument/2006/relationships/image" Target="../../clipboard/media/image22.png"/><Relationship Id="rId29" Type="http://schemas.openxmlformats.org/officeDocument/2006/relationships/image" Target="../../clipboard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../clipboard/media/image8.png"/><Relationship Id="rId11" Type="http://schemas.openxmlformats.org/officeDocument/2006/relationships/image" Target="../../clipboard/media/image13.png"/><Relationship Id="rId24" Type="http://schemas.openxmlformats.org/officeDocument/2006/relationships/image" Target="../../clipboard/media/image26.png"/><Relationship Id="rId32" Type="http://schemas.openxmlformats.org/officeDocument/2006/relationships/image" Target="../../clipboard/media/image34.png"/><Relationship Id="rId5" Type="http://schemas.openxmlformats.org/officeDocument/2006/relationships/image" Target="../../clipboard/media/image7.png"/><Relationship Id="rId15" Type="http://schemas.openxmlformats.org/officeDocument/2006/relationships/image" Target="../../clipboard/media/image17.png"/><Relationship Id="rId23" Type="http://schemas.openxmlformats.org/officeDocument/2006/relationships/image" Target="../../clipboard/media/image25.png"/><Relationship Id="rId28" Type="http://schemas.openxmlformats.org/officeDocument/2006/relationships/image" Target="../../clipboard/media/image30.png"/><Relationship Id="rId10" Type="http://schemas.openxmlformats.org/officeDocument/2006/relationships/image" Target="../../clipboard/media/image12.png"/><Relationship Id="rId19" Type="http://schemas.openxmlformats.org/officeDocument/2006/relationships/image" Target="../../clipboard/media/image21.png"/><Relationship Id="rId31" Type="http://schemas.openxmlformats.org/officeDocument/2006/relationships/image" Target="../../clipboard/media/image33.png"/><Relationship Id="rId4" Type="http://schemas.openxmlformats.org/officeDocument/2006/relationships/image" Target="../../clipboard/media/image6.png"/><Relationship Id="rId9" Type="http://schemas.openxmlformats.org/officeDocument/2006/relationships/image" Target="../../clipboard/media/image11.png"/><Relationship Id="rId14" Type="http://schemas.openxmlformats.org/officeDocument/2006/relationships/image" Target="../../clipboard/media/image16.png"/><Relationship Id="rId22" Type="http://schemas.openxmlformats.org/officeDocument/2006/relationships/image" Target="../../clipboard/media/image24.png"/><Relationship Id="rId27" Type="http://schemas.openxmlformats.org/officeDocument/2006/relationships/image" Target="../../clipboard/media/image29.png"/><Relationship Id="rId30" Type="http://schemas.openxmlformats.org/officeDocument/2006/relationships/image" Target="../../clipboard/media/image32.png"/><Relationship Id="rId8" Type="http://schemas.openxmlformats.org/officeDocument/2006/relationships/image" Target="../../clipboard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17" Type="http://schemas.openxmlformats.org/officeDocument/2006/relationships/image" Target="../media/image7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3.png"/><Relationship Id="rId10" Type="http://schemas.openxmlformats.org/officeDocument/2006/relationships/image" Target="../media/image67.png"/><Relationship Id="rId19" Type="http://schemas.openxmlformats.org/officeDocument/2006/relationships/image" Target="../media/image7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5" Type="http://schemas.openxmlformats.org/officeDocument/2006/relationships/image" Target="../media/image9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5.png"/><Relationship Id="rId18" Type="http://schemas.openxmlformats.org/officeDocument/2006/relationships/image" Target="../media/image11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12" Type="http://schemas.openxmlformats.org/officeDocument/2006/relationships/image" Target="../media/image104.png"/><Relationship Id="rId17" Type="http://schemas.openxmlformats.org/officeDocument/2006/relationships/image" Target="../media/image10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08.png"/><Relationship Id="rId20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5" Type="http://schemas.openxmlformats.org/officeDocument/2006/relationships/image" Target="../media/image107.png"/><Relationship Id="rId10" Type="http://schemas.openxmlformats.org/officeDocument/2006/relationships/image" Target="../media/image102.png"/><Relationship Id="rId19" Type="http://schemas.openxmlformats.org/officeDocument/2006/relationships/image" Target="../media/image111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Relationship Id="rId14" Type="http://schemas.openxmlformats.org/officeDocument/2006/relationships/image" Target="../media/image10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Foundations of Cryptography</a:t>
            </a:r>
            <a:br>
              <a:rPr lang="en-US" dirty="0" smtClean="0"/>
            </a:br>
            <a:r>
              <a:rPr lang="en-US" sz="2000" dirty="0"/>
              <a:t>IND-EAV, </a:t>
            </a:r>
            <a:r>
              <a:rPr lang="en-US" sz="2000" dirty="0" smtClean="0"/>
              <a:t>statistical distance</a:t>
            </a:r>
            <a:r>
              <a:rPr lang="en-US" sz="2000" dirty="0"/>
              <a:t>, </a:t>
            </a:r>
            <a:r>
              <a:rPr lang="en-US" sz="2000" dirty="0" err="1" smtClean="0"/>
              <a:t>p.i</a:t>
            </a:r>
            <a:r>
              <a:rPr lang="en-US" sz="2000" dirty="0"/>
              <a:t>., </a:t>
            </a:r>
            <a:r>
              <a:rPr lang="en-US" sz="2000" dirty="0" err="1"/>
              <a:t>s.i</a:t>
            </a:r>
            <a:r>
              <a:rPr lang="en-US" sz="2000" dirty="0"/>
              <a:t>., </a:t>
            </a:r>
            <a:r>
              <a:rPr lang="en-US" sz="2000" dirty="0" err="1"/>
              <a:t>c.i.</a:t>
            </a:r>
            <a:r>
              <a:rPr lang="en-US" sz="2000" dirty="0"/>
              <a:t>, pseudorandom</a:t>
            </a:r>
            <a:endParaRPr lang="en-US" sz="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ShanghaiTech, 2019F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800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Statistical Distance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143000"/>
                <a:ext cx="9144000" cy="5338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 </a:t>
                </a:r>
                <a:r>
                  <a:rPr lang="en-US" altLang="zh-CN" sz="2400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2400" dirty="0"/>
                  <a:t> be a </a:t>
                </a:r>
                <a:r>
                  <a:rPr lang="en-US" altLang="zh-CN" sz="2400" dirty="0" smtClean="0"/>
                  <a:t>finite or countable set.  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be two random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variables that take values in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2400" dirty="0" smtClean="0"/>
                  <a:t>. The </a:t>
                </a:r>
                <a:r>
                  <a:rPr lang="en-US" altLang="zh-CN" sz="2400" b="1" dirty="0" smtClean="0"/>
                  <a:t>statistical distance </a:t>
                </a:r>
                <a:r>
                  <a:rPr lang="en-US" altLang="zh-CN" sz="2400" dirty="0" smtClean="0"/>
                  <a:t>between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sz="2400" i="1" dirty="0" smtClean="0">
                    <a:latin typeface="Cambria Math" panose="02040503050406030204" pitchFamily="18" charset="0"/>
                  </a:rPr>
                  <a:t>      </a:t>
                </a:r>
                <a:r>
                  <a:rPr lang="en-US" altLang="zh-CN" sz="2400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sz="2400" b="0" dirty="0" smtClean="0">
                    <a:latin typeface="Cambria Math" panose="02040503050406030204" pitchFamily="18" charset="0"/>
                  </a:rPr>
                  <a:t>is  defined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SD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400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EXAMPLE: </a:t>
                </a:r>
                <a:r>
                  <a:rPr lang="en-US" sz="2400" dirty="0"/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SD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for the random variables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 smtClean="0"/>
                  <a:t>, which take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values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400" dirty="0"/>
                  <a:t>and defined as below: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2400" i="1" dirty="0">
                        <a:latin typeface="Cambria Math" panose="02040503050406030204" pitchFamily="18" charset="0"/>
                      </a:rPr>
                      <m:t>=0,</m:t>
                    </m:r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func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\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func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 for every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      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𝐒𝐃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b>
                      <m:sup/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func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]|</m:t>
                        </m:r>
                      </m:e>
                    </m:nary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0−</m:t>
                            </m:r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5338641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4" r="-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35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Computational Indistinguishability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371600"/>
                <a:ext cx="9143999" cy="4750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 </a:t>
                </a:r>
                <a:r>
                  <a:rPr lang="en-US" sz="2400" dirty="0" smtClean="0"/>
                  <a:t>Let</a:t>
                </a:r>
                <a:r>
                  <a:rPr lang="en-US" sz="24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 be random variables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=1,2,3,…</m:t>
                    </m:r>
                  </m:oMath>
                </a14:m>
                <a:r>
                  <a:rPr lang="en-US" sz="2400" dirty="0" smtClean="0"/>
                  <a:t>   We call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0" dirty="0"/>
                  <a:t> </a:t>
                </a:r>
                <a:r>
                  <a:rPr lang="en-US" sz="2400" b="0" dirty="0" smtClean="0"/>
                  <a:t>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b="1" dirty="0" smtClean="0"/>
                  <a:t>probability ensembles.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 smtClean="0"/>
                  <a:t> are said to be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computationally indistinguishable (c.i.)</a:t>
                </a:r>
                <a:r>
                  <a:rPr lang="en-US" sz="2400" b="1" i="1" dirty="0" smtClean="0"/>
                  <a:t> </a:t>
                </a:r>
                <a:r>
                  <a:rPr lang="en-US" sz="2400" dirty="0" smtClean="0"/>
                  <a:t>if for any PPT distinguisher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latin typeface="Lucida Calligraphy" pitchFamily="66" charset="0"/>
                  </a:rPr>
                  <a:t> </a:t>
                </a:r>
                <a:r>
                  <a:rPr lang="en-US" sz="2400" dirty="0" smtClean="0">
                    <a:latin typeface="Lucida Calligraphy" pitchFamily="66" charset="0"/>
                  </a:rPr>
                  <a:t>  D, </a:t>
                </a:r>
                <a:r>
                  <a:rPr lang="en-US" sz="2400" dirty="0" smtClean="0"/>
                  <a:t>there is a negligible function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s.t.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 smtClean="0">
                    <a:solidFill>
                      <a:schemeClr val="tx1"/>
                    </a:solidFill>
                    <a:latin typeface="Lucida Calligraphy" pitchFamily="66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]|≤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/>
                  <a:t> usually omitted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Notation: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EXAMPLE: </a:t>
                </a:r>
                <a:r>
                  <a:rPr lang="en-US" sz="2400" dirty="0" smtClean="0"/>
                  <a:t>Are the following probability ensembles c.i.?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=0,</m:t>
                    </m:r>
                    <m:func>
                      <m:func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fun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2000" dirty="0" smtClean="0"/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\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/>
                  <a:t> uniformly random variable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1600"/>
                <a:ext cx="9143999" cy="4750403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8" b="-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162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Computational Indistinguishability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219200"/>
                <a:ext cx="9143999" cy="5016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Analysis: </a:t>
                </a:r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2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sz="2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400" b="1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func>
                              <m:func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𝒟</m:t>
                                    </m:r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d>
                              </m:e>
                            </m:func>
                          </m:e>
                        </m:nary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func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  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b>
                      <m:sup/>
                      <m:e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000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2⋅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SD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are computationally indistinguishable probability ensembles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THEOREM: </a:t>
                </a:r>
                <a:r>
                  <a:rPr lang="en-US" altLang="zh-CN" sz="2400" dirty="0" smtClean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SD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, then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 smtClean="0"/>
                  <a:t> are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computationally indistinguishable.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are 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statistically indistinguishable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SD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are 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perfectly </a:t>
                </a:r>
                <a:r>
                  <a:rPr lang="en-US" altLang="zh-CN" sz="2000" b="1" dirty="0">
                    <a:solidFill>
                      <a:schemeClr val="tx1"/>
                    </a:solidFill>
                  </a:rPr>
                  <a:t>indistinguishable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SD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Notation: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3999" cy="5016501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2" b="-1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17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Computational Indistinguishability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143000"/>
                <a:ext cx="9143999" cy="4979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THEOREM: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b="1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SD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SD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negl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We say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. ⇒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. ⇒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000" dirty="0" smtClean="0"/>
                  <a:t> (from strong to weak)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THEOREM: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∈{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.,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.,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THEOREM: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SD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SD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SD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negl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SD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negl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|≤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negl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]|≤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negl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THEOREM: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weak</m:t>
                        </m:r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400" i="1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where </a:t>
                </a:r>
              </a:p>
              <a:p>
                <a:r>
                  <a:rPr lang="en-US" sz="2400" b="0" dirty="0" smtClean="0">
                    <a:solidFill>
                      <a:schemeClr val="tx1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weak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for all</a:t>
                </a:r>
                <a:r>
                  <a:rPr lang="en-US" sz="2400" i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∈{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.,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.,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i="1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3999" cy="4979055"/>
              </a:xfrm>
              <a:prstGeom prst="rect">
                <a:avLst/>
              </a:prstGeom>
              <a:blipFill rotWithShape="0">
                <a:blip r:embed="rId3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613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96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Pseudorandomness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174408"/>
                <a:ext cx="9143999" cy="5150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 </a:t>
                </a:r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be a probability ensemble, where the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 is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distributed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 be uniformly distributed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/>
                  <a:t>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0" dirty="0"/>
                  <a:t> </a:t>
                </a:r>
                <a:r>
                  <a:rPr lang="en-US" sz="2400" b="0" dirty="0" smtClean="0"/>
                  <a:t>    The probability ensemble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 smtClean="0"/>
                  <a:t> is said to be </a:t>
                </a:r>
                <a:r>
                  <a:rPr lang="en-US" sz="2400" b="1" dirty="0" smtClean="0"/>
                  <a:t>pseudorandom</a:t>
                </a:r>
                <a:r>
                  <a:rPr lang="en-US" sz="2400" dirty="0" smtClean="0"/>
                  <a:t> if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0" dirty="0"/>
                  <a:t> </a:t>
                </a:r>
                <a:r>
                  <a:rPr lang="en-US" sz="2400" b="0" dirty="0" smtClean="0"/>
                  <a:t>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 smtClean="0"/>
                  <a:t> are computationally indistinguishable.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EXAMPLE: </a:t>
                </a:r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 be a random variable over the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/>
                  <a:t> such that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b="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 b="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sz="2400" b="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2400" b="0" i="1" dirty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b="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 b="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func>
                    <m:r>
                      <a:rPr lang="en-US" sz="2400" b="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>
                        <a:latin typeface="Cambria Math" panose="02040503050406030204" pitchFamily="18" charset="0"/>
                      </a:rPr>
                      <m:t>\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/>
                  <a:t>. </a:t>
                </a:r>
                <a:endParaRPr lang="en-US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SD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000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//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is the uniform distribution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i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i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are computationally indistinguishable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pseudorandom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instead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in OTP? 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denote the new scheme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OT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OT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IND-EAV secure?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74408"/>
                <a:ext cx="9143999" cy="5150192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8" b="-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04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789231" y="5722203"/>
                <a:ext cx="3611569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2000" dirty="0" smtClean="0">
                    <a:solidFill>
                      <a:srgbClr val="FF0000"/>
                    </a:solidFill>
                  </a:rPr>
                  <a:t>IND-EAV secure</a:t>
                </a: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func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bits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231" y="5722203"/>
                <a:ext cx="3611569" cy="830997"/>
              </a:xfrm>
              <a:prstGeom prst="rect">
                <a:avLst/>
              </a:prstGeom>
              <a:blipFill rotWithShape="0">
                <a:blip r:embed="rId3"/>
                <a:stretch>
                  <a:fillRect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IND-EAV from Pseudorandomness</a:t>
            </a:r>
            <a:endParaRPr lang="en-US" sz="3100" dirty="0"/>
          </a:p>
        </p:txBody>
      </p:sp>
      <p:sp>
        <p:nvSpPr>
          <p:cNvPr id="31" name="Rectangle 30"/>
          <p:cNvSpPr/>
          <p:nvPr/>
        </p:nvSpPr>
        <p:spPr>
          <a:xfrm>
            <a:off x="381000" y="1235321"/>
            <a:ext cx="1489589" cy="1763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1905001" y="1503218"/>
            <a:ext cx="946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006460" y="1219200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460" y="1219200"/>
                <a:ext cx="73674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132" r="-330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26313" y="1499162"/>
                <a:ext cx="7688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13" y="1499162"/>
                <a:ext cx="76886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7143" r="-79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33240" y="1825428"/>
                <a:ext cx="13229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40" y="1825428"/>
                <a:ext cx="132292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304" r="-184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 rot="10800000" flipH="1">
            <a:off x="1905001" y="2133007"/>
            <a:ext cx="946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297654" y="1856008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654" y="1856008"/>
                <a:ext cx="25507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4286" r="-476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/>
          <p:nvPr/>
        </p:nvCxnSpPr>
        <p:spPr>
          <a:xfrm flipH="1">
            <a:off x="1905001" y="2666407"/>
            <a:ext cx="946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281272" y="2382389"/>
                <a:ext cx="254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272" y="2382389"/>
                <a:ext cx="25410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3810" r="-238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30"/>
          <p:cNvSpPr/>
          <p:nvPr/>
        </p:nvSpPr>
        <p:spPr>
          <a:xfrm>
            <a:off x="2895601" y="1235321"/>
            <a:ext cx="1011380" cy="1763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6" name="Rectangle 30"/>
          <p:cNvSpPr/>
          <p:nvPr/>
        </p:nvSpPr>
        <p:spPr>
          <a:xfrm>
            <a:off x="387701" y="3749921"/>
            <a:ext cx="1489589" cy="1763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7" name="Straight Arrow Connector 36"/>
          <p:cNvCxnSpPr/>
          <p:nvPr/>
        </p:nvCxnSpPr>
        <p:spPr>
          <a:xfrm flipH="1">
            <a:off x="1911702" y="4017818"/>
            <a:ext cx="946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39"/>
              <p:cNvSpPr txBox="1"/>
              <p:nvPr/>
            </p:nvSpPr>
            <p:spPr>
              <a:xfrm>
                <a:off x="2013161" y="3733800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161" y="3733800"/>
                <a:ext cx="73674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4132" r="-330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41"/>
              <p:cNvSpPr txBox="1"/>
              <p:nvPr/>
            </p:nvSpPr>
            <p:spPr>
              <a:xfrm>
                <a:off x="433014" y="4013762"/>
                <a:ext cx="7688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14" y="4013762"/>
                <a:ext cx="768865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7143" r="-1587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42"/>
              <p:cNvSpPr txBox="1"/>
              <p:nvPr/>
            </p:nvSpPr>
            <p:spPr>
              <a:xfrm>
                <a:off x="439941" y="4340028"/>
                <a:ext cx="13229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41" y="4340028"/>
                <a:ext cx="1322926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304" t="-2222" r="-1843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43"/>
          <p:cNvCxnSpPr/>
          <p:nvPr/>
        </p:nvCxnSpPr>
        <p:spPr>
          <a:xfrm rot="10800000" flipH="1">
            <a:off x="1911702" y="4647607"/>
            <a:ext cx="946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44"/>
              <p:cNvSpPr txBox="1"/>
              <p:nvPr/>
            </p:nvSpPr>
            <p:spPr>
              <a:xfrm>
                <a:off x="2304355" y="4370608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355" y="4370608"/>
                <a:ext cx="26039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45"/>
          <p:cNvCxnSpPr/>
          <p:nvPr/>
        </p:nvCxnSpPr>
        <p:spPr>
          <a:xfrm flipH="1">
            <a:off x="1911702" y="5181007"/>
            <a:ext cx="946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46"/>
              <p:cNvSpPr txBox="1"/>
              <p:nvPr/>
            </p:nvSpPr>
            <p:spPr>
              <a:xfrm>
                <a:off x="2281272" y="4896989"/>
                <a:ext cx="254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4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272" y="4896989"/>
                <a:ext cx="254108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3810" r="-238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30"/>
          <p:cNvSpPr/>
          <p:nvPr/>
        </p:nvSpPr>
        <p:spPr>
          <a:xfrm>
            <a:off x="5285510" y="1235321"/>
            <a:ext cx="1489589" cy="1763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67" name="Straight Arrow Connector 36"/>
          <p:cNvCxnSpPr/>
          <p:nvPr/>
        </p:nvCxnSpPr>
        <p:spPr>
          <a:xfrm flipH="1">
            <a:off x="6809511" y="1503218"/>
            <a:ext cx="946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39"/>
              <p:cNvSpPr txBox="1"/>
              <p:nvPr/>
            </p:nvSpPr>
            <p:spPr>
              <a:xfrm>
                <a:off x="6910970" y="1219200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970" y="1219200"/>
                <a:ext cx="736740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4132" r="-247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41"/>
              <p:cNvSpPr txBox="1"/>
              <p:nvPr/>
            </p:nvSpPr>
            <p:spPr>
              <a:xfrm>
                <a:off x="5330823" y="1499162"/>
                <a:ext cx="11132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23" y="1499162"/>
                <a:ext cx="1113253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4918" r="-54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42"/>
              <p:cNvSpPr txBox="1"/>
              <p:nvPr/>
            </p:nvSpPr>
            <p:spPr>
              <a:xfrm>
                <a:off x="5337750" y="1825428"/>
                <a:ext cx="13282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750" y="1825428"/>
                <a:ext cx="1328249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2294" r="-137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43"/>
          <p:cNvCxnSpPr/>
          <p:nvPr/>
        </p:nvCxnSpPr>
        <p:spPr>
          <a:xfrm rot="10800000" flipH="1">
            <a:off x="6809511" y="2133007"/>
            <a:ext cx="946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44"/>
              <p:cNvSpPr txBox="1"/>
              <p:nvPr/>
            </p:nvSpPr>
            <p:spPr>
              <a:xfrm>
                <a:off x="7202164" y="1856008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2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164" y="1856008"/>
                <a:ext cx="260391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1628" r="-930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45"/>
          <p:cNvCxnSpPr/>
          <p:nvPr/>
        </p:nvCxnSpPr>
        <p:spPr>
          <a:xfrm flipH="1">
            <a:off x="6809511" y="2666407"/>
            <a:ext cx="946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46"/>
              <p:cNvSpPr txBox="1"/>
              <p:nvPr/>
            </p:nvSpPr>
            <p:spPr>
              <a:xfrm>
                <a:off x="7183580" y="2382389"/>
                <a:ext cx="254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4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580" y="2382389"/>
                <a:ext cx="254108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23810" r="-238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30"/>
          <p:cNvSpPr/>
          <p:nvPr/>
        </p:nvSpPr>
        <p:spPr>
          <a:xfrm>
            <a:off x="5292211" y="3749921"/>
            <a:ext cx="1489589" cy="1763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7" name="Straight Arrow Connector 36"/>
          <p:cNvCxnSpPr/>
          <p:nvPr/>
        </p:nvCxnSpPr>
        <p:spPr>
          <a:xfrm flipH="1">
            <a:off x="6816212" y="4017818"/>
            <a:ext cx="946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39"/>
              <p:cNvSpPr txBox="1"/>
              <p:nvPr/>
            </p:nvSpPr>
            <p:spPr>
              <a:xfrm>
                <a:off x="6917671" y="3733800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8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671" y="3733800"/>
                <a:ext cx="736740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4132" r="-247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41"/>
              <p:cNvSpPr txBox="1"/>
              <p:nvPr/>
            </p:nvSpPr>
            <p:spPr>
              <a:xfrm>
                <a:off x="5337524" y="4013762"/>
                <a:ext cx="11132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9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524" y="4013762"/>
                <a:ext cx="1113253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4945" r="-54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42"/>
              <p:cNvSpPr txBox="1"/>
              <p:nvPr/>
            </p:nvSpPr>
            <p:spPr>
              <a:xfrm>
                <a:off x="5344451" y="4340028"/>
                <a:ext cx="13229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0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451" y="4340028"/>
                <a:ext cx="1322926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2304" t="-2222" r="-1382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43"/>
          <p:cNvCxnSpPr/>
          <p:nvPr/>
        </p:nvCxnSpPr>
        <p:spPr>
          <a:xfrm rot="10800000" flipH="1">
            <a:off x="6816212" y="4647607"/>
            <a:ext cx="946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44"/>
              <p:cNvSpPr txBox="1"/>
              <p:nvPr/>
            </p:nvSpPr>
            <p:spPr>
              <a:xfrm>
                <a:off x="7208865" y="4370608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2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865" y="4370608"/>
                <a:ext cx="260391" cy="276999"/>
              </a:xfrm>
              <a:prstGeom prst="rect">
                <a:avLst/>
              </a:prstGeom>
              <a:blipFill rotWithShape="0">
                <a:blip r:embed="rId22"/>
                <a:stretch>
                  <a:fillRect l="-11905" r="-952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45"/>
          <p:cNvCxnSpPr/>
          <p:nvPr/>
        </p:nvCxnSpPr>
        <p:spPr>
          <a:xfrm flipH="1">
            <a:off x="6816212" y="5181007"/>
            <a:ext cx="946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46"/>
              <p:cNvSpPr txBox="1"/>
              <p:nvPr/>
            </p:nvSpPr>
            <p:spPr>
              <a:xfrm>
                <a:off x="7183580" y="4896989"/>
                <a:ext cx="254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4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580" y="4896989"/>
                <a:ext cx="254108" cy="276999"/>
              </a:xfrm>
              <a:prstGeom prst="rect">
                <a:avLst/>
              </a:prstGeom>
              <a:blipFill rotWithShape="0">
                <a:blip r:embed="rId23"/>
                <a:stretch>
                  <a:fillRect l="-23810" r="-238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961681" y="1905000"/>
                <a:ext cx="13097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681" y="1905000"/>
                <a:ext cx="1309782" cy="369332"/>
              </a:xfrm>
              <a:prstGeom prst="rect">
                <a:avLst/>
              </a:prstGeom>
              <a:blipFill rotWithShape="0">
                <a:blip r:embed="rId24"/>
                <a:stretch>
                  <a:fillRect l="-2791" r="-1395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781800" y="3154663"/>
                <a:ext cx="1340367" cy="402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6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154663"/>
                <a:ext cx="1340367" cy="402226"/>
              </a:xfrm>
              <a:prstGeom prst="rect">
                <a:avLst/>
              </a:prstGeom>
              <a:blipFill rotWithShape="0">
                <a:blip r:embed="rId25"/>
                <a:stretch>
                  <a:fillRect l="-2740" r="-1370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/>
              <p:cNvSpPr txBox="1"/>
              <p:nvPr/>
            </p:nvSpPr>
            <p:spPr>
              <a:xfrm>
                <a:off x="1461744" y="3099578"/>
                <a:ext cx="1814856" cy="5416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altLang="zh-CN" sz="32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  <m:r>
                            <a:rPr lang="en-US" altLang="zh-CN" sz="32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32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en-US" altLang="zh-CN" sz="32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20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文本框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744" y="3099578"/>
                <a:ext cx="1814856" cy="541687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30"/>
          <p:cNvSpPr/>
          <p:nvPr/>
        </p:nvSpPr>
        <p:spPr>
          <a:xfrm>
            <a:off x="7793180" y="1235321"/>
            <a:ext cx="1011380" cy="1763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9" name="Rectangle 30"/>
          <p:cNvSpPr/>
          <p:nvPr/>
        </p:nvSpPr>
        <p:spPr>
          <a:xfrm>
            <a:off x="7793180" y="3749921"/>
            <a:ext cx="1011380" cy="1763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0" name="Rectangle 30"/>
          <p:cNvSpPr/>
          <p:nvPr/>
        </p:nvSpPr>
        <p:spPr>
          <a:xfrm>
            <a:off x="2895601" y="3749921"/>
            <a:ext cx="1011380" cy="1763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/>
              <p:cNvSpPr txBox="1"/>
              <p:nvPr/>
            </p:nvSpPr>
            <p:spPr>
              <a:xfrm>
                <a:off x="3961681" y="4396921"/>
                <a:ext cx="13168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文本框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681" y="4396921"/>
                <a:ext cx="1316899" cy="369332"/>
              </a:xfrm>
              <a:prstGeom prst="rect">
                <a:avLst/>
              </a:prstGeom>
              <a:blipFill rotWithShape="0">
                <a:blip r:embed="rId27"/>
                <a:stretch>
                  <a:fillRect l="-2778" r="-138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371600" y="5927607"/>
                <a:ext cx="1769394" cy="320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OT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</m:e>
                            <m:sup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927607"/>
                <a:ext cx="1769394" cy="320793"/>
              </a:xfrm>
              <a:prstGeom prst="rect">
                <a:avLst/>
              </a:prstGeom>
              <a:blipFill rotWithShape="0">
                <a:blip r:embed="rId28"/>
                <a:stretch>
                  <a:fillRect l="-2414"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/>
              <p:cNvSpPr txBox="1"/>
              <p:nvPr/>
            </p:nvSpPr>
            <p:spPr>
              <a:xfrm>
                <a:off x="6444150" y="5927607"/>
                <a:ext cx="1709250" cy="2979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OTP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2" name="文本框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150" y="5927607"/>
                <a:ext cx="1709250" cy="297967"/>
              </a:xfrm>
              <a:prstGeom prst="rect">
                <a:avLst/>
              </a:prstGeom>
              <a:blipFill rotWithShape="0">
                <a:blip r:embed="rId29"/>
                <a:stretch>
                  <a:fillRect l="-249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200400" y="2937165"/>
                <a:ext cx="3550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937165"/>
                <a:ext cx="355097" cy="369332"/>
              </a:xfrm>
              <a:prstGeom prst="rect">
                <a:avLst/>
              </a:prstGeom>
              <a:blipFill rotWithShape="0">
                <a:blip r:embed="rId30"/>
                <a:stretch>
                  <a:fillRect l="-18966" r="-1724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3200400" y="5469568"/>
                <a:ext cx="3550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469568"/>
                <a:ext cx="355097" cy="369332"/>
              </a:xfrm>
              <a:prstGeom prst="rect">
                <a:avLst/>
              </a:prstGeom>
              <a:blipFill rotWithShape="0">
                <a:blip r:embed="rId31"/>
                <a:stretch>
                  <a:fillRect l="-18966" r="-17241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8103103" y="2937165"/>
                <a:ext cx="3550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103" y="2937165"/>
                <a:ext cx="355097" cy="369332"/>
              </a:xfrm>
              <a:prstGeom prst="rect">
                <a:avLst/>
              </a:prstGeom>
              <a:blipFill rotWithShape="0">
                <a:blip r:embed="rId32"/>
                <a:stretch>
                  <a:fillRect l="-18644" r="-1694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8103103" y="5469568"/>
                <a:ext cx="3550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103" y="5469568"/>
                <a:ext cx="355097" cy="369332"/>
              </a:xfrm>
              <a:prstGeom prst="rect">
                <a:avLst/>
              </a:prstGeom>
              <a:blipFill rotWithShape="0">
                <a:blip r:embed="rId33"/>
                <a:stretch>
                  <a:fillRect l="-18644" r="-1694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552441" y="2982678"/>
            <a:ext cx="110491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2000" b="1" dirty="0" smtClean="0"/>
              <a:t>challenger</a:t>
            </a:r>
            <a:endParaRPr lang="zh-CN" altLang="en-US" sz="2000" b="1" dirty="0"/>
          </a:p>
        </p:txBody>
      </p:sp>
      <p:sp>
        <p:nvSpPr>
          <p:cNvPr id="85" name="文本框 84"/>
          <p:cNvSpPr txBox="1"/>
          <p:nvPr/>
        </p:nvSpPr>
        <p:spPr>
          <a:xfrm>
            <a:off x="552441" y="5515081"/>
            <a:ext cx="110491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2000" b="1" dirty="0" smtClean="0"/>
              <a:t>challenger</a:t>
            </a:r>
            <a:endParaRPr lang="zh-CN" altLang="en-US" sz="2000" b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5455212" y="2999510"/>
            <a:ext cx="110491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2000" b="1" dirty="0" smtClean="0"/>
              <a:t>challenger</a:t>
            </a:r>
            <a:endParaRPr lang="zh-CN" altLang="en-US" sz="2000" b="1" dirty="0"/>
          </a:p>
        </p:txBody>
      </p:sp>
      <p:sp>
        <p:nvSpPr>
          <p:cNvPr id="93" name="文本框 92"/>
          <p:cNvSpPr txBox="1"/>
          <p:nvPr/>
        </p:nvSpPr>
        <p:spPr>
          <a:xfrm>
            <a:off x="5455212" y="5531913"/>
            <a:ext cx="110491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2000" b="1" dirty="0" smtClean="0"/>
              <a:t>challenger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166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1" grpId="0" animBg="1"/>
      <p:bldP spid="40" grpId="0"/>
      <p:bldP spid="42" grpId="0"/>
      <p:bldP spid="43" grpId="0"/>
      <p:bldP spid="45" grpId="0"/>
      <p:bldP spid="47" grpId="0"/>
      <p:bldP spid="55" grpId="0" animBg="1"/>
      <p:bldP spid="56" grpId="0" animBg="1"/>
      <p:bldP spid="58" grpId="0"/>
      <p:bldP spid="59" grpId="0"/>
      <p:bldP spid="60" grpId="0"/>
      <p:bldP spid="62" grpId="0"/>
      <p:bldP spid="64" grpId="0"/>
      <p:bldP spid="66" grpId="0" animBg="1"/>
      <p:bldP spid="68" grpId="0"/>
      <p:bldP spid="69" grpId="0"/>
      <p:bldP spid="70" grpId="0"/>
      <p:bldP spid="72" grpId="0"/>
      <p:bldP spid="74" grpId="0"/>
      <p:bldP spid="76" grpId="0" animBg="1"/>
      <p:bldP spid="78" grpId="0"/>
      <p:bldP spid="79" grpId="0"/>
      <p:bldP spid="80" grpId="0"/>
      <p:bldP spid="82" grpId="0"/>
      <p:bldP spid="84" grpId="0"/>
      <p:bldP spid="5" grpId="0"/>
      <p:bldP spid="6" grpId="0"/>
      <p:bldP spid="87" grpId="0"/>
      <p:bldP spid="88" grpId="0" animBg="1"/>
      <p:bldP spid="89" grpId="0" animBg="1"/>
      <p:bldP spid="90" grpId="0" animBg="1"/>
      <p:bldP spid="91" grpId="0"/>
      <p:bldP spid="92" grpId="0"/>
      <p:bldP spid="3" grpId="0"/>
      <p:bldP spid="50" grpId="0"/>
      <p:bldP spid="51" grpId="0"/>
      <p:bldP spid="52" grpId="0"/>
      <p:bldP spid="53" grpId="0"/>
      <p:bldP spid="85" grpId="0"/>
      <p:bldP spid="86" grpId="0"/>
      <p:bldP spid="9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Equivalence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19200"/>
                <a:ext cx="9144000" cy="48594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THEOREM: </a:t>
                </a:r>
                <a:r>
                  <a:rPr lang="en-US" altLang="zh-CN" sz="2400" dirty="0" smtClean="0"/>
                  <a:t>A private-key encryption scheme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altLang="zh-CN" sz="2400" dirty="0" smtClean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is IND-EAV1 if and only if it is IND-EAV2.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1"/>
                    </a:solidFill>
                  </a:rPr>
                  <a:t>IND-EAV1: IND-EAV w.r.t.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eav</m:t>
                        </m:r>
                      </m:sup>
                    </m:sSubSup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1"/>
                    </a:solidFill>
                  </a:rPr>
                  <a:t>IND-EAV2: IND-EAV w.r.t.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eav</m:t>
                        </m:r>
                      </m:sup>
                    </m:sSubSup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eav</m:t>
                        </m:r>
                      </m:sup>
                    </m:sSubSup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endParaRPr lang="en-US" altLang="zh-CN" sz="2400" dirty="0"/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IND-EAV1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IND-EAV2:  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S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uppose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not IND-EAV2. Then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out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</m:sub>
                                </m:sSub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eav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out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</m:sub>
                                </m:sSub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eav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3"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is non-negligible for some PPT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adversary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Wlog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out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</m:sub>
                            </m:sSub>
                            <m:r>
                              <a:rPr lang="en-US" altLang="zh-CN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,0</m:t>
                                </m:r>
                              </m:e>
                            </m:d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)=1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out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</m:sub>
                            </m:sSub>
                            <m:r>
                              <a:rPr lang="en-US" altLang="zh-CN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)=1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We show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not IND-EAV1 (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gives a contradiction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), i.e., 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ℬ</m:t>
                                    </m:r>
                                    <m: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eav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1/2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non-negligible for some PPT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adversary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4859472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436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3720" y="1295400"/>
            <a:ext cx="2491317" cy="350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78360" y="1295400"/>
            <a:ext cx="1553959" cy="350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806804" y="1857010"/>
            <a:ext cx="1259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22238" y="1572992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238" y="1572992"/>
                <a:ext cx="73674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4167" r="-333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37073" y="1911744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73" y="1911744"/>
                <a:ext cx="137133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7073" y="2290442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73" y="2290442"/>
                <a:ext cx="98931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521" t="-4444" r="-8589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44000" y="2646811"/>
                <a:ext cx="1599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00" y="2646811"/>
                <a:ext cx="159992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901" t="-2174" r="-49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rot="10800000" flipH="1">
            <a:off x="2836720" y="3076210"/>
            <a:ext cx="1259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513432" y="2799211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432" y="2799211"/>
                <a:ext cx="16600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1429"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H="1">
            <a:off x="2836719" y="4267200"/>
            <a:ext cx="1259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450838" y="3983182"/>
                <a:ext cx="2965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838" y="3983182"/>
                <a:ext cx="296556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2449" t="-2174" r="-2040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28600" y="4182739"/>
                <a:ext cx="2560894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182739"/>
                <a:ext cx="2560894" cy="61786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6799119" y="1295400"/>
            <a:ext cx="2057400" cy="350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823364" y="1295401"/>
                <a:ext cx="199291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/>
                  <a:t>choose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w</a:t>
                </a:r>
                <a:r>
                  <a:rPr lang="en-US" dirty="0" smtClean="0"/>
                  <a:t>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364" y="1295401"/>
                <a:ext cx="1992918" cy="553998"/>
              </a:xfrm>
              <a:prstGeom prst="rect">
                <a:avLst/>
              </a:prstGeom>
              <a:blipFill rotWithShape="0">
                <a:blip r:embed="rId10"/>
                <a:stretch>
                  <a:fillRect l="-7034" t="-14444" r="-3058" b="-2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5736959" y="1859973"/>
            <a:ext cx="1040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960919" y="1575955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919" y="1575955"/>
                <a:ext cx="736740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4132" r="-247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rot="10800000" flipH="1">
            <a:off x="5753191" y="3075617"/>
            <a:ext cx="1040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252113" y="2798618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113" y="2798618"/>
                <a:ext cx="166006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5732319" y="3602182"/>
            <a:ext cx="1040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189519" y="3318164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519" y="3318164"/>
                <a:ext cx="237244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8205" t="-2174" r="-2564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042065" y="3550090"/>
                <a:ext cx="1769651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065" y="3550090"/>
                <a:ext cx="1769651" cy="71019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28069" y="494938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69" y="4949389"/>
                <a:ext cx="1235916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6404" t="-6667" r="-689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899901" y="4953000"/>
                <a:ext cx="2228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901" y="4953000"/>
                <a:ext cx="222818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27778" r="-2777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672815" y="4953000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815" y="4953000"/>
                <a:ext cx="269304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22727" r="-2045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5"/>
              <p:cNvSpPr/>
              <p:nvPr/>
            </p:nvSpPr>
            <p:spPr>
              <a:xfrm>
                <a:off x="5257800" y="5334000"/>
                <a:ext cx="2160848" cy="48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sz="24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5334000"/>
                <a:ext cx="2160848" cy="4885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5"/>
              <p:cNvSpPr/>
              <p:nvPr/>
            </p:nvSpPr>
            <p:spPr>
              <a:xfrm>
                <a:off x="2286000" y="5334000"/>
                <a:ext cx="1898468" cy="488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𝓑</m:t>
                          </m:r>
                          <m:r>
                            <m:rPr>
                              <m:nor/>
                            </m:rPr>
                            <a:rPr lang="en-US" altLang="zh-CN" sz="2400" b="1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m:t> </m:t>
                          </m:r>
                          <m:r>
                            <a:rPr lang="en-US" sz="24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334000"/>
                <a:ext cx="1898468" cy="488916"/>
              </a:xfrm>
              <a:prstGeom prst="rect">
                <a:avLst/>
              </a:prstGeom>
              <a:blipFill rotWithShape="0">
                <a:blip r:embed="rId1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图文框 17"/>
          <p:cNvSpPr/>
          <p:nvPr/>
        </p:nvSpPr>
        <p:spPr>
          <a:xfrm>
            <a:off x="4114800" y="1219200"/>
            <a:ext cx="4800600" cy="3962400"/>
          </a:xfrm>
          <a:prstGeom prst="frame">
            <a:avLst>
              <a:gd name="adj1" fmla="val 0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图文框 34"/>
          <p:cNvSpPr/>
          <p:nvPr/>
        </p:nvSpPr>
        <p:spPr>
          <a:xfrm>
            <a:off x="173129" y="1157990"/>
            <a:ext cx="5694271" cy="4082464"/>
          </a:xfrm>
          <a:prstGeom prst="frame">
            <a:avLst>
              <a:gd name="adj1" fmla="val 0"/>
            </a:avLst>
          </a:prstGeom>
          <a:ln>
            <a:prstDash val="lgDashDot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06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  <p:bldP spid="15" grpId="0"/>
      <p:bldP spid="16" grpId="0"/>
      <p:bldP spid="20" grpId="0"/>
      <p:bldP spid="22" grpId="0"/>
      <p:bldP spid="25" grpId="0"/>
      <p:bldP spid="27" grpId="0"/>
      <p:bldP spid="3" grpId="0"/>
      <p:bldP spid="31" grpId="0"/>
      <p:bldP spid="32" grpId="0"/>
      <p:bldP spid="18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609600"/>
                <a:ext cx="9144000" cy="55506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ℬ</m:t>
                                </m:r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r>
                  <a:rPr lang="en-US" b="0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=1]</m:t>
                    </m:r>
                  </m:oMath>
                </a14:m>
                <a:endParaRPr lang="en-US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=1|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=1]</m:t>
                    </m:r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=1]</m:t>
                    </m:r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′=1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out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</m:sub>
                            </m:sSub>
                            <m: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,0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)=1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out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</m:sub>
                            </m:sSub>
                            <m: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ℬ</m:t>
                                </m:r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out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Priv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𝒜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eav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,0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+1−</m:t>
                        </m:r>
                        <m:func>
                          <m:funcPr>
                            <m:ctrlPr>
                              <a:rPr lang="en-US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out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Priv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𝒜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eav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ℬ</m:t>
                                    </m:r>
                                    <m: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eav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non-negligible.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not IND-EAV1 (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this is the contradiction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)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9600"/>
                <a:ext cx="9144000" cy="5550622"/>
              </a:xfrm>
              <a:prstGeom prst="rect">
                <a:avLst/>
              </a:prstGeom>
              <a:blipFill rotWithShape="0">
                <a:blip r:embed="rId3"/>
                <a:stretch>
                  <a:fillRect b="-3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67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447800"/>
                <a:ext cx="9144000" cy="34356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 is IND-EAV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 is 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IND-EAV1:  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Suppose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not IND-EAV1. Then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eav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non-negligible for some PPT adversary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Wlog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.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We show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 is not 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IND-EAV2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(</a:t>
                </a:r>
                <a:r>
                  <a:rPr lang="en-US" dirty="0">
                    <a:solidFill>
                      <a:srgbClr val="C00000"/>
                    </a:solidFill>
                  </a:rPr>
                  <a:t>gives a contradiction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), i.e., 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out</m:t>
                                    </m:r>
                                  </m:e>
                                  <m:sub>
                                    <m:r>
                                      <a:rPr lang="en-US" altLang="zh-CN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ℬ</m:t>
                                    </m:r>
                                  </m:sub>
                                </m:sSub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ℬ</m:t>
                                    </m:r>
                                    <m: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eav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out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ℬ</m:t>
                                    </m:r>
                                  </m:sub>
                                </m:sSub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ℬ</m:t>
                                    </m:r>
                                    <m: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eav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non-negligible for some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PPT adversary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9144000" cy="3435621"/>
              </a:xfrm>
              <a:prstGeom prst="rect">
                <a:avLst/>
              </a:prstGeom>
              <a:blipFill rotWithShape="0">
                <a:blip r:embed="rId3"/>
                <a:stretch>
                  <a:fillRect b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28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3720" y="1325380"/>
            <a:ext cx="2491317" cy="350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78360" y="1325380"/>
            <a:ext cx="1553959" cy="350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806804" y="1886990"/>
            <a:ext cx="1259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22238" y="1602972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238" y="1602972"/>
                <a:ext cx="73674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4167" r="-333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37073" y="1941724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73" y="1941724"/>
                <a:ext cx="137133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44000" y="2676791"/>
                <a:ext cx="1599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00" y="2676791"/>
                <a:ext cx="159992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901" t="-2174" r="-49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rot="10800000" flipH="1">
            <a:off x="2836720" y="3106190"/>
            <a:ext cx="1259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513432" y="2829191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432" y="2829191"/>
                <a:ext cx="16600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1429"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H="1">
            <a:off x="2836719" y="4297180"/>
            <a:ext cx="1259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450838" y="4013162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838" y="4013162"/>
                <a:ext cx="23724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8205" t="-2174" r="-2564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6799119" y="1325380"/>
            <a:ext cx="2057400" cy="350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879333" y="1325381"/>
                <a:ext cx="197718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 smtClean="0"/>
                  <a:t>choose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w</a:t>
                </a:r>
                <a:r>
                  <a:rPr lang="en-US" dirty="0" smtClean="0"/>
                  <a:t>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333" y="1325381"/>
                <a:ext cx="1977186" cy="553998"/>
              </a:xfrm>
              <a:prstGeom prst="rect">
                <a:avLst/>
              </a:prstGeom>
              <a:blipFill rotWithShape="0">
                <a:blip r:embed="rId8"/>
                <a:stretch>
                  <a:fillRect l="-7077" t="-14286" r="-3692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5736959" y="1889953"/>
            <a:ext cx="1040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960919" y="1605935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919" y="1605935"/>
                <a:ext cx="73674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4132" r="-247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rot="10800000" flipH="1">
            <a:off x="5753191" y="3105597"/>
            <a:ext cx="1040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252113" y="2828598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113" y="2828598"/>
                <a:ext cx="166006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5732319" y="3632162"/>
            <a:ext cx="1040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189519" y="3348144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519" y="3348144"/>
                <a:ext cx="23724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8205" t="-4348" r="-2564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28069" y="497936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69" y="4979369"/>
                <a:ext cx="1235916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6404" t="-6667" r="-689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899901" y="4982980"/>
                <a:ext cx="2228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901" y="4982980"/>
                <a:ext cx="222818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7778" r="-2777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672815" y="4982980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815" y="4982980"/>
                <a:ext cx="269304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2727" r="-2045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5"/>
              <p:cNvSpPr/>
              <p:nvPr/>
            </p:nvSpPr>
            <p:spPr>
              <a:xfrm>
                <a:off x="5441610" y="5378484"/>
                <a:ext cx="1873590" cy="48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sz="24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610" y="5378484"/>
                <a:ext cx="1873590" cy="488532"/>
              </a:xfrm>
              <a:prstGeom prst="rect">
                <a:avLst/>
              </a:prstGeom>
              <a:blipFill rotWithShape="0">
                <a:blip r:embed="rId15"/>
                <a:stretch>
                  <a:fillRect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5"/>
              <p:cNvSpPr/>
              <p:nvPr/>
            </p:nvSpPr>
            <p:spPr>
              <a:xfrm>
                <a:off x="2310073" y="5378484"/>
                <a:ext cx="2185727" cy="488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𝓑</m:t>
                          </m:r>
                          <m:r>
                            <m:rPr>
                              <m:nor/>
                            </m:rPr>
                            <a:rPr lang="en-US" altLang="zh-CN" sz="2400" b="1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m:t> </m:t>
                          </m:r>
                          <m:r>
                            <a:rPr lang="en-US" sz="24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073" y="5378484"/>
                <a:ext cx="2185727" cy="488916"/>
              </a:xfrm>
              <a:prstGeom prst="rect">
                <a:avLst/>
              </a:prstGeom>
              <a:blipFill rotWithShape="0">
                <a:blip r:embed="rId16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图文框 36"/>
          <p:cNvSpPr/>
          <p:nvPr/>
        </p:nvSpPr>
        <p:spPr>
          <a:xfrm>
            <a:off x="4114800" y="1263684"/>
            <a:ext cx="4800600" cy="3962400"/>
          </a:xfrm>
          <a:prstGeom prst="frame">
            <a:avLst>
              <a:gd name="adj1" fmla="val 0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图文框 37"/>
          <p:cNvSpPr/>
          <p:nvPr/>
        </p:nvSpPr>
        <p:spPr>
          <a:xfrm>
            <a:off x="173129" y="1202474"/>
            <a:ext cx="5694271" cy="4082464"/>
          </a:xfrm>
          <a:prstGeom prst="frame">
            <a:avLst>
              <a:gd name="adj1" fmla="val 0"/>
            </a:avLst>
          </a:prstGeom>
          <a:ln>
            <a:prstDash val="lgDashDot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68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3" grpId="0"/>
      <p:bldP spid="15" grpId="0"/>
      <p:bldP spid="20" grpId="0"/>
      <p:bldP spid="22" grpId="0"/>
      <p:bldP spid="25" grpId="0"/>
      <p:bldP spid="27" grpId="0"/>
      <p:bldP spid="35" grpId="0"/>
      <p:bldP spid="36" grpId="0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573680"/>
                <a:ext cx="9144000" cy="55985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out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ℬ</m:t>
                                </m:r>
                              </m:sub>
                            </m:sSub>
                            <m: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ℬ</m:t>
                                </m:r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,0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)=1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out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ℬ</m:t>
                                </m:r>
                              </m:sub>
                            </m:sSub>
                            <m: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ℬ</m:t>
                                </m:r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)=1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b="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</m:oMath>
                </a14:m>
                <a:endParaRPr lang="en-US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=0|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out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ℬ</m:t>
                                </m:r>
                              </m:sub>
                            </m:sSub>
                            <m: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ℬ</m:t>
                                </m:r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)=1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b="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</m:oMath>
                </a14:m>
                <a:endParaRPr lang="en-US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b="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out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ℬ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Priv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ℬ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eav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,0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out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ℬ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Priv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ℬ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eav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out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ℬ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Priv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ℬ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eav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,0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out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ℬ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Priv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ℬ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eav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is non-negligible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not IND-EAV2 (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this is the contradiction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3680"/>
                <a:ext cx="9144000" cy="55985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78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OTP is IND-EAV</a:t>
            </a:r>
            <a:endParaRPr lang="en-US" sz="3100" dirty="0"/>
          </a:p>
        </p:txBody>
      </p:sp>
      <p:sp>
        <p:nvSpPr>
          <p:cNvPr id="31" name="Rectangle 30"/>
          <p:cNvSpPr/>
          <p:nvPr/>
        </p:nvSpPr>
        <p:spPr>
          <a:xfrm>
            <a:off x="1524000" y="1143000"/>
            <a:ext cx="2099188" cy="2085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99589" y="1143000"/>
            <a:ext cx="2278783" cy="2085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342695" y="1143000"/>
                <a:ext cx="22824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choose</a:t>
                </a:r>
                <a:r>
                  <a:rPr lang="en-US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695" y="1143000"/>
                <a:ext cx="228248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6133" t="-28889" r="-800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 flipH="1">
            <a:off x="3623189" y="145522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080389" y="1171209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389" y="1171209"/>
                <a:ext cx="73674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132" r="-330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178912" y="1580419"/>
                <a:ext cx="11132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912" y="1580419"/>
                <a:ext cx="111325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918" r="-54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185839" y="1906685"/>
                <a:ext cx="12431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839" y="1906685"/>
                <a:ext cx="124316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941" t="-2222" r="-1961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 rot="10800000" flipH="1">
            <a:off x="3623189" y="2362608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371583" y="2085609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583" y="2085609"/>
                <a:ext cx="16600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/>
          <p:nvPr/>
        </p:nvCxnSpPr>
        <p:spPr>
          <a:xfrm flipH="1">
            <a:off x="3623189" y="2896008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355161" y="2611990"/>
                <a:ext cx="254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161" y="2611990"/>
                <a:ext cx="25410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3810" r="-238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/>
          <p:cNvSpPr/>
          <p:nvPr/>
        </p:nvSpPr>
        <p:spPr>
          <a:xfrm>
            <a:off x="1524000" y="3533409"/>
            <a:ext cx="2081778" cy="2085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282179" y="3533409"/>
            <a:ext cx="2296193" cy="2085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325285" y="3533409"/>
                <a:ext cx="22824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choose</a:t>
                </a:r>
                <a:r>
                  <a:rPr lang="en-US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285" y="3533409"/>
                <a:ext cx="228248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6417" t="-28889" r="-802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/>
          <p:nvPr/>
        </p:nvCxnSpPr>
        <p:spPr>
          <a:xfrm flipH="1">
            <a:off x="3605779" y="384563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062979" y="3561618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979" y="3561618"/>
                <a:ext cx="73674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3306" r="-330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2161502" y="3970828"/>
                <a:ext cx="11132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502" y="3970828"/>
                <a:ext cx="1113253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4945" r="-54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168429" y="4297094"/>
                <a:ext cx="12431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429" y="4297094"/>
                <a:ext cx="124316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451" t="-2222" r="-1471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/>
          <p:nvPr/>
        </p:nvCxnSpPr>
        <p:spPr>
          <a:xfrm rot="10800000" flipH="1">
            <a:off x="3605779" y="475301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354173" y="4476018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173" y="4476018"/>
                <a:ext cx="166006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/>
          <p:nvPr/>
        </p:nvCxnSpPr>
        <p:spPr>
          <a:xfrm flipH="1">
            <a:off x="3605779" y="528641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337751" y="5002399"/>
                <a:ext cx="254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751" y="5002399"/>
                <a:ext cx="254109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4390" r="-243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452075" y="5791200"/>
                <a:ext cx="1881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075" y="5791200"/>
                <a:ext cx="1881925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589" r="-971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1447800" y="6160054"/>
                <a:ext cx="6785704" cy="3177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out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𝒜</m:t>
                                  </m:r>
                                </m:sub>
                              </m:sSub>
                              <m:r>
                                <a:rPr lang="en-US" altLang="zh-CN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Priv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𝒜</m:t>
                                  </m:r>
                                  <m:r>
                                    <a:rPr lang="en-US" altLang="zh-CN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OTP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eav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  <m:r>
                                <a:rPr lang="en-US" altLang="zh-CN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)=1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out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𝒜</m:t>
                                  </m:r>
                                </m:sub>
                              </m:sSub>
                              <m:r>
                                <a:rPr lang="en-US" altLang="zh-CN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Priv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𝒜</m:t>
                                  </m:r>
                                  <m:r>
                                    <a:rPr lang="en-US" altLang="zh-CN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OTP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eav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,1</m:t>
                                  </m:r>
                                </m:e>
                              </m:d>
                              <m:r>
                                <a:rPr lang="en-US" altLang="zh-CN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)=1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6160054"/>
                <a:ext cx="6785704" cy="317716"/>
              </a:xfrm>
              <a:prstGeom prst="rect">
                <a:avLst/>
              </a:prstGeom>
              <a:blipFill rotWithShape="0">
                <a:blip r:embed="rId16"/>
                <a:stretch>
                  <a:fillRect l="-44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18"/>
              <p:cNvSpPr txBox="1"/>
              <p:nvPr/>
            </p:nvSpPr>
            <p:spPr>
              <a:xfrm rot="16200000">
                <a:off x="767542" y="2049371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67542" y="2049371"/>
                <a:ext cx="1235916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6667" t="-6931" r="-35556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19"/>
              <p:cNvSpPr txBox="1"/>
              <p:nvPr/>
            </p:nvSpPr>
            <p:spPr>
              <a:xfrm rot="5400000">
                <a:off x="7036802" y="20320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036802" y="2032030"/>
                <a:ext cx="1450141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37778" t="-5462" r="-4444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18"/>
              <p:cNvSpPr txBox="1"/>
              <p:nvPr/>
            </p:nvSpPr>
            <p:spPr>
              <a:xfrm rot="16200000">
                <a:off x="770972" y="4413912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0972" y="4413912"/>
                <a:ext cx="1235916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4348" t="-6404" r="-34783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19"/>
              <p:cNvSpPr txBox="1"/>
              <p:nvPr/>
            </p:nvSpPr>
            <p:spPr>
              <a:xfrm rot="5400000">
                <a:off x="7040232" y="4396571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040232" y="4396571"/>
                <a:ext cx="1450141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34783" t="-5462" r="-4348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82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0" grpId="0"/>
      <p:bldP spid="42" grpId="0"/>
      <p:bldP spid="43" grpId="0"/>
      <p:bldP spid="45" grpId="0"/>
      <p:bldP spid="47" grpId="0"/>
      <p:bldP spid="53" grpId="0"/>
      <p:bldP spid="55" grpId="0"/>
      <p:bldP spid="56" grpId="0"/>
      <p:bldP spid="57" grpId="0"/>
      <p:bldP spid="59" grpId="0"/>
      <p:bldP spid="61" grpId="0"/>
      <p:bldP spid="3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374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OTP </a:t>
            </a:r>
            <a:r>
              <a:rPr lang="en-US" dirty="0"/>
              <a:t>is IND-EAV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600200"/>
                <a:ext cx="9143999" cy="4302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Why OTP is IND-EAV?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The conditional distribution of the ciphertexts are </a:t>
                </a:r>
                <a:r>
                  <a:rPr lang="en-US" sz="2000" b="1" dirty="0" smtClean="0"/>
                  <a:t>identical</a:t>
                </a:r>
                <a:r>
                  <a:rPr lang="en-US" sz="2000" dirty="0" smtClean="0"/>
                  <a:t>.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/>
                  <a:t> , because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/>
                  <a:t> is </a:t>
                </a:r>
                <a:r>
                  <a:rPr lang="en-US" sz="2000" b="1" dirty="0" smtClean="0"/>
                  <a:t>uniformly distributed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/>
                  <a:t> and uniform distribution are</a:t>
                </a:r>
                <a:r>
                  <a:rPr lang="en-US" sz="2000" b="1" dirty="0" smtClean="0"/>
                  <a:t> perfectly indistinguishable</a:t>
                </a:r>
              </a:p>
              <a:p>
                <a:pPr marL="2171700" lvl="4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1600" dirty="0"/>
                  <a:t>i</a:t>
                </a:r>
                <a:r>
                  <a:rPr lang="en-US" sz="1600" dirty="0" smtClean="0"/>
                  <a:t>ndistinguishable by computationally unbounded adversaries</a:t>
                </a:r>
              </a:p>
              <a:p>
                <a:pPr marL="2171700" lvl="4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1600" dirty="0" smtClean="0"/>
                  <a:t>The uniformly distributed key is too long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IND-EAV with Shorter Keys: </a:t>
                </a:r>
                <a:r>
                  <a:rPr lang="en-US" sz="2400" dirty="0" smtClean="0"/>
                  <a:t>What happens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smtClean="0"/>
                  <a:t> is indistinguishable from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the uniform distribution, not perfectly (absolutely) but </a:t>
                </a: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w.r.t.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</a:t>
                </a:r>
                <a:r>
                  <a:rPr lang="en-US" altLang="zh-CN" sz="2400" b="1" dirty="0" smtClean="0"/>
                  <a:t>computationally  bounded adversaries</a:t>
                </a:r>
                <a:r>
                  <a:rPr lang="en-US" altLang="zh-CN" sz="2400" dirty="0" smtClean="0"/>
                  <a:t>. </a:t>
                </a:r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Such a distribution is good enough w.r.t. a computationally bounded adversary and therefore probably suffice.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0200"/>
                <a:ext cx="9143999" cy="4302716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42" r="-800" b="-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404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26123</TotalTime>
  <Words>233</Words>
  <Application>Microsoft Office PowerPoint</Application>
  <PresentationFormat>全屏显示(4:3)</PresentationFormat>
  <Paragraphs>218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宋体</vt:lpstr>
      <vt:lpstr>Arial</vt:lpstr>
      <vt:lpstr>Calibri</vt:lpstr>
      <vt:lpstr>Cambria Math</vt:lpstr>
      <vt:lpstr>Lucida Calligraphy</vt:lpstr>
      <vt:lpstr>Office Theme</vt:lpstr>
      <vt:lpstr>Foundations of Cryptography IND-EAV, statistical distance, p.i., s.i., c.i., pseudorandom</vt:lpstr>
      <vt:lpstr>Equivalence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OTP is IND-EAV</vt:lpstr>
      <vt:lpstr>OTP is IND-EAV</vt:lpstr>
      <vt:lpstr>PowerPoint 演示文稿</vt:lpstr>
      <vt:lpstr>Statistical Distance</vt:lpstr>
      <vt:lpstr>Computational Indistinguishability</vt:lpstr>
      <vt:lpstr>Computational Indistinguishability</vt:lpstr>
      <vt:lpstr>Computational Indistinguishability</vt:lpstr>
      <vt:lpstr>PowerPoint 演示文稿</vt:lpstr>
      <vt:lpstr>Pseudorandomness</vt:lpstr>
      <vt:lpstr>IND-EAV from Pseudorandomness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620</cp:revision>
  <cp:lastPrinted>2019-09-30T03:07:31Z</cp:lastPrinted>
  <dcterms:created xsi:type="dcterms:W3CDTF">2014-04-06T04:43:09Z</dcterms:created>
  <dcterms:modified xsi:type="dcterms:W3CDTF">2019-09-30T07:06:14Z</dcterms:modified>
</cp:coreProperties>
</file>