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14" r:id="rId2"/>
    <p:sldId id="458" r:id="rId3"/>
    <p:sldId id="459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4" r:id="rId16"/>
    <p:sldId id="475" r:id="rId1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4660"/>
  </p:normalViewPr>
  <p:slideViewPr>
    <p:cSldViewPr>
      <p:cViewPr varScale="1">
        <p:scale>
          <a:sx n="70" d="100"/>
          <a:sy n="70" d="100"/>
        </p:scale>
        <p:origin x="114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6000" y="0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967960C5-1CDB-4EF4-9176-4FAD832A9628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6000" y="6658925"/>
            <a:ext cx="4028301" cy="350281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567B6F1C-D737-4C0E-97E2-C15B6C95D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362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1" y="0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/>
          <a:lstStyle>
            <a:lvl1pPr algn="r">
              <a:defRPr sz="1200"/>
            </a:lvl1pPr>
          </a:lstStyle>
          <a:p>
            <a:fld id="{32102203-0005-4F25-892A-D8BA64954F35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5" tIns="46587" rIns="93175" bIns="4658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2"/>
            <a:ext cx="7437120" cy="3154680"/>
          </a:xfrm>
          <a:prstGeom prst="rect">
            <a:avLst/>
          </a:prstGeom>
        </p:spPr>
        <p:txBody>
          <a:bodyPr vert="horz" lIns="93175" tIns="46587" rIns="93175" bIns="46587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1" y="6658664"/>
            <a:ext cx="4028440" cy="350520"/>
          </a:xfrm>
          <a:prstGeom prst="rect">
            <a:avLst/>
          </a:prstGeom>
        </p:spPr>
        <p:txBody>
          <a:bodyPr vert="horz" lIns="93175" tIns="46587" rIns="93175" bIns="46587" rtlCol="0" anchor="b"/>
          <a:lstStyle>
            <a:lvl1pPr algn="r">
              <a:defRPr sz="1200"/>
            </a:lvl1pPr>
          </a:lstStyle>
          <a:p>
            <a:fld id="{CD056948-DAD1-439C-9E1C-23575F6A2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8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55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66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77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984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58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5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5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821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64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47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80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14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8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6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36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2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8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7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1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5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16BE1-F6D1-4AFD-B993-C6824D21EFE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16BE1-F6D1-4AFD-B993-C6824D21EFE1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5B45B-87BC-4AEC-91F1-DD5F74D7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11.png"/><Relationship Id="rId13" Type="http://schemas.openxmlformats.org/officeDocument/2006/relationships/image" Target="../../clipboard/media/image16.png"/><Relationship Id="rId3" Type="http://schemas.openxmlformats.org/officeDocument/2006/relationships/image" Target="../../clipboard/media/image6.png"/><Relationship Id="rId7" Type="http://schemas.openxmlformats.org/officeDocument/2006/relationships/image" Target="../../clipboard/media/image10.png"/><Relationship Id="rId12" Type="http://schemas.openxmlformats.org/officeDocument/2006/relationships/image" Target="../../clipboard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../clipboard/media/image9.png"/><Relationship Id="rId11" Type="http://schemas.openxmlformats.org/officeDocument/2006/relationships/image" Target="../../clipboard/media/image14.png"/><Relationship Id="rId5" Type="http://schemas.openxmlformats.org/officeDocument/2006/relationships/image" Target="../../clipboard/media/image8.png"/><Relationship Id="rId15" Type="http://schemas.openxmlformats.org/officeDocument/2006/relationships/image" Target="../../clipboard/media/image18.png"/><Relationship Id="rId10" Type="http://schemas.openxmlformats.org/officeDocument/2006/relationships/image" Target="../../clipboard/media/image13.png"/><Relationship Id="rId4" Type="http://schemas.openxmlformats.org/officeDocument/2006/relationships/image" Target="../../clipboard/media/image7.png"/><Relationship Id="rId9" Type="http://schemas.openxmlformats.org/officeDocument/2006/relationships/image" Target="../../clipboard/media/image12.png"/><Relationship Id="rId14" Type="http://schemas.openxmlformats.org/officeDocument/2006/relationships/image" Target="../../clipboard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../clipboard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9.png"/><Relationship Id="rId3" Type="http://schemas.openxmlformats.org/officeDocument/2006/relationships/image" Target="../media/image13.png"/><Relationship Id="rId21" Type="http://schemas.openxmlformats.org/officeDocument/2006/relationships/image" Target="../media/image3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4.png"/><Relationship Id="rId10" Type="http://schemas.openxmlformats.org/officeDocument/2006/relationships/image" Target="../media/image20.png"/><Relationship Id="rId19" Type="http://schemas.openxmlformats.org/officeDocument/2006/relationships/image" Target="../media/image3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Foundations of Cryptography</a:t>
            </a:r>
            <a:br>
              <a:rPr lang="en-US" dirty="0" smtClean="0"/>
            </a:br>
            <a:r>
              <a:rPr lang="en-US" sz="2000" dirty="0"/>
              <a:t>PRG, </a:t>
            </a:r>
            <a:r>
              <a:rPr lang="en-US" sz="2000" dirty="0" smtClean="0"/>
              <a:t>fixed-length encryption </a:t>
            </a:r>
            <a:r>
              <a:rPr lang="en-US" sz="2000" dirty="0"/>
              <a:t>from PRG, </a:t>
            </a:r>
            <a:r>
              <a:rPr lang="en-US" sz="2000" dirty="0" smtClean="0"/>
              <a:t>one-way function</a:t>
            </a:r>
            <a:r>
              <a:rPr lang="en-US" sz="2000" dirty="0"/>
              <a:t>,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PRG </a:t>
            </a:r>
            <a:r>
              <a:rPr lang="en-US" sz="2000" dirty="0"/>
              <a:t>with </a:t>
            </a:r>
            <a:r>
              <a:rPr lang="en-US" sz="2000" dirty="0" smtClean="0"/>
              <a:t>arbitrary expansion</a:t>
            </a:r>
            <a:r>
              <a:rPr lang="en-US" sz="2000" dirty="0"/>
              <a:t>, </a:t>
            </a:r>
            <a:r>
              <a:rPr lang="en-US" sz="2000" dirty="0" smtClean="0"/>
              <a:t>stream cipher</a:t>
            </a:r>
            <a:endParaRPr lang="en-US" sz="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0"/>
            <a:ext cx="9144000" cy="1295400"/>
          </a:xfrm>
        </p:spPr>
        <p:txBody>
          <a:bodyPr>
            <a:noAutofit/>
          </a:bodyPr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LiangFeng</a:t>
            </a:r>
            <a:r>
              <a:rPr lang="en-US" sz="2400" dirty="0" smtClean="0">
                <a:solidFill>
                  <a:schemeClr val="tx1"/>
                </a:solidFill>
              </a:rPr>
              <a:t> Zhang 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zhanglf@shanghaitech.edu.cn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SIST, ShanghaiTech, 2019F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14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Distinguisher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92226" y="1957812"/>
            <a:ext cx="1752599" cy="26952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21226" y="1957811"/>
            <a:ext cx="2546574" cy="26952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79170" y="1968203"/>
                <a:ext cx="2488630" cy="288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choose</a:t>
                </a:r>
                <a:r>
                  <a:rPr lang="en-US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170" y="1968203"/>
                <a:ext cx="2488630" cy="288477"/>
              </a:xfrm>
              <a:prstGeom prst="rect">
                <a:avLst/>
              </a:prstGeom>
              <a:blipFill rotWithShape="0">
                <a:blip r:embed="rId4"/>
                <a:stretch>
                  <a:fillRect l="-5623" t="-23404" r="-2200" b="-48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4844826" y="251942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02026" y="2235403"/>
                <a:ext cx="736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026" y="2235403"/>
                <a:ext cx="7367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132" r="-247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60299" y="2702994"/>
                <a:ext cx="989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←{0,1}</m:t>
                      </m:r>
                    </m:oMath>
                  </m:oMathPara>
                </a14:m>
                <a:endParaRPr lang="en-US" b="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299" y="2702994"/>
                <a:ext cx="98931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521" t="-2174" r="-8589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377617" y="3007794"/>
                <a:ext cx="12386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617" y="3007794"/>
                <a:ext cx="123860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463" r="-197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rot="10800000" flipH="1">
            <a:off x="4844826" y="343382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93220" y="3129021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220" y="3129021"/>
                <a:ext cx="16600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844826" y="3967221"/>
            <a:ext cx="1676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6798" y="3683203"/>
                <a:ext cx="254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798" y="3683203"/>
                <a:ext cx="25410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381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rot="10800000" flipH="1">
            <a:off x="1832721" y="2214621"/>
            <a:ext cx="1259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330227" y="1937622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227" y="1937622"/>
                <a:ext cx="18331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49502" y="4684787"/>
                <a:ext cx="2671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502" y="4684787"/>
                <a:ext cx="267124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20455" r="-181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4958" y="4684787"/>
                <a:ext cx="227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958" y="4684787"/>
                <a:ext cx="227562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27027" r="-216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16"/>
          <p:cNvCxnSpPr/>
          <p:nvPr/>
        </p:nvCxnSpPr>
        <p:spPr>
          <a:xfrm flipH="1">
            <a:off x="1802349" y="3978982"/>
            <a:ext cx="1259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15"/>
              <p:cNvSpPr txBox="1"/>
              <p:nvPr/>
            </p:nvSpPr>
            <p:spPr>
              <a:xfrm>
                <a:off x="2260491" y="3694964"/>
                <a:ext cx="2965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491" y="3694964"/>
                <a:ext cx="296556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917" t="-4348" r="-229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"/>
          <p:cNvSpPr/>
          <p:nvPr/>
        </p:nvSpPr>
        <p:spPr>
          <a:xfrm>
            <a:off x="62346" y="1956219"/>
            <a:ext cx="1752599" cy="269520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5"/>
              <p:cNvSpPr/>
              <p:nvPr/>
            </p:nvSpPr>
            <p:spPr>
              <a:xfrm>
                <a:off x="4876800" y="5124444"/>
                <a:ext cx="18962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Experiment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𝐄</m:t>
                    </m:r>
                  </m:oMath>
                </a14:m>
                <a:endParaRPr lang="en-US" sz="2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5124444"/>
                <a:ext cx="1896225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482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5"/>
          <p:cNvSpPr/>
          <p:nvPr/>
        </p:nvSpPr>
        <p:spPr>
          <a:xfrm>
            <a:off x="1234558" y="5124444"/>
            <a:ext cx="2208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Experiment PRG</a:t>
            </a:r>
            <a:endParaRPr 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9" name="图文框 28"/>
          <p:cNvSpPr/>
          <p:nvPr/>
        </p:nvSpPr>
        <p:spPr>
          <a:xfrm>
            <a:off x="3036806" y="1819661"/>
            <a:ext cx="6079484" cy="3128867"/>
          </a:xfrm>
          <a:prstGeom prst="frame">
            <a:avLst>
              <a:gd name="adj1" fmla="val 0"/>
            </a:avLst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图文框 29"/>
          <p:cNvSpPr/>
          <p:nvPr/>
        </p:nvSpPr>
        <p:spPr>
          <a:xfrm>
            <a:off x="20980" y="1752600"/>
            <a:ext cx="4876600" cy="3255912"/>
          </a:xfrm>
          <a:prstGeom prst="frame">
            <a:avLst>
              <a:gd name="adj1" fmla="val 0"/>
            </a:avLst>
          </a:prstGeom>
          <a:ln>
            <a:prstDash val="lgDashDotDot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TextBox 11"/>
          <p:cNvSpPr txBox="1"/>
          <p:nvPr/>
        </p:nvSpPr>
        <p:spPr>
          <a:xfrm>
            <a:off x="207820" y="4684787"/>
            <a:ext cx="14418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PRG Challenger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17"/>
              <p:cNvSpPr txBox="1"/>
              <p:nvPr/>
            </p:nvSpPr>
            <p:spPr>
              <a:xfrm>
                <a:off x="3200400" y="3962400"/>
                <a:ext cx="1541961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962400"/>
                <a:ext cx="1541961" cy="617861"/>
              </a:xfrm>
              <a:prstGeom prst="rect">
                <a:avLst/>
              </a:prstGeom>
              <a:blipFill rotWithShape="0">
                <a:blip r:embed="rId1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93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3" grpId="0"/>
      <p:bldP spid="14" grpId="0"/>
      <p:bldP spid="16" grpId="0"/>
      <p:bldP spid="23" grpId="0"/>
      <p:bldP spid="24" grpId="0"/>
      <p:bldP spid="27" grpId="0"/>
      <p:bldP spid="28" grpId="0"/>
      <p:bldP spid="29" grpId="0" animBg="1"/>
      <p:bldP spid="30" grpId="0" animBg="1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Distinguisher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endParaRPr lang="en-US" sz="31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0"/>
                <a:ext cx="9144000" cy="1143000"/>
              </a:xfrm>
              <a:blipFill rotWithShape="0">
                <a:blip r:embed="rId3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38952"/>
                <a:ext cx="9143999" cy="5009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the experiment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the experiment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𝐄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Priv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OTP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eav</m:t>
                        </m:r>
                      </m:sup>
                    </m:sSubSup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OTP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𝒟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chemeClr val="accent1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which is non-negligible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cannot be a PRG, contradiction.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REMARKs: </a:t>
                </a:r>
                <a:r>
                  <a:rPr lang="en-US" sz="2400" dirty="0" smtClean="0"/>
                  <a:t>Comparisons with One-Time Pad (Efficiency and Security)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Shorter secret key</a:t>
                </a:r>
                <a:r>
                  <a:rPr lang="en-US" sz="2000" dirty="0" smtClean="0"/>
                  <a:t>: encrypt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-bit message using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truly random bits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=128,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This is much better that OTP.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The secret key cannot be reused.</a:t>
                </a:r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Security</a:t>
                </a:r>
                <a:r>
                  <a:rPr lang="en-US" sz="2000" dirty="0" smtClean="0"/>
                  <a:t>: IND-EAV, weaker than perfectly secret.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38952"/>
                <a:ext cx="9143999" cy="5009448"/>
              </a:xfrm>
              <a:prstGeom prst="rect">
                <a:avLst/>
              </a:prstGeom>
              <a:blipFill rotWithShape="0">
                <a:blip r:embed="rId4"/>
                <a:stretch>
                  <a:fillRect l="-1000"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06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24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One-Way Function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90600"/>
                <a:ext cx="9143999" cy="571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 Inverting Experiment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Inver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3999" cy="571054"/>
              </a:xfrm>
              <a:prstGeom prst="rect">
                <a:avLst/>
              </a:prstGeom>
              <a:blipFill rotWithShape="0">
                <a:blip r:embed="rId3"/>
                <a:stretch>
                  <a:fillRect l="-1000" b="-15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37051" y="1600201"/>
            <a:ext cx="1833868" cy="1857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09401" y="1600200"/>
            <a:ext cx="1526005" cy="1857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75097" y="1638801"/>
                <a:ext cx="1110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097" y="1638801"/>
                <a:ext cx="1110304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732" r="-54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82024" y="1992868"/>
                <a:ext cx="9442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024" y="1992868"/>
                <a:ext cx="944233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5844" t="-2222" r="-9091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rot="10800000" flipH="1">
            <a:off x="4066401" y="2314210"/>
            <a:ext cx="114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63823" y="2037211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823" y="2037211"/>
                <a:ext cx="18671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32258" r="-25806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4066401" y="2646218"/>
            <a:ext cx="114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47401" y="2362200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401" y="2362200"/>
                <a:ext cx="23564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8947" t="-4444" r="-2894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 rot="16200000">
                <a:off x="1404943" y="2610981"/>
                <a:ext cx="12359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𝐂𝐡𝐚𝐥𝐥𝐞𝐧𝐠𝐞𝐫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404943" y="2610981"/>
                <a:ext cx="1235916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4348" t="-6931" r="-34783" b="-6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5400000">
                <a:off x="6223030" y="2593640"/>
                <a:ext cx="1450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𝐀𝐝𝐯𝐞𝐫𝐬𝐚𝐫𝐲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223030" y="2593640"/>
                <a:ext cx="145014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4783" t="-5462" r="-434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334490" y="2588089"/>
                <a:ext cx="1725349" cy="917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Inver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b="0" dirty="0" smtClean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490" y="2588089"/>
                <a:ext cx="1725349" cy="91711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3589249"/>
                <a:ext cx="9143999" cy="2921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400" b="1" dirty="0" smtClean="0"/>
                  <a:t>DEFINITION: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is a </a:t>
                </a:r>
                <a:r>
                  <a:rPr lang="en-US" sz="2400" b="1" dirty="0" smtClean="0"/>
                  <a:t>one-way function</a:t>
                </a:r>
                <a:r>
                  <a:rPr lang="en-US" sz="2400" dirty="0" smtClean="0"/>
                  <a:t> </a:t>
                </a:r>
                <a:r>
                  <a:rPr lang="en-US" sz="2400" b="1" dirty="0" smtClean="0"/>
                  <a:t>(OWF)</a:t>
                </a:r>
                <a:r>
                  <a:rPr lang="en-US" sz="2400" dirty="0" smtClean="0"/>
                  <a:t> if 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easy to compute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/>
                  <a:t> DPT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s.t.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hard to invert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 smtClean="0"/>
                  <a:t> PPT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</m:oMath>
                </a14:m>
                <a:r>
                  <a:rPr lang="en-US" sz="2400" dirty="0" smtClean="0"/>
                  <a:t>a negligible function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 smtClean="0"/>
                  <a:t> s.t.</a:t>
                </a:r>
              </a:p>
              <a:p>
                <a:pPr lvl="1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Inver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𝒜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𝐧𝐞𝐠𝐥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One-way permutation (OWP):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</a:t>
                </a:r>
                <a:r>
                  <a:rPr lang="en-US" sz="2000" dirty="0" err="1" smtClean="0">
                    <a:solidFill>
                      <a:schemeClr val="accent1">
                        <a:lumMod val="50000"/>
                      </a:schemeClr>
                    </a:solidFill>
                  </a:rPr>
                  <a:t>bijective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conjectured as a OWP.</a:t>
                </a:r>
                <a:endParaRPr lang="en-US" altLang="zh-CN" sz="2400" dirty="0"/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is a prime</a:t>
                </a:r>
                <a:r>
                  <a:rPr lang="en-US" altLang="zh-CN" sz="2000" i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is a generator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zh-CN" sz="2000" i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9249"/>
                <a:ext cx="9143999" cy="2921505"/>
              </a:xfrm>
              <a:prstGeom prst="rect">
                <a:avLst/>
              </a:prstGeom>
              <a:blipFill rotWithShape="0">
                <a:blip r:embed="rId11"/>
                <a:stretch>
                  <a:fillRect l="-1000" t="-1044" b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11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12" grpId="0"/>
      <p:bldP spid="14" grpId="0"/>
      <p:bldP spid="15" grpId="0"/>
      <p:bldP spid="16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Hard-Core Predicate</a:t>
            </a:r>
            <a:endParaRPr lang="en-US" sz="3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0" y="1438470"/>
                <a:ext cx="9143999" cy="44097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DEFINITION</a:t>
                </a:r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Let</a:t>
                </a:r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𝐡𝐜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be two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  functions.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𝐡𝐜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is a </a:t>
                </a:r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hard-core predicate (HCP) 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if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easy to compute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DPT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s.t.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𝐡𝐜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hard to predicate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PPT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a negligible function </a:t>
                </a:r>
                <a14:m>
                  <m:oMath xmlns:m="http://schemas.openxmlformats.org/officeDocument/2006/math">
                    <m:r>
                      <a:rPr lang="en-US" sz="2400" b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𝐧𝐞𝐠𝐥</m:t>
                    </m:r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s.t.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>
                                              <a:lumMod val="85000"/>
                                              <a:lumOff val="1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𝐡𝐜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𝐧𝐞𝐠𝐥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000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Goldreich</a:t>
                </a:r>
                <a:r>
                  <a:rPr lang="en-US" altLang="zh-CN" sz="2400" b="1" dirty="0"/>
                  <a:t>-Levin Theorem</a:t>
                </a:r>
                <a:r>
                  <a:rPr lang="en-US" altLang="zh-CN" sz="2400" dirty="0"/>
                  <a:t>: Assume that OWFs </a:t>
                </a:r>
                <a:r>
                  <a:rPr lang="en-US" altLang="zh-CN" sz="2400" dirty="0" smtClean="0"/>
                  <a:t>(OWPs) exist</a:t>
                </a:r>
                <a:r>
                  <a:rPr lang="en-US" altLang="zh-CN" sz="2400" dirty="0"/>
                  <a:t>. Then </a:t>
                </a:r>
                <a:r>
                  <a:rPr lang="en-US" altLang="zh-CN" sz="2400" dirty="0" smtClean="0"/>
                  <a:t>there    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is </a:t>
                </a:r>
                <a:r>
                  <a:rPr lang="en-US" altLang="zh-CN" sz="2400" dirty="0"/>
                  <a:t>a </a:t>
                </a:r>
                <a:r>
                  <a:rPr lang="en-US" altLang="zh-CN" sz="2400" dirty="0" smtClean="0"/>
                  <a:t>OWF (OWP)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/>
                  <a:t> and </a:t>
                </a:r>
                <a:r>
                  <a:rPr lang="en-US" altLang="zh-CN" sz="2400" dirty="0" smtClean="0"/>
                  <a:t>a hard-core predicate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𝐡𝐜</m:t>
                    </m:r>
                  </m:oMath>
                </a14:m>
                <a:r>
                  <a:rPr lang="en-US" altLang="zh-CN" sz="2400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sz="2400" dirty="0"/>
                  <a:t>.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</a:t>
                </a:r>
                <a:r>
                  <a:rPr lang="en-US" altLang="zh-CN" sz="2400" b="1" dirty="0"/>
                  <a:t>: </a:t>
                </a:r>
                <a:r>
                  <a:rPr lang="en-US" altLang="zh-CN" sz="2400" dirty="0"/>
                  <a:t>Let</a:t>
                </a:r>
                <a:r>
                  <a:rPr lang="en-US" altLang="zh-CN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/>
                  <a:t> be a OWP and let </a:t>
                </a:r>
                <a14:m>
                  <m:oMath xmlns:m="http://schemas.openxmlformats.org/officeDocument/2006/math"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𝐡𝐜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be a hard-core predicate for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sz="2400" dirty="0"/>
                  <a:t>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dirty="0"/>
                  <a:t>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>
                            <a:latin typeface="Cambria Math" panose="02040503050406030204" pitchFamily="18" charset="0"/>
                          </a:rPr>
                          <m:t>𝐡𝐜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/>
                  <a:t>  is a PRG</a:t>
                </a:r>
                <a:r>
                  <a:rPr lang="en-US" sz="2400" dirty="0" smtClean="0"/>
                  <a:t>.</a:t>
                </a:r>
                <a:endParaRPr lang="en-US" altLang="zh-CN" sz="2000" i="1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38470"/>
                <a:ext cx="9143999" cy="4409733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38" r="-3000" b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17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PRG with Arbitrary Expansion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0" y="1018990"/>
                <a:ext cx="9143999" cy="1895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CONSTRUCTION: </a:t>
                </a:r>
                <a:r>
                  <a:rPr lang="en-US" altLang="zh-CN" sz="2400" dirty="0" smtClean="0"/>
                  <a:t>repeatedly apply the HCP-PRG on the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 smtClean="0"/>
                  <a:t>-bit prefix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 smtClean="0"/>
                  <a:t> is a OWP;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𝐡𝐜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en-US" sz="2400" dirty="0" smtClean="0"/>
                  <a:t> is a HCP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𝐡𝐜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2400" dirty="0" smtClean="0"/>
                  <a:t>is a PRG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400" i="1" dirty="0" smtClean="0">
                  <a:latin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18990"/>
                <a:ext cx="9143999" cy="1895134"/>
              </a:xfrm>
              <a:prstGeom prst="rect">
                <a:avLst/>
              </a:prstGeom>
              <a:blipFill rotWithShape="0">
                <a:blip r:embed="rId3"/>
                <a:stretch>
                  <a:fillRect l="-1000" t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990536" y="3526173"/>
                <a:ext cx="19050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36" y="3526173"/>
                <a:ext cx="1905000" cy="228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928606" y="35261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990536" y="2916573"/>
                <a:ext cx="19050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36" y="2916573"/>
                <a:ext cx="1905000" cy="228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990536" y="4135773"/>
                <a:ext cx="19050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36" y="4135773"/>
                <a:ext cx="1905000" cy="2286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90536" y="5278773"/>
                <a:ext cx="1905000" cy="228600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536" y="5278773"/>
                <a:ext cx="1905000" cy="22860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3930040" y="4135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43466" y="4135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30040" y="5278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252092" y="5278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82180" y="5278773"/>
            <a:ext cx="280356" cy="228600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65432" y="2942451"/>
                <a:ext cx="263104" cy="25271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2" y="2942451"/>
                <a:ext cx="263104" cy="2527167"/>
              </a:xfrm>
              <a:prstGeom prst="rect">
                <a:avLst/>
              </a:prstGeom>
              <a:blipFill rotWithShape="0">
                <a:blip r:embed="rId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33336" y="3200400"/>
                <a:ext cx="380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36" y="3200400"/>
                <a:ext cx="380425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4516" r="-1612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33336" y="3830876"/>
                <a:ext cx="3804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336" y="3830876"/>
                <a:ext cx="380425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4516" r="-1612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880519" y="4555123"/>
                <a:ext cx="12503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519" y="4555123"/>
                <a:ext cx="125034" cy="553998"/>
              </a:xfrm>
              <a:prstGeom prst="rect">
                <a:avLst/>
              </a:prstGeom>
              <a:blipFill rotWithShape="0">
                <a:blip r:embed="rId11"/>
                <a:stretch>
                  <a:fillRect l="-45000" r="-45000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rot="10800000">
                <a:off x="1995721" y="5413920"/>
                <a:ext cx="1899815" cy="3810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1995721" y="5413920"/>
                <a:ext cx="1899815" cy="38100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rot="10800000">
                <a:off x="3895537" y="5431172"/>
                <a:ext cx="2711833" cy="3810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895537" y="5431172"/>
                <a:ext cx="2711833" cy="38100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685599" y="5764361"/>
                <a:ext cx="531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bits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599" y="5764361"/>
                <a:ext cx="531364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1494" t="-28889" r="-2758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09936" y="5770477"/>
                <a:ext cx="8547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bits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36" y="5770477"/>
                <a:ext cx="854786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0000" t="-28889" r="-17857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72888" y="289560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888" y="2895600"/>
                <a:ext cx="183320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74116" y="5262955"/>
                <a:ext cx="580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116" y="5262955"/>
                <a:ext cx="580865" cy="276999"/>
              </a:xfrm>
              <a:prstGeom prst="rect">
                <a:avLst/>
              </a:prstGeom>
              <a:blipFill rotWithShape="0">
                <a:blip r:embed="rId17"/>
                <a:stretch>
                  <a:fillRect l="-10417" t="-2174" r="-1354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>
            <a:stCxn id="23" idx="2"/>
            <a:endCxn id="24" idx="0"/>
          </p:cNvCxnSpPr>
          <p:nvPr/>
        </p:nvCxnSpPr>
        <p:spPr>
          <a:xfrm>
            <a:off x="8064548" y="3172599"/>
            <a:ext cx="1" cy="209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14736" y="5230374"/>
                <a:ext cx="485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6" y="5230374"/>
                <a:ext cx="485710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500" r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-1" y="6048190"/>
                <a:ext cx="9143999" cy="505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THEOREM: </a:t>
                </a:r>
                <a:r>
                  <a:rPr lang="en-US" altLang="zh-CN" sz="2400" dirty="0"/>
                  <a:t>The function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2400" dirty="0"/>
                  <a:t> is a </a:t>
                </a:r>
                <a:r>
                  <a:rPr lang="en-US" altLang="zh-CN" sz="2400" dirty="0" smtClean="0"/>
                  <a:t>PRG with expansion factor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6048190"/>
                <a:ext cx="9143999" cy="505010"/>
              </a:xfrm>
              <a:prstGeom prst="rect">
                <a:avLst/>
              </a:prstGeom>
              <a:blipFill rotWithShape="0">
                <a:blip r:embed="rId19"/>
                <a:stretch>
                  <a:fillRect l="-1000" t="-1205" b="-26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urved Connector 27"/>
          <p:cNvCxnSpPr>
            <a:stCxn id="5" idx="0"/>
            <a:endCxn id="29" idx="1"/>
          </p:cNvCxnSpPr>
          <p:nvPr/>
        </p:nvCxnSpPr>
        <p:spPr>
          <a:xfrm rot="5400000" flipH="1" flipV="1">
            <a:off x="4361132" y="2754043"/>
            <a:ext cx="479783" cy="10644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33263" y="2907890"/>
                <a:ext cx="628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𝐡𝐜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63" y="2907890"/>
                <a:ext cx="628955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8738" t="-2222" r="-1359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30"/>
          <p:cNvCxnSpPr>
            <a:stCxn id="9" idx="0"/>
            <a:endCxn id="32" idx="1"/>
          </p:cNvCxnSpPr>
          <p:nvPr/>
        </p:nvCxnSpPr>
        <p:spPr>
          <a:xfrm rot="5400000" flipH="1" flipV="1">
            <a:off x="4351362" y="3353873"/>
            <a:ext cx="500757" cy="10630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133263" y="3496516"/>
                <a:ext cx="9546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𝐡𝐜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63" y="3496516"/>
                <a:ext cx="954685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5732" t="-4444" r="-828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urved Connector 33"/>
          <p:cNvCxnSpPr>
            <a:stCxn id="10" idx="0"/>
            <a:endCxn id="35" idx="2"/>
          </p:cNvCxnSpPr>
          <p:nvPr/>
        </p:nvCxnSpPr>
        <p:spPr>
          <a:xfrm rot="5400000" flipH="1" flipV="1">
            <a:off x="5348189" y="2808970"/>
            <a:ext cx="362258" cy="22913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360515" y="3496516"/>
                <a:ext cx="6289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𝐡𝐜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515" y="3496516"/>
                <a:ext cx="628955" cy="276999"/>
              </a:xfrm>
              <a:prstGeom prst="rect">
                <a:avLst/>
              </a:prstGeom>
              <a:blipFill rotWithShape="0">
                <a:blip r:embed="rId22"/>
                <a:stretch>
                  <a:fillRect l="-8654" t="-4444" r="-12500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urved Connector 38"/>
          <p:cNvCxnSpPr>
            <a:stCxn id="11" idx="0"/>
            <a:endCxn id="40" idx="1"/>
          </p:cNvCxnSpPr>
          <p:nvPr/>
        </p:nvCxnSpPr>
        <p:spPr>
          <a:xfrm rot="5400000" flipH="1" flipV="1">
            <a:off x="4345523" y="4491034"/>
            <a:ext cx="512434" cy="10630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133263" y="4618542"/>
                <a:ext cx="1691873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𝐡𝐜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263" y="4618542"/>
                <a:ext cx="1691873" cy="295594"/>
              </a:xfrm>
              <a:prstGeom prst="rect">
                <a:avLst/>
              </a:prstGeom>
              <a:blipFill rotWithShape="0">
                <a:blip r:embed="rId23"/>
                <a:stretch>
                  <a:fillRect l="-2878" t="-6250" r="-467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8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6" grpId="0"/>
      <p:bldP spid="29" grpId="0"/>
      <p:bldP spid="32" grpId="0"/>
      <p:bldP spid="35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Stream Cipher</a:t>
            </a:r>
            <a:endParaRPr lang="en-US" sz="3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0" y="1066800"/>
                <a:ext cx="9143999" cy="5410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</a:t>
                </a:r>
                <a:r>
                  <a:rPr lang="en-US" sz="2400" dirty="0" smtClean="0"/>
                  <a:t> A </a:t>
                </a:r>
                <a:r>
                  <a:rPr lang="en-US" sz="2400" b="1" dirty="0" smtClean="0"/>
                  <a:t>stream cipher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𝐈𝐧𝐢𝐭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𝐆𝐞𝐭𝐁𝐢𝐭𝐬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 smtClean="0"/>
                  <a:t> </a:t>
                </a:r>
                <a:r>
                  <a:rPr lang="en-US" sz="2400" dirty="0" smtClean="0"/>
                  <a:t>works as follows: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INPUT</a:t>
                </a:r>
                <a:r>
                  <a:rPr lang="en-US" sz="2000" dirty="0" smtClean="0"/>
                  <a:t>: a seed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and an optional </a:t>
                </a:r>
                <a:r>
                  <a:rPr lang="en-US" sz="2000" dirty="0"/>
                  <a:t>initialization</a:t>
                </a:r>
                <a:r>
                  <a:rPr lang="en-US" sz="2000" dirty="0" smtClean="0"/>
                  <a:t> vector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OUTPUT</a:t>
                </a:r>
                <a:r>
                  <a:rPr lang="en-US" sz="2000" dirty="0" smtClean="0"/>
                  <a:t>: pseudorandom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𝐈𝐧𝐢𝐭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sz="2000" b="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𝐆𝐞𝐭𝐁𝐢𝐭𝐬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2">
                  <a:lnSpc>
                    <a:spcPct val="120000"/>
                  </a:lnSpc>
                </a:pPr>
                <a:endParaRPr lang="en-US" sz="2000" dirty="0" smtClean="0"/>
              </a:p>
              <a:p>
                <a:pPr lvl="2">
                  <a:lnSpc>
                    <a:spcPct val="120000"/>
                  </a:lnSpc>
                </a:pPr>
                <a:endParaRPr lang="en-US" sz="2000" dirty="0"/>
              </a:p>
              <a:p>
                <a:pPr lvl="2">
                  <a:lnSpc>
                    <a:spcPct val="120000"/>
                  </a:lnSpc>
                </a:pPr>
                <a:endParaRPr lang="en-US" sz="2000" dirty="0" smtClean="0"/>
              </a:p>
              <a:p>
                <a:pPr lvl="2">
                  <a:lnSpc>
                    <a:spcPct val="120000"/>
                  </a:lnSpc>
                </a:pPr>
                <a:endParaRPr lang="en-US" sz="2000" dirty="0"/>
              </a:p>
              <a:p>
                <a:pPr lvl="2">
                  <a:lnSpc>
                    <a:spcPct val="120000"/>
                  </a:lnSpc>
                </a:pPr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Application: </a:t>
                </a:r>
                <a:r>
                  <a:rPr lang="en-US" sz="2400" dirty="0" smtClean="0"/>
                  <a:t>constructing IND-EAV encryption scheme</a:t>
                </a:r>
                <a:r>
                  <a:rPr lang="en-US" sz="2400" b="1" dirty="0" smtClean="0"/>
                  <a:t>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Use the generated pseudorandom bits to encrypt </a:t>
                </a:r>
                <a:r>
                  <a:rPr lang="en-US" sz="2000" dirty="0" smtClean="0"/>
                  <a:t>messages</a:t>
                </a:r>
                <a:endParaRPr lang="en-US" sz="2000" dirty="0" smtClean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6800"/>
                <a:ext cx="9143999" cy="5410712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3" b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67790" y="3996904"/>
                <a:ext cx="922020" cy="609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𝐈𝐧𝐢𝐭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90" y="3996904"/>
                <a:ext cx="922020" cy="609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40380" y="3996904"/>
                <a:ext cx="922020" cy="609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𝐆𝐞𝐭𝐁𝐢𝐭𝐬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380" y="3996904"/>
                <a:ext cx="922020" cy="609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16780" y="3996904"/>
                <a:ext cx="922020" cy="609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latin typeface="Cambria Math" panose="02040503050406030204" pitchFamily="18" charset="0"/>
                        </a:rPr>
                        <m:t>𝐆𝐞𝐭𝐁𝐢𝐭𝐬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780" y="3996904"/>
                <a:ext cx="922020" cy="609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393180" y="3996904"/>
                <a:ext cx="922020" cy="6096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latin typeface="Cambria Math" panose="02040503050406030204" pitchFamily="18" charset="0"/>
                        </a:rPr>
                        <m:t>𝐆𝐞𝐭𝐁𝐢𝐭𝐬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180" y="3996904"/>
                <a:ext cx="922020" cy="609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982528" y="4140678"/>
            <a:ext cx="389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82528" y="4445478"/>
            <a:ext cx="389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2000" y="3996904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996904"/>
                <a:ext cx="16504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85800" y="4253305"/>
                <a:ext cx="292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253305"/>
                <a:ext cx="292644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20833" r="-1458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289810" y="4301704"/>
            <a:ext cx="750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</p:cNvCxnSpPr>
          <p:nvPr/>
        </p:nvCxnSpPr>
        <p:spPr>
          <a:xfrm>
            <a:off x="3501390" y="4606504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6" idx="1"/>
          </p:cNvCxnSpPr>
          <p:nvPr/>
        </p:nvCxnSpPr>
        <p:spPr>
          <a:xfrm>
            <a:off x="3962400" y="4301704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1"/>
          </p:cNvCxnSpPr>
          <p:nvPr/>
        </p:nvCxnSpPr>
        <p:spPr>
          <a:xfrm>
            <a:off x="5638800" y="4301704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7315200" y="4301704"/>
            <a:ext cx="754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</p:cNvCxnSpPr>
          <p:nvPr/>
        </p:nvCxnSpPr>
        <p:spPr>
          <a:xfrm>
            <a:off x="5177790" y="4606504"/>
            <a:ext cx="381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</p:cNvCxnSpPr>
          <p:nvPr/>
        </p:nvCxnSpPr>
        <p:spPr>
          <a:xfrm>
            <a:off x="6854190" y="4606504"/>
            <a:ext cx="381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397010" y="5114026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010" y="5114026"/>
                <a:ext cx="277768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1739" r="-65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56232" y="510875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232" y="5108757"/>
                <a:ext cx="28309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32632" y="510875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632" y="5108757"/>
                <a:ext cx="283091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1277" r="-638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120812" y="4165124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812" y="4165124"/>
                <a:ext cx="250068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131932" y="5133201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1932" y="5133201"/>
                <a:ext cx="250068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7317"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59045" y="4024705"/>
                <a:ext cx="360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45" y="4024705"/>
                <a:ext cx="36035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10000" r="-5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91000" y="4024705"/>
                <a:ext cx="360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4024705"/>
                <a:ext cx="360355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8475" r="-339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11845" y="4024705"/>
                <a:ext cx="360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845" y="4024705"/>
                <a:ext cx="360355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10000" r="-500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467600" y="4024705"/>
                <a:ext cx="3603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4024705"/>
                <a:ext cx="360355" cy="276999"/>
              </a:xfrm>
              <a:prstGeom prst="rect">
                <a:avLst/>
              </a:prstGeom>
              <a:blipFill rotWithShape="0">
                <a:blip r:embed="rId16"/>
                <a:stretch>
                  <a:fillRect l="-10169" r="-5085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31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  <p:bldP spid="11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Pseudorandom Generator (PRG)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449432"/>
                <a:ext cx="9143999" cy="4365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 is called a </a:t>
                </a:r>
                <a:r>
                  <a:rPr lang="en-US" sz="2400" b="1" dirty="0" smtClean="0"/>
                  <a:t>pseudorandom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 </a:t>
                </a:r>
                <a:r>
                  <a:rPr lang="en-US" sz="2400" b="1" dirty="0" smtClean="0"/>
                  <a:t>      generator </a:t>
                </a:r>
                <a:r>
                  <a:rPr lang="en-US" sz="2400" dirty="0" smtClean="0"/>
                  <a:t>(PRG) if it satisfies the following conditions: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e</a:t>
                </a:r>
                <a:r>
                  <a:rPr lang="en-US" sz="2400" b="1" dirty="0" smtClean="0"/>
                  <a:t>fficiently computable</a:t>
                </a:r>
                <a:r>
                  <a:rPr lang="en-US" sz="2400" dirty="0" smtClean="0"/>
                  <a:t>:  there is a deterministic polynomial-time algorithm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 smtClean="0"/>
                  <a:t> </a:t>
                </a:r>
                <a:r>
                  <a:rPr lang="en-US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i="1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 smtClean="0"/>
                  <a:t>expansion</a:t>
                </a:r>
                <a:r>
                  <a:rPr lang="en-US" sz="2400" dirty="0"/>
                  <a:t>: </a:t>
                </a:r>
                <a:r>
                  <a:rPr lang="en-US" sz="2400" dirty="0" smtClean="0">
                    <a:latin typeface="Brush Script MT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is called the </a:t>
                </a:r>
                <a:r>
                  <a:rPr lang="en-US" sz="2000" b="1" dirty="0" smtClean="0"/>
                  <a:t>expansion factor </a:t>
                </a:r>
                <a:r>
                  <a:rPr lang="en-US" sz="2000" dirty="0" smtClean="0"/>
                  <a:t>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p</a:t>
                </a:r>
                <a:r>
                  <a:rPr lang="en-US" sz="2400" b="1" dirty="0" smtClean="0"/>
                  <a:t>seudorandomness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is pseudorandom,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uniformly distributed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000" dirty="0" smtClean="0"/>
                  <a:t> PPT algorithm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000" i="0" dirty="0" smtClean="0"/>
                  <a:t>a negligible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sz="2000" dirty="0" smtClean="0"/>
                  <a:t> s.t. </a:t>
                </a:r>
              </a:p>
              <a:p>
                <a:pPr lvl="2"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negl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49432"/>
                <a:ext cx="9143999" cy="4365169"/>
              </a:xfrm>
              <a:prstGeom prst="rect">
                <a:avLst/>
              </a:prstGeom>
              <a:blipFill rotWithShape="0">
                <a:blip r:embed="rId3"/>
                <a:stretch>
                  <a:fillRect l="-1000" r="-1067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79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Understanding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143000"/>
                <a:ext cx="9143999" cy="573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/>
                  <a:t>The output distribution of a PRG </a:t>
                </a:r>
                <a:r>
                  <a:rPr lang="en-US" sz="2400" dirty="0" smtClean="0"/>
                  <a:t>looks uniform</a:t>
                </a:r>
                <a:r>
                  <a:rPr lang="en-US" sz="24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b="0" dirty="0" smtClean="0"/>
                  <a:t>: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baseline="30000" dirty="0" smtClean="0"/>
                  <a:t> </a:t>
                </a:r>
                <a:r>
                  <a:rPr lang="en-US" sz="2400" dirty="0" smtClean="0"/>
                  <a:t>defined by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 smtClean="0"/>
                  <a:t>       is not a PRG.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Design a PPT algorithm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to distinguish 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//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; otherwise, output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Analysis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Sup>
                              <m:sSubSup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]|=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non-negligible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pseudorandom</a:t>
                </a:r>
              </a:p>
              <a:p>
                <a:pPr marL="2171700" lvl="4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a PRG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43000"/>
                <a:ext cx="9143999" cy="573439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06" b="-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21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95400"/>
                <a:ext cx="9143999" cy="4718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The output distribution of a PRG may be far from uniform.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statistical distance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is large.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be a PRG.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is far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from uniform.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𝐈𝐦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, far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SD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]|</m:t>
                        </m:r>
                      </m:e>
                    </m:nary>
                  </m:oMath>
                </a14:m>
                <a:endParaRPr lang="en-US" sz="2000" b="1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Im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</m:func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]|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0−</m:t>
                        </m:r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⋅(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are far from each other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3999" cy="471853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9" b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61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990600"/>
                <a:ext cx="9143999" cy="5509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Breaking PRG is trivial given unlimited computational power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</a:t>
                </a:r>
                <a:r>
                  <a:rPr lang="en-US" sz="2400" b="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be a PRG. Distinguish between </a:t>
                </a: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with unlimited computational power.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The distinguisher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If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1;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sz="20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0.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Analysis</a:t>
                </a: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: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2000" b="0" i="1" dirty="0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000" b="0" i="1" dirty="0" smtClean="0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 dirty="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000" i="1" dirty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e>
                      <m:lim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lim>
                    </m:limLow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𝐈𝐦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𝒟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altLang="zh-CN" sz="2000" i="1">
                                        <a:solidFill>
                                          <a:schemeClr val="accent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solidFill>
                                              <a:schemeClr val="accent1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]|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≥1−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en-US" altLang="zh-CN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distinguishes with  non-negligible (very large) probability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3999" cy="550990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11" b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92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Understanding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2133600"/>
                <a:ext cx="9143999" cy="3230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/>
                  <a:t>REMARK: </a:t>
                </a:r>
                <a:r>
                  <a:rPr lang="en-US" altLang="zh-CN" sz="2400" dirty="0"/>
                  <a:t>The seed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400" dirty="0"/>
                  <a:t> must be long enough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sz="2000" dirty="0"/>
                  <a:t> any distinguisher can run a brute-force attack as below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altLang="zh-CN" sz="20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Usually we choose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to be the security parameter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REMARK: </a:t>
                </a:r>
                <a:r>
                  <a:rPr lang="en-US" sz="2400" dirty="0" smtClean="0"/>
                  <a:t>The seed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 smtClean="0"/>
                  <a:t> must be chosen uniformly and kept secret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 the seed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 smtClean="0"/>
                  <a:t> is not uniform, no guarantee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 the seed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 smtClean="0"/>
                  <a:t> is public,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is public and not useful.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33600"/>
                <a:ext cx="9143999" cy="3230180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89" b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52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695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Fixed-Length Encryption from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95400"/>
                <a:ext cx="9143999" cy="4801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Idea: </a:t>
                </a:r>
                <a:r>
                  <a:rPr lang="en-US" sz="2400" dirty="0" smtClean="0"/>
                  <a:t>How to construct an IND-EAV encryption scheme using PRG?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OTP</a:t>
                </a:r>
                <a:r>
                  <a:rPr lang="en-US" sz="2000" dirty="0" smtClean="0"/>
                  <a:t>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 smtClean="0"/>
                  <a:t>, where the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uniform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Limitation</a:t>
                </a:r>
                <a:r>
                  <a:rPr lang="en-US" sz="2000" dirty="0" smtClean="0"/>
                  <a:t>: the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is as long as the message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/>
                  <a:t>PRG</a:t>
                </a:r>
                <a:r>
                  <a:rPr lang="en-US" sz="2000" dirty="0" smtClean="0"/>
                  <a:t>: generate a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which is pseudorandom but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≪|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SCHEME: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𝐆𝐞𝐧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𝐄𝐧𝐜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𝐃𝐞𝐜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is a PRG.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000" dirty="0" smtClean="0"/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 choose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and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𝐄𝐧𝐜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output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/>
                  <a:t>Correctness: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0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𝐃𝐞𝐜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𝐄𝐧𝐜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95400"/>
                <a:ext cx="9143999" cy="4801699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7" b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02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Fixed-Length Encryption from PRG</a:t>
            </a:r>
            <a:endParaRPr lang="en-US" sz="3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1258264"/>
                <a:ext cx="9143999" cy="4750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THEOREM</a:t>
                </a:r>
                <a:r>
                  <a:rPr lang="en-US" sz="2400" dirty="0" smtClean="0"/>
                  <a:t>: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dirty="0" smtClean="0"/>
                  <a:t>PRG, then the scheme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400" dirty="0" smtClean="0"/>
                  <a:t> is IND-EAV secure.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is not IND-EAV secure.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PPT adversary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such that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altLang="zh-CN" sz="200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Priv</m:t>
                                  </m:r>
                                  <m:sSubSup>
                                    <m:sSubSupPr>
                                      <m:ctrl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𝒜</m:t>
                                      </m:r>
                                      <m:r>
                                        <a:rPr lang="en-US" altLang="zh-CN" sz="2000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Π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eav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accent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US" altLang="zh-CN" sz="20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  <m: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is non-negligible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Without loss of generality, suppose that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𝒜</m:t>
                                </m:r>
                                <m:r>
                                  <a:rPr lang="en-US" altLang="zh-CN" sz="2000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Π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eav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solidFill>
                                      <a:schemeClr val="accent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altLang="zh-CN" sz="20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We construct a PPT distinguisher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that distinguishes between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 with non-negligible probability. (</a:t>
                </a:r>
                <a:r>
                  <a:rPr lang="en-US" sz="2000" b="0" dirty="0" smtClean="0">
                    <a:solidFill>
                      <a:srgbClr val="0000CC"/>
                    </a:solidFill>
                  </a:rPr>
                  <a:t>gives a contradiction</a:t>
                </a:r>
                <a:r>
                  <a:rPr lang="en-US" sz="2000" b="0" dirty="0" smtClean="0">
                    <a:solidFill>
                      <a:schemeClr val="accent1">
                        <a:lumMod val="50000"/>
                      </a:schemeClr>
                    </a:solidFill>
                  </a:rPr>
                  <a:t>)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US" sz="2000" dirty="0" smtClean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uses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as the pad in the adversarial </a:t>
                </a:r>
                <a:r>
                  <a:rPr lang="en-US" sz="2000" dirty="0" err="1" smtClean="0">
                    <a:solidFill>
                      <a:srgbClr val="C00000"/>
                    </a:solidFill>
                  </a:rPr>
                  <a:t>indistinguishability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 experiment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’s guess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, output 1</a:t>
                </a:r>
              </a:p>
              <a:p>
                <a:pPr marL="1714500" lvl="3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therwise, output 0.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8264"/>
                <a:ext cx="9143999" cy="4750916"/>
              </a:xfrm>
              <a:prstGeom prst="rect">
                <a:avLst/>
              </a:prstGeom>
              <a:blipFill rotWithShape="0">
                <a:blip r:embed="rId3"/>
                <a:stretch>
                  <a:fillRect l="-1000" t="-128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12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27232</TotalTime>
  <Words>371</Words>
  <Application>Microsoft Office PowerPoint</Application>
  <PresentationFormat>全屏显示(4:3)</PresentationFormat>
  <Paragraphs>212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Brush Script MT</vt:lpstr>
      <vt:lpstr>Calibri</vt:lpstr>
      <vt:lpstr>Cambria Math</vt:lpstr>
      <vt:lpstr>Office Theme</vt:lpstr>
      <vt:lpstr>Foundations of Cryptography PRG, fixed-length encryption from PRG, one-way function,  PRG with arbitrary expansion, stream cipher</vt:lpstr>
      <vt:lpstr>Pseudorandom Generator (PRG)</vt:lpstr>
      <vt:lpstr>Understanding PRG</vt:lpstr>
      <vt:lpstr>Understanding PRG</vt:lpstr>
      <vt:lpstr>Understanding PRG</vt:lpstr>
      <vt:lpstr>Understanding PRG</vt:lpstr>
      <vt:lpstr>PowerPoint 演示文稿</vt:lpstr>
      <vt:lpstr>Fixed-Length Encryption from PRG</vt:lpstr>
      <vt:lpstr>Fixed-Length Encryption from PRG</vt:lpstr>
      <vt:lpstr>Distinguisher D</vt:lpstr>
      <vt:lpstr>Distinguisher D</vt:lpstr>
      <vt:lpstr>PowerPoint 演示文稿</vt:lpstr>
      <vt:lpstr>One-Way Function</vt:lpstr>
      <vt:lpstr>Hard-Core Predicate</vt:lpstr>
      <vt:lpstr>PRG with Arbitrary Expansion</vt:lpstr>
      <vt:lpstr>Stream Cipher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Homomorphic MACs with Efficient Verification</dc:title>
  <dc:creator>Liangfeng Zhang</dc:creator>
  <cp:lastModifiedBy>zhanglf</cp:lastModifiedBy>
  <cp:revision>631</cp:revision>
  <cp:lastPrinted>2019-10-09T02:56:06Z</cp:lastPrinted>
  <dcterms:created xsi:type="dcterms:W3CDTF">2014-04-06T04:43:09Z</dcterms:created>
  <dcterms:modified xsi:type="dcterms:W3CDTF">2019-10-09T12:09:42Z</dcterms:modified>
</cp:coreProperties>
</file>