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14" r:id="rId2"/>
    <p:sldId id="487" r:id="rId3"/>
    <p:sldId id="477" r:id="rId4"/>
    <p:sldId id="478" r:id="rId5"/>
    <p:sldId id="479" r:id="rId6"/>
    <p:sldId id="480" r:id="rId7"/>
    <p:sldId id="481" r:id="rId8"/>
    <p:sldId id="482" r:id="rId9"/>
    <p:sldId id="483" r:id="rId10"/>
    <p:sldId id="484" r:id="rId11"/>
    <p:sldId id="485" r:id="rId12"/>
    <p:sldId id="486" r:id="rId13"/>
    <p:sldId id="489" r:id="rId14"/>
    <p:sldId id="495" r:id="rId15"/>
    <p:sldId id="490" r:id="rId16"/>
    <p:sldId id="491" r:id="rId17"/>
    <p:sldId id="492" r:id="rId18"/>
    <p:sldId id="493" r:id="rId19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>
      <p:cViewPr varScale="1">
        <p:scale>
          <a:sx n="70" d="100"/>
          <a:sy n="70" d="100"/>
        </p:scale>
        <p:origin x="1140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30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12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42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94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24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08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82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06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75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3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75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7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91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43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67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43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58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13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5" Type="http://schemas.openxmlformats.org/officeDocument/2006/relationships/image" Target="../media/image112.png"/><Relationship Id="rId10" Type="http://schemas.openxmlformats.org/officeDocument/2006/relationships/image" Target="../media/image107.png"/><Relationship Id="rId19" Type="http://schemas.openxmlformats.org/officeDocument/2006/relationships/image" Target="../media/image116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3" Type="http://schemas.openxmlformats.org/officeDocument/2006/relationships/image" Target="../media/image118.png"/><Relationship Id="rId21" Type="http://schemas.openxmlformats.org/officeDocument/2006/relationships/image" Target="../media/image136.png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17" Type="http://schemas.openxmlformats.org/officeDocument/2006/relationships/image" Target="../media/image132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1.png"/><Relationship Id="rId20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24" Type="http://schemas.openxmlformats.org/officeDocument/2006/relationships/image" Target="../media/image139.png"/><Relationship Id="rId5" Type="http://schemas.openxmlformats.org/officeDocument/2006/relationships/image" Target="../media/image120.png"/><Relationship Id="rId15" Type="http://schemas.openxmlformats.org/officeDocument/2006/relationships/image" Target="../media/image130.png"/><Relationship Id="rId23" Type="http://schemas.openxmlformats.org/officeDocument/2006/relationships/image" Target="../media/image138.png"/><Relationship Id="rId10" Type="http://schemas.openxmlformats.org/officeDocument/2006/relationships/image" Target="../media/image125.png"/><Relationship Id="rId19" Type="http://schemas.openxmlformats.org/officeDocument/2006/relationships/image" Target="../media/image134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Relationship Id="rId14" Type="http://schemas.openxmlformats.org/officeDocument/2006/relationships/image" Target="../media/image129.png"/><Relationship Id="rId22" Type="http://schemas.openxmlformats.org/officeDocument/2006/relationships/image" Target="../media/image1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49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73.png"/><Relationship Id="rId7" Type="http://schemas.openxmlformats.org/officeDocument/2006/relationships/image" Target="../media/image56.png"/><Relationship Id="rId12" Type="http://schemas.openxmlformats.org/officeDocument/2006/relationships/image" Target="../media/image72.png"/><Relationship Id="rId17" Type="http://schemas.openxmlformats.org/officeDocument/2006/relationships/image" Target="../media/image7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76.png"/><Relationship Id="rId10" Type="http://schemas.openxmlformats.org/officeDocument/2006/relationships/image" Target="../media/image59.png"/><Relationship Id="rId19" Type="http://schemas.openxmlformats.org/officeDocument/2006/relationships/image" Target="../media/image80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7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90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Foundations of Cryptography</a:t>
            </a:r>
            <a:br>
              <a:rPr lang="en-US" dirty="0" smtClean="0"/>
            </a:br>
            <a:r>
              <a:rPr lang="en-US" sz="2000" dirty="0"/>
              <a:t>IND-m-EAV, IND-CPA, IND-m-CPA, arbitrary-length encryption</a:t>
            </a:r>
            <a:endParaRPr lang="en-US" sz="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ShanghaiTech, 2019F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IND-m-CPA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10175"/>
                <a:ext cx="9144000" cy="48858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has</a:t>
                </a:r>
                <a:r>
                  <a:rPr lang="en-US" sz="2400" b="1" dirty="0" smtClean="0"/>
                  <a:t> indistinguishable multiple encryptions under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chosen-plaintext attack (IND-m-CPA)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PPT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there is a negligible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LR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 where the probability is taken over the random coins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and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random coins used in the experiment.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LR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 equivalent definition</a:t>
                </a:r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u="sng" dirty="0" smtClean="0"/>
                  <a:t>IND-m-CPA secure </a:t>
                </a:r>
                <a14:m>
                  <m:oMath xmlns:m="http://schemas.openxmlformats.org/officeDocument/2006/math">
                    <m:r>
                      <a:rPr lang="en-US" sz="2000" b="0" i="1" u="sng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000" u="sng" dirty="0" smtClean="0"/>
                  <a:t>IND-CPA secure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u="sng" dirty="0" smtClean="0"/>
                  <a:t>IND-m-CPA secure </a:t>
                </a:r>
                <a14:m>
                  <m:oMath xmlns:m="http://schemas.openxmlformats.org/officeDocument/2006/math">
                    <m:r>
                      <a:rPr lang="en-US" altLang="zh-CN" sz="2000" i="1" u="sng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u="sng" dirty="0" smtClean="0"/>
                  <a:t> IND-m-EAV secure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u="sng" dirty="0"/>
                      <m:t>IND</m:t>
                    </m:r>
                    <m:r>
                      <m:rPr>
                        <m:nor/>
                      </m:rPr>
                      <a:rPr lang="en-US" sz="2000" u="sng" dirty="0"/>
                      <m:t>−</m:t>
                    </m:r>
                    <m:r>
                      <m:rPr>
                        <m:nor/>
                      </m:rPr>
                      <a:rPr lang="en-US" sz="2000" u="sng" dirty="0"/>
                      <m:t>CPA</m:t>
                    </m:r>
                    <m:r>
                      <m:rPr>
                        <m:nor/>
                      </m:rPr>
                      <a:rPr lang="en-US" sz="2000" u="sng" dirty="0"/>
                      <m:t> </m:t>
                    </m:r>
                    <m:r>
                      <m:rPr>
                        <m:nor/>
                      </m:rPr>
                      <a:rPr lang="en-US" sz="2000" u="sng" dirty="0"/>
                      <m:t>secure</m:t>
                    </m:r>
                    <m:r>
                      <m:rPr>
                        <m:nor/>
                      </m:rPr>
                      <a:rPr lang="en-US" sz="2000" u="sng" dirty="0"/>
                      <m:t> </m:t>
                    </m:r>
                    <m:r>
                      <a:rPr lang="en-US" sz="2000" i="1" u="sng">
                        <a:latin typeface="Cambria Math" panose="02040503050406030204" pitchFamily="18" charset="0"/>
                      </a:rPr>
                      <m:t>⇒ </m:t>
                    </m:r>
                    <m:r>
                      <m:rPr>
                        <m:nor/>
                      </m:rPr>
                      <a:rPr lang="en-US" sz="2000" u="sng" dirty="0"/>
                      <m:t>IND</m:t>
                    </m:r>
                    <m:r>
                      <m:rPr>
                        <m:nor/>
                      </m:rPr>
                      <a:rPr lang="en-US" sz="2000" u="sng" dirty="0"/>
                      <m:t>−</m:t>
                    </m:r>
                    <m:r>
                      <m:rPr>
                        <m:nor/>
                      </m:rPr>
                      <a:rPr lang="en-US" sz="2000" b="0" i="0" u="sng" dirty="0" smtClean="0"/>
                      <m:t>m</m:t>
                    </m:r>
                    <m:r>
                      <m:rPr>
                        <m:nor/>
                      </m:rPr>
                      <a:rPr lang="en-US" sz="2000" b="0" i="0" u="sng" dirty="0" smtClean="0"/>
                      <m:t>−</m:t>
                    </m:r>
                    <m:r>
                      <m:rPr>
                        <m:nor/>
                      </m:rPr>
                      <a:rPr lang="en-US" sz="2000" u="sng" dirty="0"/>
                      <m:t>CPA</m:t>
                    </m:r>
                    <m:r>
                      <m:rPr>
                        <m:nor/>
                      </m:rPr>
                      <a:rPr lang="en-US" sz="2000" u="sng" dirty="0"/>
                      <m:t> </m:t>
                    </m:r>
                    <m:r>
                      <m:rPr>
                        <m:nor/>
                      </m:rPr>
                      <a:rPr lang="en-US" sz="2000" u="sng" dirty="0"/>
                      <m:t>secure</m:t>
                    </m:r>
                    <m:r>
                      <m:rPr>
                        <m:nor/>
                      </m:rPr>
                      <a:rPr lang="en-US" sz="2000" u="sng" dirty="0"/>
                      <m:t> </m:t>
                    </m:r>
                  </m:oMath>
                </a14:m>
                <a:r>
                  <a:rPr lang="en-US" sz="2000" dirty="0" smtClean="0"/>
                  <a:t>/ </a:t>
                </a:r>
                <a:r>
                  <a:rPr lang="en-US" sz="2000" b="1" dirty="0" smtClean="0"/>
                  <a:t>proof omitted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IND-CPA is the minimal notion of security nowadays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0175"/>
                <a:ext cx="9144000" cy="488582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5" b="-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84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170801" y="181738"/>
            <a:ext cx="2491317" cy="3552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338518" y="181736"/>
            <a:ext cx="2787081" cy="3552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344391" y="181738"/>
                <a:ext cx="2781208" cy="914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391" y="181738"/>
                <a:ext cx="2781208" cy="914481"/>
              </a:xfrm>
              <a:prstGeom prst="rect">
                <a:avLst/>
              </a:prstGeom>
              <a:blipFill rotWithShape="0">
                <a:blip r:embed="rId3"/>
                <a:stretch>
                  <a:fillRect l="-5263" t="-8000" r="-1754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3662119" y="113473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19319" y="850720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319" y="850720"/>
                <a:ext cx="73674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785" r="-82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34154" y="121093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154" y="1210938"/>
                <a:ext cx="137133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734154" y="1589636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154" y="1589636"/>
                <a:ext cx="98931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5521" t="-4444" r="-858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741081" y="1946005"/>
                <a:ext cx="1762662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081" y="1946005"/>
                <a:ext cx="1762662" cy="289182"/>
              </a:xfrm>
              <a:prstGeom prst="rect">
                <a:avLst/>
              </a:prstGeom>
              <a:blipFill rotWithShape="0">
                <a:blip r:embed="rId7"/>
                <a:stretch>
                  <a:fillRect l="-1384" r="-4498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rot="10800000" flipH="1">
            <a:off x="3662119" y="247853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834245" y="2191147"/>
                <a:ext cx="14694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245" y="2191147"/>
                <a:ext cx="146944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734" t="-2174" r="-539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H="1">
            <a:off x="3662119" y="301193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347919" y="2727919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919" y="2727919"/>
                <a:ext cx="23724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8205" t="-2174" r="-256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177636" y="3115938"/>
                <a:ext cx="250158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36" y="3115938"/>
                <a:ext cx="2501582" cy="617861"/>
              </a:xfrm>
              <a:prstGeom prst="rect">
                <a:avLst/>
              </a:prstGeom>
              <a:blipFill rotWithShape="0">
                <a:blip r:embed="rId10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 rot="16200000">
                <a:off x="383170" y="154764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83170" y="1547649"/>
                <a:ext cx="123591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6667" t="-6897" r="-35556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 rot="5400000">
                <a:off x="7594630" y="1530308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594630" y="1530308"/>
                <a:ext cx="145014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4783" t="-5882" r="-4348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1177636" y="4114800"/>
            <a:ext cx="2498063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52099" y="4114800"/>
            <a:ext cx="2773499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759162" y="413945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162" y="4139458"/>
                <a:ext cx="137133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767400" y="4409209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400" y="4409209"/>
                <a:ext cx="98931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5556" t="-2174" r="-8642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H="1">
            <a:off x="3675700" y="60198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361500" y="5735782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500" y="5735782"/>
                <a:ext cx="237244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175999" y="5962286"/>
                <a:ext cx="2490938" cy="549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LR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cpa</m:t>
                          </m:r>
                        </m:sup>
                      </m:sSub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999" y="5962286"/>
                <a:ext cx="2490938" cy="549253"/>
              </a:xfrm>
              <a:prstGeom prst="rect">
                <a:avLst/>
              </a:prstGeom>
              <a:blipFill rotWithShape="0">
                <a:blip r:embed="rId16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16200000">
                <a:off x="358742" y="52800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8742" y="5280059"/>
                <a:ext cx="1235916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6667" t="-6931" r="-35556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 rot="5400000">
                <a:off x="7566829" y="52324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566829" y="5232430"/>
                <a:ext cx="1450141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37778" t="-5462" r="-4444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H="1">
            <a:off x="3685218" y="491623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713082" y="4625429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082" y="4625429"/>
                <a:ext cx="1638269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334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076609" y="5020237"/>
                <a:ext cx="86478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09" y="5020237"/>
                <a:ext cx="864788" cy="289182"/>
              </a:xfrm>
              <a:prstGeom prst="rect">
                <a:avLst/>
              </a:prstGeom>
              <a:blipFill rotWithShape="0">
                <a:blip r:embed="rId20"/>
                <a:stretch>
                  <a:fillRect l="-6338" t="-2128" r="-9859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 rot="10800000" flipH="1">
            <a:off x="3685219" y="4982045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 rot="20156717">
            <a:off x="3802845" y="5182078"/>
            <a:ext cx="5410200" cy="44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IND-m-CPA is stronger than IND-m-EAV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 rot="20156717">
            <a:off x="14761" y="4239440"/>
            <a:ext cx="1725267" cy="44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IND-m-CPA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 rot="20156717">
            <a:off x="14761" y="408712"/>
            <a:ext cx="1725267" cy="44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IND-m-EAV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8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/>
      <p:bldP spid="36" grpId="0"/>
      <p:bldP spid="38" grpId="0"/>
      <p:bldP spid="39" grpId="0"/>
      <p:bldP spid="40" grpId="0"/>
      <p:bldP spid="41" grpId="0"/>
      <p:bldP spid="43" grpId="0"/>
      <p:bldP spid="44" grpId="0"/>
      <p:bldP spid="46" grpId="0" animBg="1"/>
      <p:bldP spid="48" grpId="0" animBg="1"/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1732002" y="152400"/>
            <a:ext cx="2491317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899720" y="152400"/>
            <a:ext cx="1330868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295355" y="17705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355" y="177058"/>
                <a:ext cx="137133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01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293202" y="1654917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02" y="1654917"/>
                <a:ext cx="98931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556" t="-2174" r="-9259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302282" y="1972921"/>
                <a:ext cx="16006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82" y="1972921"/>
                <a:ext cx="160063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527" t="-4444" r="-53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 rot="10800000" flipH="1">
            <a:off x="4223320" y="22098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981231" y="1981200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231" y="1981200"/>
                <a:ext cx="16600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>
          <a:xfrm flipH="1">
            <a:off x="4223320" y="333201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909120" y="304800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120" y="3048000"/>
                <a:ext cx="23724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721585" y="3344539"/>
                <a:ext cx="2219069" cy="549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sz="16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cpa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585" y="3344539"/>
                <a:ext cx="2219069" cy="5492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 rot="16200000">
                <a:off x="954762" y="15462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54762" y="1546259"/>
                <a:ext cx="1235916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4348" t="-6897" r="-34783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 rot="5400000">
                <a:off x="6680230" y="15748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680230" y="1574830"/>
                <a:ext cx="145014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4783" t="-5462" r="-4348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 flipH="1">
            <a:off x="4232838" y="628254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260702" y="337447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702" y="337447"/>
                <a:ext cx="163826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34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624229" y="732255"/>
                <a:ext cx="8828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229" y="732255"/>
                <a:ext cx="88280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625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/>
          <p:nvPr/>
        </p:nvCxnSpPr>
        <p:spPr>
          <a:xfrm rot="10800000" flipH="1">
            <a:off x="4232839" y="694063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4222447" y="1324445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665793" y="1040427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93" y="1040427"/>
                <a:ext cx="736740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4132" r="-330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446817" y="1307035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817" y="1307035"/>
                <a:ext cx="1245084" cy="276999"/>
              </a:xfrm>
              <a:prstGeom prst="rect">
                <a:avLst/>
              </a:prstGeom>
              <a:blipFill rotWithShape="0">
                <a:blip r:embed="rId14"/>
                <a:stretch>
                  <a:fillRect t="-2174" r="-634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/>
          <p:nvPr/>
        </p:nvCxnSpPr>
        <p:spPr>
          <a:xfrm flipH="1">
            <a:off x="4232838" y="265300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260702" y="2362200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702" y="2362200"/>
                <a:ext cx="163826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334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624229" y="2757008"/>
                <a:ext cx="8828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229" y="2757008"/>
                <a:ext cx="882806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625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/>
          <p:nvPr/>
        </p:nvCxnSpPr>
        <p:spPr>
          <a:xfrm rot="10800000" flipH="1">
            <a:off x="4232839" y="271881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732002" y="4114800"/>
            <a:ext cx="2480769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5889172" y="4114800"/>
            <a:ext cx="1330868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296234" y="413945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234" y="4139458"/>
                <a:ext cx="1371337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304472" y="4409209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472" y="4409209"/>
                <a:ext cx="989310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5556" t="-2174" r="-9259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/>
          <p:cNvCxnSpPr/>
          <p:nvPr/>
        </p:nvCxnSpPr>
        <p:spPr>
          <a:xfrm flipH="1">
            <a:off x="4212772" y="60198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898572" y="5735782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572" y="5735782"/>
                <a:ext cx="237244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28947" t="-4444" r="-2894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 rot="16200000">
                <a:off x="906362" y="52800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6362" y="5280059"/>
                <a:ext cx="1235916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4348" t="-6931" r="-34783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 rot="5400000">
                <a:off x="6669682" y="52324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669682" y="5232430"/>
                <a:ext cx="1450141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34783" t="-5462" r="-4348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>
          <a:xfrm flipH="1">
            <a:off x="4222290" y="491623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250154" y="4625429"/>
                <a:ext cx="1575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154" y="4625429"/>
                <a:ext cx="1575751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193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613681" y="5020237"/>
                <a:ext cx="86478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681" y="5020237"/>
                <a:ext cx="864788" cy="289182"/>
              </a:xfrm>
              <a:prstGeom prst="rect">
                <a:avLst/>
              </a:prstGeom>
              <a:blipFill rotWithShape="0">
                <a:blip r:embed="rId23"/>
                <a:stretch>
                  <a:fillRect l="-6338" t="-2128" r="-9859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/>
          <p:cNvCxnSpPr/>
          <p:nvPr/>
        </p:nvCxnSpPr>
        <p:spPr>
          <a:xfrm rot="10800000" flipH="1">
            <a:off x="4222291" y="4982045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 rot="20156717">
            <a:off x="14761" y="4239440"/>
            <a:ext cx="1725267" cy="44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IND-m-CPA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 rot="20156717">
            <a:off x="14761" y="408712"/>
            <a:ext cx="1725267" cy="44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IND-CPA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734566" y="5962286"/>
                <a:ext cx="2490938" cy="549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LR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cpa</m:t>
                          </m:r>
                        </m:sup>
                      </m:sSub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566" y="5962286"/>
                <a:ext cx="2490938" cy="549253"/>
              </a:xfrm>
              <a:prstGeom prst="rect">
                <a:avLst/>
              </a:prstGeom>
              <a:blipFill rotWithShape="0">
                <a:blip r:embed="rId24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/>
          <p:cNvSpPr/>
          <p:nvPr/>
        </p:nvSpPr>
        <p:spPr>
          <a:xfrm rot="20156717">
            <a:off x="3802845" y="5182078"/>
            <a:ext cx="5410200" cy="44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IND-m-CPA is stronger than IND-CPA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3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/>
      <p:bldP spid="50" grpId="0"/>
      <p:bldP spid="51" grpId="0"/>
      <p:bldP spid="53" grpId="0"/>
      <p:bldP spid="55" grpId="0"/>
      <p:bldP spid="56" grpId="0"/>
      <p:bldP spid="57" grpId="0"/>
      <p:bldP spid="58" grpId="0"/>
      <p:bldP spid="60" grpId="0"/>
      <p:bldP spid="61" grpId="0"/>
      <p:bldP spid="64" grpId="0"/>
      <p:bldP spid="65" grpId="0"/>
      <p:bldP spid="67" grpId="0"/>
      <p:bldP spid="68" grpId="0"/>
      <p:bldP spid="84" grpId="0" animBg="1"/>
      <p:bldP spid="8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20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Security Definitions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1524000" y="1371600"/>
            <a:ext cx="1981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Perfect Secrecy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86400" y="1371600"/>
            <a:ext cx="1981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Perfect Indistinguishability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9600" y="3390900"/>
            <a:ext cx="1981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IND-EAV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00800" y="3390900"/>
            <a:ext cx="1981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IND-m-EAV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24000" y="5410200"/>
            <a:ext cx="1981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IND-CPA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486400" y="5410200"/>
            <a:ext cx="1981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IND-m-CPA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505200" y="1752600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3505200" y="1905000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1981200" y="2286000"/>
            <a:ext cx="4876800" cy="1104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2590800" y="3934690"/>
            <a:ext cx="381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7086600" y="4305300"/>
            <a:ext cx="914400" cy="1104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1219200" y="2286000"/>
            <a:ext cx="4876800" cy="110490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590800" y="3747655"/>
            <a:ext cx="3810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7162800" y="2286000"/>
            <a:ext cx="914400" cy="11049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 flipV="1">
            <a:off x="7391400" y="2286000"/>
            <a:ext cx="914400" cy="11049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7315200" y="4305300"/>
            <a:ext cx="914400" cy="11049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 flipV="1">
            <a:off x="1219200" y="4305300"/>
            <a:ext cx="4876800" cy="1104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1981200" y="4305300"/>
            <a:ext cx="4876800" cy="11049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3505200" y="5791200"/>
            <a:ext cx="1981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>
            <a:off x="3505200" y="5943600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10" idx="3"/>
            <a:endCxn id="6" idx="3"/>
          </p:cNvCxnSpPr>
          <p:nvPr/>
        </p:nvCxnSpPr>
        <p:spPr>
          <a:xfrm flipV="1">
            <a:off x="7467600" y="1828800"/>
            <a:ext cx="12700" cy="4038600"/>
          </a:xfrm>
          <a:prstGeom prst="bentConnector3">
            <a:avLst>
              <a:gd name="adj1" fmla="val 8696843"/>
            </a:avLst>
          </a:prstGeom>
          <a:ln w="38100"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6" idx="0"/>
            <a:endCxn id="10" idx="2"/>
          </p:cNvCxnSpPr>
          <p:nvPr/>
        </p:nvCxnSpPr>
        <p:spPr>
          <a:xfrm rot="16200000" flipH="1">
            <a:off x="4000500" y="3848100"/>
            <a:ext cx="4953000" cy="12700"/>
          </a:xfrm>
          <a:prstGeom prst="bentConnector5">
            <a:avLst>
              <a:gd name="adj1" fmla="val -4615"/>
              <a:gd name="adj2" fmla="val 18846315"/>
              <a:gd name="adj3" fmla="val 104615"/>
            </a:avLst>
          </a:prstGeom>
          <a:ln w="38100"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79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From Fixed-Length </a:t>
            </a:r>
            <a:r>
              <a:rPr lang="en-US" dirty="0"/>
              <a:t>to Arbitrary-Length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600200"/>
                <a:ext cx="9144000" cy="43765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𝐆𝐞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  <m:sup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𝐄𝐧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p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𝐃𝐞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Building Block</a:t>
                </a:r>
                <a:r>
                  <a:rPr lang="en-US" sz="2000" b="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000" dirty="0" smtClean="0"/>
                  <a:t> is IND-CPA secure.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p>
                        <m:r>
                          <a:rPr lang="en-US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p>
                        <m:r>
                          <a:rPr lang="en-US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smtClean="0">
                    <a:solidFill>
                      <a:srgbClr val="C00000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0" dirty="0" smtClean="0">
                    <a:solidFill>
                      <a:srgbClr val="C00000"/>
                    </a:solidFill>
                  </a:rPr>
                  <a:t>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</a:t>
                </a:r>
                <a:r>
                  <a:rPr lang="en-US" sz="2400" dirty="0" smtClean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is IND-CPA secure,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 smtClean="0"/>
                  <a:t> is also IND-CPA secure.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dirty="0" smtClean="0"/>
                  <a:t>IND-m-CPA </a:t>
                </a:r>
                <a:r>
                  <a:rPr lang="en-US" sz="2000" dirty="0"/>
                  <a:t>secure,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is also </a:t>
                </a:r>
                <a:r>
                  <a:rPr lang="en-US" sz="2000" dirty="0" smtClean="0"/>
                  <a:t>IND-m-CPA </a:t>
                </a:r>
                <a:r>
                  <a:rPr lang="en-US" sz="2000" dirty="0"/>
                  <a:t>secure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9144000" cy="4376583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73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0"/>
            <a:ext cx="2013519" cy="33218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47120" y="1524001"/>
            <a:ext cx="1580814" cy="33218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21741" y="1524001"/>
            <a:ext cx="1330868" cy="33218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916156" y="4897701"/>
                <a:ext cx="2372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156" y="4897701"/>
                <a:ext cx="237244" cy="246221"/>
              </a:xfrm>
              <a:prstGeom prst="rect">
                <a:avLst/>
              </a:prstGeom>
              <a:blipFill rotWithShape="0">
                <a:blip r:embed="rId3"/>
                <a:stretch>
                  <a:fillRect l="-20513" r="-1282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876800" y="4897701"/>
                <a:ext cx="19216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897701"/>
                <a:ext cx="192167" cy="246221"/>
              </a:xfrm>
              <a:prstGeom prst="rect">
                <a:avLst/>
              </a:prstGeom>
              <a:blipFill rotWithShape="0">
                <a:blip r:embed="rId4"/>
                <a:stretch>
                  <a:fillRect l="-21875" r="-15625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848591" y="4897701"/>
                <a:ext cx="9874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Challenger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91" y="4897701"/>
                <a:ext cx="987450" cy="246221"/>
              </a:xfrm>
              <a:prstGeom prst="rect">
                <a:avLst/>
              </a:prstGeom>
              <a:blipFill rotWithShape="0">
                <a:blip r:embed="rId5"/>
                <a:stretch>
                  <a:fillRect l="-6173" r="-6790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 flipH="1">
            <a:off x="5715000" y="4440573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477000" y="4163502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163502"/>
                <a:ext cx="23724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947" t="-4444" r="-2631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/>
          <p:nvPr/>
        </p:nvCxnSpPr>
        <p:spPr>
          <a:xfrm flipH="1">
            <a:off x="2438400" y="443711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3200400" y="4160039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160039"/>
                <a:ext cx="23724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8205" t="-2174" r="-256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549917" y="4496103"/>
                <a:ext cx="1836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1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iff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17" y="4496103"/>
                <a:ext cx="183652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322" r="-2326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667000" y="4866923"/>
                <a:ext cx="12413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IND-m-CPA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866923"/>
                <a:ext cx="124136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823" t="-28261" r="-591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5943600" y="4866923"/>
                <a:ext cx="1300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IND-m-CPA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866923"/>
                <a:ext cx="130067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0798" t="-28261" r="-657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/>
          <p:nvPr/>
        </p:nvCxnSpPr>
        <p:spPr>
          <a:xfrm flipH="1">
            <a:off x="5791199" y="262385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5819063" y="2333049"/>
                <a:ext cx="1575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orace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063" y="2333049"/>
                <a:ext cx="157575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938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5943600" y="2727857"/>
                <a:ext cx="1307217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𝐋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727857"/>
                <a:ext cx="1307217" cy="289182"/>
              </a:xfrm>
              <a:prstGeom prst="rect">
                <a:avLst/>
              </a:prstGeom>
              <a:blipFill rotWithShape="0">
                <a:blip r:embed="rId12"/>
                <a:stretch>
                  <a:fillRect l="-6075" t="-25000" r="-7009" b="-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/>
          <p:nvPr/>
        </p:nvCxnSpPr>
        <p:spPr>
          <a:xfrm rot="10800000" flipH="1">
            <a:off x="5791200" y="2689665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774700" y="1556539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0" y="1556539"/>
                <a:ext cx="137133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4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782938" y="1826290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38" y="1826290"/>
                <a:ext cx="98931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5521" t="-4444" r="-858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/>
          <p:nvPr/>
        </p:nvCxnSpPr>
        <p:spPr>
          <a:xfrm flipH="1">
            <a:off x="2451100" y="292684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2478964" y="2636039"/>
                <a:ext cx="1575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orace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964" y="2636039"/>
                <a:ext cx="1575751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93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2603501" y="3030847"/>
                <a:ext cx="124790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𝐋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501" y="3030847"/>
                <a:ext cx="1247906" cy="289182"/>
              </a:xfrm>
              <a:prstGeom prst="rect">
                <a:avLst/>
              </a:prstGeom>
              <a:blipFill rotWithShape="0">
                <a:blip r:embed="rId16"/>
                <a:stretch>
                  <a:fillRect l="-6341" t="-25000" r="-6341" b="-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/>
          <p:nvPr/>
        </p:nvCxnSpPr>
        <p:spPr>
          <a:xfrm rot="10800000" flipH="1">
            <a:off x="2451101" y="2992655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From Fixed-Length </a:t>
            </a:r>
            <a:r>
              <a:rPr lang="en-US" dirty="0"/>
              <a:t>to Arbitrary-Length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824376" y="5362582"/>
                <a:ext cx="5414624" cy="504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Priv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ℬ</m:t>
                                  </m:r>
                                  <m:r>
                                    <a:rPr lang="en-US" b="0" i="0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LR</m:t>
                                  </m:r>
                                  <m:r>
                                    <a:rPr lang="en-US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cpa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Priv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LR</m:t>
                                  </m:r>
                                  <m:r>
                                    <a:rPr lang="en-US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cpa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376" y="5362582"/>
                <a:ext cx="5414624" cy="504818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01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4" grpId="0"/>
      <p:bldP spid="55" grpId="0"/>
      <p:bldP spid="58" grpId="0"/>
      <p:bldP spid="59" grpId="0"/>
      <p:bldP spid="61" grpId="0"/>
      <p:bldP spid="62" grpId="0"/>
      <p:bldP spid="64" grpId="0"/>
      <p:bldP spid="65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712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Pseudorandom Function (PRF)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990600"/>
                <a:ext cx="9144000" cy="5552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A </a:t>
                </a:r>
                <a:r>
                  <a:rPr lang="en-US" altLang="zh-CN" sz="2400" b="1" dirty="0" smtClean="0"/>
                  <a:t>keyed function </a:t>
                </a:r>
                <a:r>
                  <a:rPr lang="en-US" altLang="zh-CN" sz="2400" dirty="0" smtClean="0"/>
                  <a:t>is a</a:t>
                </a:r>
                <a:r>
                  <a:rPr lang="en-US" sz="2400" dirty="0" smtClean="0"/>
                  <a:t> two-input function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0" dirty="0"/>
                  <a:t> </a:t>
                </a:r>
                <a:r>
                  <a:rPr lang="en-US" sz="2400" b="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, where the first input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 is called </a:t>
                </a:r>
                <a:r>
                  <a:rPr lang="en-US" sz="2400" b="1" dirty="0" smtClean="0"/>
                  <a:t>key</a:t>
                </a:r>
                <a:r>
                  <a:rPr lang="en-US" sz="2400" b="1" i="1" dirty="0" smtClean="0"/>
                  <a:t>  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notation:</a:t>
                </a:r>
                <a:r>
                  <a:rPr lang="en-US" sz="2000" b="1" i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b="1" dirty="0" smtClean="0"/>
                  <a:t>efficient</a:t>
                </a:r>
                <a:r>
                  <a:rPr lang="en-US" sz="2000" dirty="0" smtClean="0"/>
                  <a:t> if there exists DPT algorithm computing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key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en-US" sz="20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key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sup>
                    </m:sSup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l</a:t>
                </a:r>
                <a:r>
                  <a:rPr lang="en-US" sz="2000" b="1" dirty="0" smtClean="0"/>
                  <a:t>ength-preserving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key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</a:t>
                </a:r>
                <a:r>
                  <a:rPr lang="en-US" sz="2400" dirty="0" smtClean="0"/>
                  <a:t>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be a length preserving </a:t>
                </a:r>
                <a:r>
                  <a:rPr lang="en-US" altLang="zh-CN" sz="2400" dirty="0"/>
                  <a:t>keyed </a:t>
                </a:r>
                <a:r>
                  <a:rPr lang="en-US" altLang="zh-CN" sz="2400" dirty="0" smtClean="0"/>
                  <a:t>function</a:t>
                </a:r>
                <a:r>
                  <a:rPr lang="en-US" sz="2400" dirty="0" smtClean="0"/>
                  <a:t>. For every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,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u="sng" dirty="0" smtClean="0"/>
                  <a:t>induces 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/>
                  <a:t> over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𝐅𝐮𝐧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 smtClean="0"/>
                  <a:t>,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the set of all functions that map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/>
                  <a:t>-bit input to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/>
                  <a:t>-bit output:</a:t>
                </a:r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choose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uniformly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at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random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Truly Random Function: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𝐅𝐮𝐧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PRF (informal):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is said to be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pseudorandom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if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are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computationally indistinguishable.</a:t>
                </a:r>
                <a:endParaRPr lang="en-US" sz="24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555228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0" b="-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56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IND-m-EAV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219200"/>
                <a:ext cx="9144000" cy="1053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0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 smtClean="0"/>
                  <a:t> be a private-key encryption. Define an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 smtClean="0"/>
                  <a:t>   </a:t>
                </a:r>
                <a:r>
                  <a:rPr lang="en-US" sz="2400" b="1" dirty="0" smtClean="0"/>
                  <a:t>multiple-message eavesdropping experiment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𝐏𝐫𝐢𝐯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  <m:sub>
                        <m:r>
                          <a:rPr lang="en-US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𝓐</m:t>
                        </m:r>
                        <m:r>
                          <a:rPr lang="en-US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𝚷</m:t>
                        </m:r>
                      </m:sub>
                      <m:sup>
                        <m:r>
                          <a:rPr lang="en-US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𝐦𝐮𝐥𝐭</m:t>
                        </m:r>
                      </m:sup>
                    </m:sSubSup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endParaRPr lang="en-US" sz="2000" b="1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105362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578" b="-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146373" y="2315338"/>
            <a:ext cx="2491317" cy="3552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14090" y="2315336"/>
            <a:ext cx="2787081" cy="3552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33818" y="2315338"/>
                <a:ext cx="2781208" cy="914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818" y="2315338"/>
                <a:ext cx="2781208" cy="914481"/>
              </a:xfrm>
              <a:prstGeom prst="rect">
                <a:avLst/>
              </a:prstGeom>
              <a:blipFill rotWithShape="0">
                <a:blip r:embed="rId4"/>
                <a:stretch>
                  <a:fillRect l="-5263" t="-8000" r="-1754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3637691" y="326833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94891" y="2984320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891" y="2984320"/>
                <a:ext cx="73674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785" r="-82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09726" y="334453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726" y="3344538"/>
                <a:ext cx="137133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09726" y="3723236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726" y="3723236"/>
                <a:ext cx="98931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5521" t="-4444" r="-858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16653" y="4079605"/>
                <a:ext cx="1762662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653" y="4079605"/>
                <a:ext cx="1762662" cy="289182"/>
              </a:xfrm>
              <a:prstGeom prst="rect">
                <a:avLst/>
              </a:prstGeom>
              <a:blipFill rotWithShape="0">
                <a:blip r:embed="rId8"/>
                <a:stretch>
                  <a:fillRect l="-1384" r="-4498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3637691" y="461213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09817" y="4324747"/>
                <a:ext cx="14694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817" y="4324747"/>
                <a:ext cx="146944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734" t="-2174" r="-539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3637691" y="514553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395172" y="4861519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172" y="4861519"/>
                <a:ext cx="23724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8205" t="-2174" r="-256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02408" y="5249538"/>
                <a:ext cx="2574551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mult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408" y="5249538"/>
                <a:ext cx="2574551" cy="617861"/>
              </a:xfrm>
              <a:prstGeom prst="rect">
                <a:avLst/>
              </a:prstGeom>
              <a:blipFill rotWithShape="0">
                <a:blip r:embed="rId11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358742" y="368124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8742" y="3681249"/>
                <a:ext cx="123591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6667" t="-6897" r="-35556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7570202" y="37846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570202" y="3784630"/>
                <a:ext cx="145014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35556" t="-5882" r="-6667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752600" y="5943600"/>
                <a:ext cx="60658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: can be any polynomial function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 smtClean="0"/>
                  <a:t> chosen by the adversary</a:t>
                </a:r>
                <a:endParaRPr 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943600"/>
                <a:ext cx="6065891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307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79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  <p:bldP spid="13" grpId="0"/>
      <p:bldP spid="14" grpId="0"/>
      <p:bldP spid="16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IND-m-EAV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524000"/>
                <a:ext cx="9144000" cy="44879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has </a:t>
                </a:r>
                <a:r>
                  <a:rPr lang="en-US" sz="2400" b="1" dirty="0" smtClean="0"/>
                  <a:t>indistinguishable multiple encryptions in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presence of an eavesdropper (IND-m-EAV)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PPT adversary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there is a negligible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mult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 where the probability is taken over the random coins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and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random coins used in the experiment.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mult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 equivalent definition</a:t>
                </a:r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u="sng" dirty="0" smtClean="0"/>
                  <a:t>IND-m-EAV secure implies IND-EAV secure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IND-EAV is the case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u="sng" dirty="0" smtClean="0"/>
                  <a:t>conversely, not</a:t>
                </a:r>
                <a:endParaRPr lang="en-US" sz="2000" u="sng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448796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6" b="-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45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IND-m-EAV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19200"/>
                <a:ext cx="9144000" cy="14549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EXAMPLE:</a:t>
                </a:r>
                <a:r>
                  <a:rPr lang="en-US" sz="2400" dirty="0" smtClean="0"/>
                  <a:t> OTP is 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400" dirty="0" smtClean="0"/>
                  <a:t>IND-EAV secure but not IND-m-EAV secure.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Construct a PPT adversary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s.t.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OTP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mult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non-negligible.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145495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418" b="-4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02780" y="2667001"/>
            <a:ext cx="1564603" cy="27431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6118" y="2667000"/>
            <a:ext cx="1817543" cy="2743199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91991" y="2667001"/>
                <a:ext cx="1513609" cy="563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991" y="2667001"/>
                <a:ext cx="1513609" cy="563872"/>
              </a:xfrm>
              <a:prstGeom prst="rect">
                <a:avLst/>
              </a:prstGeom>
              <a:blipFill rotWithShape="0">
                <a:blip r:embed="rId4"/>
                <a:stretch>
                  <a:fillRect l="-403" t="-2174" r="-2419" b="-14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3509719" y="330440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66919" y="3020382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919" y="3020382"/>
                <a:ext cx="73674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785" r="-82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59710" y="3380600"/>
                <a:ext cx="11132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710" y="3380600"/>
                <a:ext cx="111325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918" r="-54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59710" y="3759298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710" y="3759298"/>
                <a:ext cx="98931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5521" t="-4444" r="-858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10987" y="4115667"/>
                <a:ext cx="1271309" cy="558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987" y="4115667"/>
                <a:ext cx="1271309" cy="558936"/>
              </a:xfrm>
              <a:prstGeom prst="rect">
                <a:avLst/>
              </a:prstGeom>
              <a:blipFill rotWithShape="0">
                <a:blip r:embed="rId8"/>
                <a:stretch>
                  <a:fillRect l="-2871" r="-478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rot="10800000" flipH="1">
            <a:off x="3509719" y="4648199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681845" y="4360809"/>
                <a:ext cx="11908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845" y="4360809"/>
                <a:ext cx="119083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4615" t="-2174" r="-717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3509719" y="5181599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195519" y="4897581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519" y="4897581"/>
                <a:ext cx="23724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8205" t="-2174" r="-256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 rot="16200000">
                <a:off x="1148542" y="3908458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48542" y="3908458"/>
                <a:ext cx="123591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4444" t="-6931" r="-37778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rot="5400000">
                <a:off x="6437774" y="4015571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437774" y="4015571"/>
                <a:ext cx="145014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4783" t="-5907" r="-4348" b="-3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57800" y="4828400"/>
                <a:ext cx="17025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iff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828400"/>
                <a:ext cx="170251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867" r="-71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63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" grpId="0"/>
      <p:bldP spid="9" grpId="0"/>
      <p:bldP spid="10" grpId="0"/>
      <p:bldP spid="11" grpId="0"/>
      <p:bldP spid="13" grpId="0"/>
      <p:bldP spid="15" grpId="0"/>
      <p:bldP spid="17" grpId="0"/>
      <p:bldP spid="18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IND-m-EAV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31886"/>
                <a:ext cx="9144000" cy="4787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mult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=0|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⋅1+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⋅1=1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mult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non-negligible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not IND-m-EAV secure</a:t>
                </a:r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</a:t>
                </a:r>
                <a:r>
                  <a:rPr lang="en-US" sz="2000" dirty="0" smtClean="0"/>
                  <a:t>: </a:t>
                </a: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is stateless and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𝐄𝐧𝐜</m:t>
                    </m:r>
                  </m:oMath>
                </a14:m>
                <a:r>
                  <a:rPr lang="en-US" sz="2400" dirty="0" smtClean="0"/>
                  <a:t> is deterministic,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cannot be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IND-m-EAV secure.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Stateless</a:t>
                </a:r>
                <a:r>
                  <a:rPr lang="en-US" sz="2000" dirty="0"/>
                  <a:t>: each </a:t>
                </a:r>
                <a:r>
                  <a:rPr lang="en-US" sz="2000" dirty="0" smtClean="0"/>
                  <a:t>invocation of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𝐄𝐧𝐜</m:t>
                    </m:r>
                  </m:oMath>
                </a14:m>
                <a:r>
                  <a:rPr lang="en-US" sz="2000" dirty="0"/>
                  <a:t> (and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𝐃𝐞𝐜</m:t>
                    </m:r>
                  </m:oMath>
                </a14:m>
                <a:r>
                  <a:rPr lang="en-US" sz="2000" dirty="0"/>
                  <a:t>) is independent of all prior </a:t>
                </a:r>
                <a:r>
                  <a:rPr lang="en-US" sz="2000" dirty="0" smtClean="0"/>
                  <a:t>invocations;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Deterministic</a:t>
                </a:r>
                <a:r>
                  <a:rPr lang="en-US" sz="2000" dirty="0" smtClean="0"/>
                  <a:t>: do not use random numbers;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SOLUTION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000" dirty="0" smtClean="0"/>
                  <a:t> must be either </a:t>
                </a:r>
                <a:r>
                  <a:rPr lang="en-US" sz="2000" u="sng" dirty="0" smtClean="0"/>
                  <a:t>stateful</a:t>
                </a:r>
                <a:r>
                  <a:rPr lang="en-US" sz="2000" dirty="0" smtClean="0"/>
                  <a:t> or </a:t>
                </a:r>
                <a:r>
                  <a:rPr lang="en-US" sz="2000" u="sng" dirty="0" smtClean="0"/>
                  <a:t>probabilistic</a:t>
                </a:r>
                <a:r>
                  <a:rPr lang="en-US" sz="2000" dirty="0" smtClean="0"/>
                  <a:t>. 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1886"/>
                <a:ext cx="9144000" cy="4787914"/>
              </a:xfrm>
              <a:prstGeom prst="rect">
                <a:avLst/>
              </a:prstGeom>
              <a:blipFill rotWithShape="0">
                <a:blip r:embed="rId3"/>
                <a:stretch>
                  <a:fillRect l="-1000" b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54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12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Chosen</m:t>
                      </m:r>
                      <m:r>
                        <m:rPr>
                          <m:nor/>
                        </m:rPr>
                        <a:rPr lang="en-US" b="0" i="0" dirty="0" smtClean="0"/>
                        <m:t>−</m:t>
                      </m:r>
                      <m:r>
                        <m:rPr>
                          <m:nor/>
                        </m:rPr>
                        <a:rPr lang="en-US" dirty="0"/>
                        <m:t>Plaintext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Attack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990600"/>
                <a:ext cx="9144000" cy="1069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/>
                  <a:t>given an message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/>
                  <a:t>, output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:r>
                  <a:rPr lang="en-US" sz="2400" b="1" dirty="0"/>
                  <a:t>CPA </a:t>
                </a:r>
                <a:r>
                  <a:rPr lang="en-US" sz="2400" b="1" dirty="0" err="1"/>
                  <a:t>indistinguishability</a:t>
                </a:r>
                <a:r>
                  <a:rPr lang="en-US" sz="2400" b="1" dirty="0"/>
                  <a:t>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cpa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1069780"/>
              </a:xfrm>
              <a:prstGeom prst="rect">
                <a:avLst/>
              </a:prstGeom>
              <a:blipFill rotWithShape="0">
                <a:blip r:embed="rId4"/>
                <a:stretch>
                  <a:fillRect t="-571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732002" y="2133600"/>
            <a:ext cx="2491317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99720" y="2133600"/>
            <a:ext cx="1330868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95355" y="215825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355" y="2158258"/>
                <a:ext cx="137133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01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93202" y="3636117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02" y="3636117"/>
                <a:ext cx="98931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5556" t="-2174" r="-9259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02282" y="3954121"/>
                <a:ext cx="16006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82" y="3954121"/>
                <a:ext cx="160063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527" t="-4444" r="-53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4223320" y="41910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981231" y="3962400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231" y="3962400"/>
                <a:ext cx="166007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223320" y="531321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09120" y="502920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120" y="5029200"/>
                <a:ext cx="23724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687081" y="5325739"/>
                <a:ext cx="257839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cpa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081" y="5325739"/>
                <a:ext cx="2578398" cy="61786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954762" y="35274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54762" y="3527459"/>
                <a:ext cx="123591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4348" t="-6897" r="-34783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680230" y="35560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680230" y="3556030"/>
                <a:ext cx="145014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4783" t="-5462" r="-4348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4232838" y="2609454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60702" y="2318647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702" y="2318647"/>
                <a:ext cx="1638269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334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624229" y="2713455"/>
                <a:ext cx="8828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229" y="2713455"/>
                <a:ext cx="882806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625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4232839" y="2675263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222447" y="3305645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665793" y="3021627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93" y="3021627"/>
                <a:ext cx="736740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4132" r="-330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46817" y="3288235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817" y="3288235"/>
                <a:ext cx="1245084" cy="276999"/>
              </a:xfrm>
              <a:prstGeom prst="rect">
                <a:avLst/>
              </a:prstGeom>
              <a:blipFill rotWithShape="0">
                <a:blip r:embed="rId16"/>
                <a:stretch>
                  <a:fillRect t="-2174" r="-634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4232838" y="463420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260702" y="4343400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702" y="4343400"/>
                <a:ext cx="163826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334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624229" y="4738208"/>
                <a:ext cx="8828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229" y="4738208"/>
                <a:ext cx="882806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625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rot="10800000" flipH="1">
            <a:off x="4232839" y="470001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1447800" y="6019800"/>
                <a:ext cx="61982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dirty="0" smtClean="0"/>
                  <a:t>The number of oracle access can be any polynomial function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algn="ctr"/>
                <a:r>
                  <a:rPr lang="en-US" dirty="0" smtClean="0"/>
                  <a:t>Determined by the adversary</a:t>
                </a:r>
                <a:endParaRPr 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6019800"/>
                <a:ext cx="6198235" cy="553998"/>
              </a:xfrm>
              <a:prstGeom prst="rect">
                <a:avLst/>
              </a:prstGeom>
              <a:blipFill rotWithShape="0">
                <a:blip r:embed="rId19"/>
                <a:stretch>
                  <a:fillRect l="-1378" t="-14444" b="-2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82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  <p:bldP spid="18" grpId="0"/>
      <p:bldP spid="5" grpId="0"/>
      <p:bldP spid="22" grpId="0"/>
      <p:bldP spid="25" grpId="0"/>
      <p:bldP spid="6" grpId="0"/>
      <p:bldP spid="27" grpId="0"/>
      <p:bldP spid="29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IND-CPA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981200"/>
                <a:ext cx="9144000" cy="3379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has</a:t>
                </a:r>
                <a:r>
                  <a:rPr lang="en-US" sz="2400" b="1" dirty="0" smtClean="0"/>
                  <a:t> indistinguishable encryptions under a chosen-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 plaintext attack (IND-CPA)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PPT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there is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negligible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  where the probability is taken over the random coins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and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random coins used in the experiment.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 equivalent definition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81200"/>
                <a:ext cx="9144000" cy="337996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24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IND-m-CPA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447800"/>
                <a:ext cx="9144000" cy="113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𝐋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/>
                  <a:t>, output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LR-Oracle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LR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cpa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1134478"/>
              </a:xfrm>
              <a:prstGeom prst="rect">
                <a:avLst/>
              </a:prstGeom>
              <a:blipFill rotWithShape="0"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532466" y="2667000"/>
            <a:ext cx="2843253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52120" y="2667000"/>
            <a:ext cx="1330868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81008" y="269165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008" y="2691658"/>
                <a:ext cx="137133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89246" y="2961409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246" y="2961409"/>
                <a:ext cx="98931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556" t="-4444" r="-925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375720" y="45720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061520" y="4287982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520" y="4287982"/>
                <a:ext cx="23724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205" t="-2174" r="-256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32466" y="4495800"/>
                <a:ext cx="280365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LR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cpa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466" y="4495800"/>
                <a:ext cx="2803652" cy="61786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771214" y="38322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1214" y="3832259"/>
                <a:ext cx="1235916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348" t="-6897" r="-34783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832630" y="37846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832630" y="3784630"/>
                <a:ext cx="145014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4783" t="-5882" r="-4348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4385238" y="346843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13102" y="3177629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102" y="3177629"/>
                <a:ext cx="163826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34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776629" y="3572437"/>
                <a:ext cx="86478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629" y="3572437"/>
                <a:ext cx="864788" cy="289182"/>
              </a:xfrm>
              <a:prstGeom prst="rect">
                <a:avLst/>
              </a:prstGeom>
              <a:blipFill rotWithShape="0">
                <a:blip r:embed="rId11"/>
                <a:stretch>
                  <a:fillRect l="-6383" r="-10638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4385239" y="3534245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367412" y="5171975"/>
                <a:ext cx="61982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dirty="0" smtClean="0"/>
                  <a:t>The number of oracle access can be any polynomial function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algn="ctr"/>
                <a:r>
                  <a:rPr lang="en-US" dirty="0" smtClean="0"/>
                  <a:t>Determined by the adversary</a:t>
                </a:r>
                <a:endParaRPr 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412" y="5171975"/>
                <a:ext cx="6198235" cy="553998"/>
              </a:xfrm>
              <a:prstGeom prst="rect">
                <a:avLst/>
              </a:prstGeom>
              <a:blipFill rotWithShape="0">
                <a:blip r:embed="rId12"/>
                <a:stretch>
                  <a:fillRect l="-1278" t="-14286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26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8" grpId="0"/>
      <p:bldP spid="5" grpId="0"/>
      <p:bldP spid="22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27710</TotalTime>
  <Words>472</Words>
  <Application>Microsoft Office PowerPoint</Application>
  <PresentationFormat>全屏显示(4:3)</PresentationFormat>
  <Paragraphs>224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Cambria Math</vt:lpstr>
      <vt:lpstr>Office Theme</vt:lpstr>
      <vt:lpstr>Foundations of Cryptography IND-m-EAV, IND-CPA, IND-m-CPA, arbitrary-length encryption</vt:lpstr>
      <vt:lpstr>IND-m-EAV</vt:lpstr>
      <vt:lpstr>IND-m-EAV</vt:lpstr>
      <vt:lpstr>IND-m-EAV</vt:lpstr>
      <vt:lpstr>IND-m-EAV</vt:lpstr>
      <vt:lpstr>PowerPoint 演示文稿</vt:lpstr>
      <vt:lpstr>"Chosen-Plaintext Attack"</vt:lpstr>
      <vt:lpstr>IND-CPA</vt:lpstr>
      <vt:lpstr>IND-m-CPA</vt:lpstr>
      <vt:lpstr>IND-m-CPA</vt:lpstr>
      <vt:lpstr>PowerPoint 演示文稿</vt:lpstr>
      <vt:lpstr>PowerPoint 演示文稿</vt:lpstr>
      <vt:lpstr>PowerPoint 演示文稿</vt:lpstr>
      <vt:lpstr>Security Definitions</vt:lpstr>
      <vt:lpstr>From Fixed-Length to Arbitrary-Length</vt:lpstr>
      <vt:lpstr>From Fixed-Length to Arbitrary-Length</vt:lpstr>
      <vt:lpstr>PowerPoint 演示文稿</vt:lpstr>
      <vt:lpstr>Pseudorandom Function (PRF)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641</cp:revision>
  <cp:lastPrinted>2019-10-09T02:56:06Z</cp:lastPrinted>
  <dcterms:created xsi:type="dcterms:W3CDTF">2014-04-06T04:43:09Z</dcterms:created>
  <dcterms:modified xsi:type="dcterms:W3CDTF">2019-10-12T07:04:15Z</dcterms:modified>
</cp:coreProperties>
</file>