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4" r:id="rId2"/>
    <p:sldId id="494" r:id="rId3"/>
    <p:sldId id="496" r:id="rId4"/>
    <p:sldId id="497" r:id="rId5"/>
    <p:sldId id="498" r:id="rId6"/>
    <p:sldId id="499" r:id="rId7"/>
    <p:sldId id="500" r:id="rId8"/>
    <p:sldId id="501" r:id="rId9"/>
    <p:sldId id="502" r:id="rId1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0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 smtClean="0"/>
              <a:t>PRF, </a:t>
            </a:r>
            <a:r>
              <a:rPr lang="en-US" sz="2000" dirty="0"/>
              <a:t>IND-CPA from PRF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the </a:t>
                </a:r>
                <a:r>
                  <a:rPr lang="en-US" sz="2400" dirty="0" smtClean="0"/>
                  <a:t>keyed </a:t>
                </a:r>
                <a:r>
                  <a:rPr lang="en-US" sz="2400" b="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defined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.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pseudorandom function?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a truly random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an oracle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two distinct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learns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then output 1; o.w., output 0.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|=1−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negligibe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4243"/>
                <a:ext cx="9144000" cy="5050357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1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be an </a:t>
                </a:r>
                <a:r>
                  <a:rPr lang="en-US" sz="2400" u="sng" dirty="0" smtClean="0"/>
                  <a:t>efficient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length-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u="sng" dirty="0" smtClean="0"/>
                  <a:t>preserving</a:t>
                </a:r>
                <a:r>
                  <a:rPr lang="en-US" sz="2400" dirty="0" smtClean="0"/>
                  <a:t>, </a:t>
                </a:r>
                <a:r>
                  <a:rPr lang="en-US" sz="2400" u="sng" dirty="0" smtClean="0"/>
                  <a:t>keyed function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said to be a </a:t>
                </a:r>
                <a:r>
                  <a:rPr lang="en-US" sz="2400" b="1" dirty="0" smtClean="0"/>
                  <a:t>PRF </a:t>
                </a:r>
                <a:r>
                  <a:rPr lang="en-US" sz="2400" dirty="0" smtClean="0"/>
                  <a:t>if for all PPT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 smtClean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probabilities are taken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/>
                  <a:t>’s </a:t>
                </a:r>
                <a:r>
                  <a:rPr lang="en-US" sz="2000" dirty="0" smtClean="0"/>
                  <a:t>coins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QUESTION: </a:t>
                </a:r>
                <a:r>
                  <a:rPr lang="en-US" sz="2400" dirty="0" smtClean="0"/>
                  <a:t>use PRFs as encryption functions</a:t>
                </a:r>
                <a:r>
                  <a:rPr lang="en-US" sz="2400" dirty="0"/>
                  <a:t>,</a:t>
                </a:r>
                <a:r>
                  <a:rPr lang="en-US" sz="2400" dirty="0" smtClean="0"/>
                  <a:t> i.e.,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)?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IND-m-EAV,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not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IND-CPA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deterministic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5464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6"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25" y="3505202"/>
                <a:ext cx="1564603" cy="12953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64" y="3505201"/>
                <a:ext cx="1367082" cy="1295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760164" y="40178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3733800"/>
                <a:ext cx="1212704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2513" r="-150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755645" y="4170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636" y="4152808"/>
                <a:ext cx="1212704" cy="298415"/>
              </a:xfrm>
              <a:prstGeom prst="rect">
                <a:avLst/>
              </a:prstGeom>
              <a:blipFill rotWithShape="0">
                <a:blip r:embed="rId7"/>
                <a:stretch>
                  <a:fillRect l="-4020" r="-100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6814036" y="4123426"/>
            <a:ext cx="904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32245" y="388620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45" y="3886200"/>
                <a:ext cx="18299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3272"/>
                <a:ext cx="124104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956" t="-2222" r="-44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 from PRF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a length-preserving PRF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fixed-length</a:t>
                </a:r>
                <a:r>
                  <a:rPr lang="en-US" sz="2400" b="1" i="1" dirty="0" smtClean="0"/>
                  <a:t>, 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robabilistic encryption;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5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is a PRF,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onstruct an intermediate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 security parameter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negligible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955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8026" y="1143000"/>
            <a:ext cx="1785769" cy="5105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50" y="11430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5415368" y="1618854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97" y="13280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92" y="2260556"/>
                <a:ext cx="152714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179" t="-2222" r="-51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5415369" y="2232755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04977" y="3116166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23" y="2832148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47" y="3098756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330868" cy="51054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77" y="1670324"/>
                <a:ext cx="113813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88" r="-53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092036" y="19236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480447"/>
                <a:ext cx="21114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647" r="-117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rot="10800000" flipH="1">
            <a:off x="2123210" y="2076054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4" y="2085201"/>
                <a:ext cx="56310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9783" t="-2174" r="-1630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2088573" y="33388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37" y="3048000"/>
                <a:ext cx="1669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rot="10800000" flipH="1">
            <a:off x="2119747" y="3491207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1" y="3500354"/>
                <a:ext cx="51892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412" t="-2174" r="-164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20" y="2971800"/>
                <a:ext cx="109395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778" r="-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984" y="3276600"/>
                <a:ext cx="98931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8642" t="-4444" r="-55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5417073" y="3685430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420535" y="4405607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164" y="4114800"/>
                <a:ext cx="24872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5420536" y="4897398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744" y="4281722"/>
                <a:ext cx="1138132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674" r="-5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2097203" y="45786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67" y="4287798"/>
                <a:ext cx="21114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7143" r="-114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10800000" flipH="1">
            <a:off x="2128377" y="4731005"/>
            <a:ext cx="1524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31" y="4740152"/>
                <a:ext cx="56310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9783" t="-4444" r="-163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5420591" y="5529953"/>
            <a:ext cx="16764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22" y="5534799"/>
                <a:ext cx="237244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749" y="6313967"/>
                <a:ext cx="227562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786" y="4945768"/>
                <a:ext cx="152714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5" y="3685401"/>
                <a:ext cx="1551963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5098" t="-4444" r="-509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non-negligible, then there is a PPT algorithm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that 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𝐅𝐮𝐧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2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7"/>
              <p:cNvSpPr txBox="1"/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614680"/>
                <a:ext cx="1541961" cy="617861"/>
              </a:xfrm>
              <a:prstGeom prst="rect">
                <a:avLst/>
              </a:prstGeom>
              <a:blipFill rotWithShape="0">
                <a:blip r:embed="rId2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0" grpId="0"/>
      <p:bldP spid="32" grpId="0"/>
      <p:bldP spid="34" grpId="0"/>
      <p:bldP spid="36" grpId="0"/>
      <p:bldP spid="37" grpId="0"/>
      <p:bldP spid="38" grpId="0"/>
      <p:bldP spid="42" grpId="0"/>
      <p:bldP spid="45" grpId="0"/>
      <p:bldP spid="47" grpId="0"/>
      <p:bldP spid="49" grpId="0"/>
      <p:bldP spid="52" grpId="0"/>
      <p:bldP spid="50" grpId="0"/>
      <p:bldP spid="55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⋅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distinguishes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impossible, because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PRF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negligible.</a:t>
                </a:r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730847"/>
              </a:xfrm>
              <a:prstGeom prst="rect">
                <a:avLst/>
              </a:prstGeom>
              <a:blipFill rotWithShape="0">
                <a:blip r:embed="rId3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2908" y="1066800"/>
            <a:ext cx="1785769" cy="510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32" y="1066800"/>
                <a:ext cx="1330868" cy="5105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3860250" y="15426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79" y="1251847"/>
                <a:ext cx="2487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73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09001"/>
                <a:ext cx="15009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85" t="-4444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rot="10800000" flipH="1">
            <a:off x="3860251" y="19812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49859" y="2864611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05" y="2580593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29" y="2847201"/>
                <a:ext cx="1245084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59" y="1594124"/>
                <a:ext cx="11381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88" r="-5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54" y="3037367"/>
                <a:ext cx="109395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793" r="-5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36" y="3342167"/>
                <a:ext cx="989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642" t="-2174" r="-555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rot="10800000" flipH="1">
            <a:off x="3861955" y="3810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65417" y="451445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46" y="4223647"/>
                <a:ext cx="24872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865418" y="49530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6" y="4565924"/>
                <a:ext cx="113813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674" r="-5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865473" y="56388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604" y="5643646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𝐜𝐡𝐚𝐥𝐥𝐞𝐧𝐠𝐞𝐫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85165" y="3439236"/>
                <a:ext cx="121187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667" t="-7071" r="-35556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23322"/>
                <a:ext cx="15257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200" t="-2174" r="-560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𝐅𝐮𝐧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04" y="1104566"/>
                <a:ext cx="1155701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878" t="-2174" r="-52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956262"/>
                <a:ext cx="150092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5285" t="-2222" r="-56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negligible.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Consider the IND-CPA security game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011752"/>
              </a:xfrm>
              <a:prstGeom prst="rect">
                <a:avLst/>
              </a:prstGeom>
              <a:blipFill rotWithShape="0">
                <a:blip r:embed="rId18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7"/>
              <p:cNvSpPr txBox="1"/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562600"/>
                <a:ext cx="1541961" cy="61786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88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3" grpId="0"/>
      <p:bldP spid="37" grpId="0"/>
      <p:bldP spid="38" grpId="0"/>
      <p:bldP spid="42" grpId="0"/>
      <p:bldP spid="45" grpId="0"/>
      <p:bldP spid="52" grpId="0"/>
      <p:bldP spid="25" grpId="0"/>
      <p:bldP spid="26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queries to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uniform and independent of anything else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some</a:t>
                </a:r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𝐑𝐏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-the event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𝐑𝐏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must be true as well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negligible.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6007670"/>
              </a:xfrm>
              <a:prstGeom prst="rect">
                <a:avLst/>
              </a:prstGeom>
              <a:blipFill rotWithShape="0">
                <a:blip r:embed="rId3"/>
                <a:stretch>
                  <a:fillRect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24960" y="21120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28617</TotalTime>
  <Words>162</Words>
  <Application>Microsoft Office PowerPoint</Application>
  <PresentationFormat>全屏显示(4:3)</PresentationFormat>
  <Paragraphs>129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Cambria Math</vt:lpstr>
      <vt:lpstr>Office Theme</vt:lpstr>
      <vt:lpstr>Foundations of Cryptography PRF, IND-CPA from PRF</vt:lpstr>
      <vt:lpstr>PRF</vt:lpstr>
      <vt:lpstr>PRF</vt:lpstr>
      <vt:lpstr>IND-CPA from PRF</vt:lpstr>
      <vt:lpstr>Security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654</cp:revision>
  <cp:lastPrinted>2019-10-14T03:38:51Z</cp:lastPrinted>
  <dcterms:created xsi:type="dcterms:W3CDTF">2014-04-06T04:43:09Z</dcterms:created>
  <dcterms:modified xsi:type="dcterms:W3CDTF">2019-10-14T07:12:04Z</dcterms:modified>
</cp:coreProperties>
</file>