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4" r:id="rId2"/>
    <p:sldId id="506" r:id="rId3"/>
    <p:sldId id="505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7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8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8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5.png"/><Relationship Id="rId12" Type="http://schemas.openxmlformats.org/officeDocument/2006/relationships/image" Target="../media/image18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90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2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2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60.png"/><Relationship Id="rId18" Type="http://schemas.openxmlformats.org/officeDocument/2006/relationships/image" Target="../media/image168.png"/><Relationship Id="rId3" Type="http://schemas.openxmlformats.org/officeDocument/2006/relationships/image" Target="../media/image132.png"/><Relationship Id="rId21" Type="http://schemas.openxmlformats.org/officeDocument/2006/relationships/image" Target="../media/image171.png"/><Relationship Id="rId7" Type="http://schemas.openxmlformats.org/officeDocument/2006/relationships/image" Target="../media/image136.png"/><Relationship Id="rId12" Type="http://schemas.openxmlformats.org/officeDocument/2006/relationships/image" Target="../media/image147.png"/><Relationship Id="rId17" Type="http://schemas.openxmlformats.org/officeDocument/2006/relationships/image" Target="../media/image16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2.png"/><Relationship Id="rId5" Type="http://schemas.openxmlformats.org/officeDocument/2006/relationships/image" Target="../media/image134.png"/><Relationship Id="rId15" Type="http://schemas.openxmlformats.org/officeDocument/2006/relationships/image" Target="../media/image165.png"/><Relationship Id="rId10" Type="http://schemas.openxmlformats.org/officeDocument/2006/relationships/image" Target="../media/image139.png"/><Relationship Id="rId19" Type="http://schemas.openxmlformats.org/officeDocument/2006/relationships/image" Target="../media/image16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Foundations of Cryptography</a:t>
                </a:r>
                <a:br>
                  <a:rPr lang="en-US" dirty="0" smtClean="0"/>
                </a:br>
                <a:r>
                  <a:rPr lang="en-US" sz="2000" dirty="0"/>
                  <a:t>PRF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000" dirty="0"/>
                  <a:t>PRG, </a:t>
                </a:r>
                <a:r>
                  <a:rPr lang="en-US" sz="2000" dirty="0" smtClean="0"/>
                  <a:t>PRP, </a:t>
                </a:r>
                <a:r>
                  <a:rPr lang="en-US" sz="2000" dirty="0" err="1" smtClean="0"/>
                  <a:t>sPRP</a:t>
                </a:r>
                <a:r>
                  <a:rPr lang="en-US" sz="2000" dirty="0" smtClean="0"/>
                  <a:t>, PRF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PRP, </a:t>
                </a:r>
                <a:r>
                  <a:rPr lang="en-US" sz="2000" dirty="0"/>
                  <a:t>PRF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err="1" smtClean="0"/>
                  <a:t>sPRP</a:t>
                </a:r>
                <a:r>
                  <a:rPr lang="en-US" sz="2000" dirty="0" smtClean="0"/>
                  <a:t>, ECB, CBC, OFB 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371600"/>
                <a:ext cx="9144000" cy="14700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More Efficiently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819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How to encrypt arbitrarily long messages with IND-CPA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secure scheme?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From fixed-length encryption to arbitrary length encryption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PRF based Encryption Scheme: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: a length-preserving PRF;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 smtClean="0"/>
                  <a:t>- the ciphertext is twice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Drawback</a:t>
                </a:r>
                <a:r>
                  <a:rPr lang="en-US" sz="2000" dirty="0" smtClean="0"/>
                  <a:t>: This is too expensive.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modes of encryption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81978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Modes of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Modes of Operations: </a:t>
                </a:r>
                <a:r>
                  <a:rPr lang="en-US" sz="2400" dirty="0" smtClean="0"/>
                  <a:t>encrypting the message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ECB</a:t>
                </a:r>
                <a:r>
                  <a:rPr lang="en-US" sz="2000" dirty="0"/>
                  <a:t>: Electronic Code Book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CBC</a:t>
                </a:r>
                <a:r>
                  <a:rPr lang="en-US" sz="2000" dirty="0"/>
                  <a:t>: Cipher Block Chaining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OFB</a:t>
                </a:r>
                <a:r>
                  <a:rPr lang="en-US" sz="2000" dirty="0"/>
                  <a:t>: Output Feedback mode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CTR</a:t>
                </a:r>
                <a:r>
                  <a:rPr lang="en-US" sz="2000" dirty="0"/>
                  <a:t>: Counter </a:t>
                </a:r>
                <a:r>
                  <a:rPr lang="en-US" sz="2000" dirty="0" smtClean="0"/>
                  <a:t>mode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Padding Technique: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b="0" dirty="0" smtClean="0"/>
                  <a:t> is not a multiple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Append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 smtClean="0"/>
                  <a:t> at the end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divides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10⋯0|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length of the message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multiple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10⋯0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bits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Wlog</a:t>
                </a:r>
                <a:r>
                  <a:rPr lang="en-US" sz="2400" dirty="0" smtClean="0"/>
                  <a:t>, the length of the message is a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8417"/>
                <a:ext cx="9144000" cy="434606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0" b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4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ECB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Analysis: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Deterministic and thus not 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Not IND-EAV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Should never be used in practice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472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590800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593201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590800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5" idx="2"/>
            <a:endCxn id="4" idx="0"/>
          </p:cNvCxnSpPr>
          <p:nvPr/>
        </p:nvCxnSpPr>
        <p:spPr>
          <a:xfrm flipH="1">
            <a:off x="6743700" y="286779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" idx="0"/>
          </p:cNvCxnSpPr>
          <p:nvPr/>
        </p:nvCxnSpPr>
        <p:spPr>
          <a:xfrm flipH="1">
            <a:off x="7734300" y="287020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9" idx="0"/>
          </p:cNvCxnSpPr>
          <p:nvPr/>
        </p:nvCxnSpPr>
        <p:spPr>
          <a:xfrm>
            <a:off x="8721397" y="286779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1730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5" b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373120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373120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10" y="2426517"/>
                <a:ext cx="3488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r="-52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42" y="2428918"/>
                <a:ext cx="3542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97" y="2426517"/>
                <a:ext cx="3542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04" y="4551680"/>
                <a:ext cx="25507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67" y="4554081"/>
                <a:ext cx="2603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07" y="4551680"/>
                <a:ext cx="26039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6743739" y="276928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43700" y="4084320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34300" y="4086721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21397" y="4084320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2639"/>
                <a:ext cx="29264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1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903081"/>
                <a:ext cx="2926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2"/>
            <a:endCxn id="3" idx="0"/>
          </p:cNvCxnSpPr>
          <p:nvPr/>
        </p:nvCxnSpPr>
        <p:spPr>
          <a:xfrm flipH="1">
            <a:off x="5736929" y="3180080"/>
            <a:ext cx="2473" cy="14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046" y="2906961"/>
                <a:ext cx="2532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6746240" y="3145208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8758" y="3049201"/>
            <a:ext cx="813254" cy="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140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26" y="2904023"/>
                <a:ext cx="25327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77165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704619" y="276635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26" y="2904023"/>
                <a:ext cx="2532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8707120" y="3142270"/>
            <a:ext cx="371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228105" y="3053473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28105" y="3053473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41979" y="4259580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31372" y="3055620"/>
            <a:ext cx="417328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231372" y="3055620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45246" y="4261727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8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571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CBC is </a:t>
                </a:r>
                <a:r>
                  <a:rPr lang="en-US" sz="2000" b="1" dirty="0" smtClean="0"/>
                  <a:t>probabilistic</a:t>
                </a:r>
                <a:r>
                  <a:rPr lang="en-US" sz="2000" dirty="0" smtClean="0"/>
                  <a:t>/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must be a keyed permutation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is a PRP, then CBC is IND-CPA secure.  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Proved by </a:t>
                </a:r>
                <a:r>
                  <a:rPr lang="en-US" sz="2000" dirty="0">
                    <a:solidFill>
                      <a:schemeClr val="tx1"/>
                    </a:solidFill>
                  </a:rPr>
                  <a:t>Bellare, A. Desai, E. Jokipii, and P.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Rogaway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in 1997 (ref. [15])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000" b="1" dirty="0"/>
                  <a:t> must be chosen </a:t>
                </a:r>
                <a:r>
                  <a:rPr lang="en-US" sz="2000" b="1" dirty="0" smtClean="0"/>
                  <a:t>uniformly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at random</a:t>
                </a:r>
                <a:endParaRPr lang="en-US" sz="2000" b="1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encrypt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th plaintext is not IND-CPA secure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to the challenger and learns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20000"/>
                  </a:lnSpc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=(2,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2⊕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, then output 0; otherwise output 1.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Encryption must be done </a:t>
                </a:r>
                <a:r>
                  <a:rPr lang="en-US" sz="2000" b="1" dirty="0" smtClean="0"/>
                  <a:t>sequentially</a:t>
                </a:r>
                <a:r>
                  <a:rPr lang="en-US" sz="2000" dirty="0" smtClean="0"/>
                  <a:t>/ not so efficient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71893"/>
              </a:xfrm>
              <a:prstGeom prst="rect">
                <a:avLst/>
              </a:prstGeom>
              <a:blipFill rotWithShape="0"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9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Chained 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3515061"/>
                <a:ext cx="9144000" cy="3025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last ciphertext block in the previous is used as the new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Can </a:t>
                </a:r>
                <a:r>
                  <a:rPr lang="en-US" sz="2000" b="1" dirty="0" smtClean="0"/>
                  <a:t>reduce the bandwidth</a:t>
                </a:r>
                <a:r>
                  <a:rPr lang="en-US" sz="2000" dirty="0" smtClean="0"/>
                  <a:t>/ save communication/ Used in </a:t>
                </a:r>
                <a:r>
                  <a:rPr lang="en-US" sz="2000" b="1" dirty="0" smtClean="0"/>
                  <a:t>SSL 3.0 </a:t>
                </a:r>
                <a:r>
                  <a:rPr lang="en-US" sz="2000" dirty="0" smtClean="0"/>
                  <a:t>and </a:t>
                </a:r>
                <a:r>
                  <a:rPr lang="en-US" sz="2000" b="1" dirty="0" smtClean="0"/>
                  <a:t>TLS 1.0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Not IND-CPA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the challenger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l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earn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15061"/>
                <a:ext cx="9144000" cy="3025187"/>
              </a:xfrm>
              <a:prstGeom prst="rect">
                <a:avLst/>
              </a:prstGeom>
              <a:blipFill rotWithShape="0">
                <a:blip r:embed="rId3"/>
                <a:stretch>
                  <a:fillRect b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49680"/>
            <a:ext cx="6324600" cy="2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block cipher with block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i="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908439"/>
                <a:ext cx="6858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908439"/>
                <a:ext cx="685800" cy="68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34" y="4054352"/>
                <a:ext cx="35236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21" r="-68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125" y="4587669"/>
                <a:ext cx="2550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13" y="4590070"/>
                <a:ext cx="26039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653" y="4587669"/>
                <a:ext cx="2603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628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6200000" flipH="1">
            <a:off x="6578350" y="4124813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43700" y="3619639"/>
            <a:ext cx="449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34300" y="3622040"/>
            <a:ext cx="942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721397" y="3619639"/>
            <a:ext cx="3503" cy="5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07" y="4617569"/>
                <a:ext cx="2926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750" r="-1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0" y="2438400"/>
                <a:ext cx="2926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  <a:endCxn id="18" idx="0"/>
          </p:cNvCxnSpPr>
          <p:nvPr/>
        </p:nvCxnSpPr>
        <p:spPr>
          <a:xfrm flipH="1">
            <a:off x="5736929" y="2715399"/>
            <a:ext cx="2473" cy="190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355" y="4061113"/>
                <a:ext cx="25580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810" r="-2619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635" y="4058175"/>
                <a:ext cx="25580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7716520" y="2586123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35" y="4058175"/>
                <a:ext cx="25580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3810" r="-261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7228105" y="2588792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41979" y="3794899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31372" y="2590939"/>
            <a:ext cx="0" cy="120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45246" y="3797046"/>
            <a:ext cx="492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5" idx="0"/>
          </p:cNvCxnSpPr>
          <p:nvPr/>
        </p:nvCxnSpPr>
        <p:spPr>
          <a:xfrm>
            <a:off x="5883251" y="2588792"/>
            <a:ext cx="860449" cy="31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231966" y="2588792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05528" y="2583319"/>
            <a:ext cx="371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6054" y="2585988"/>
            <a:ext cx="479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38" y="4049444"/>
                <a:ext cx="35774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475" r="-678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rot="16200000" flipH="1">
            <a:off x="7565981" y="4119905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579" y="4054095"/>
                <a:ext cx="35774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8621" r="-689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6200000" flipH="1">
            <a:off x="8524772" y="4124556"/>
            <a:ext cx="375" cy="17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763475" y="4266469"/>
            <a:ext cx="449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730925" y="4268490"/>
            <a:ext cx="942" cy="34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18022" y="4266469"/>
            <a:ext cx="3503" cy="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OFB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OFB is probabilistic/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not required to be invertible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a PRF, then </a:t>
                </a:r>
                <a:r>
                  <a:rPr lang="en-US" sz="2400" b="1" dirty="0" smtClean="0"/>
                  <a:t>OFB </a:t>
                </a:r>
                <a:r>
                  <a:rPr lang="en-US" sz="2400" b="1" dirty="0"/>
                  <a:t>is IND-CPA secure.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sz="2400" dirty="0" smtClean="0"/>
                  <a:t> can </a:t>
                </a:r>
                <a:r>
                  <a:rPr lang="en-US" sz="2400" b="1" dirty="0" smtClean="0"/>
                  <a:t>never be reused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Encryption and decryption must be done </a:t>
                </a:r>
                <a:r>
                  <a:rPr lang="en-US" sz="2400" b="1" dirty="0" smtClean="0"/>
                  <a:t>sequentially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But it is possible to </a:t>
                </a:r>
                <a:r>
                  <a:rPr lang="en-US" sz="2400" b="1" dirty="0" smtClean="0"/>
                  <a:t>generate the pad in advance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4408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t="-264" b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4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PRF from PRG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62764"/>
                <a:ext cx="9144000" cy="210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, construct a length-preserving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a PRG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is defined as follows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2764"/>
                <a:ext cx="9144000" cy="210403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77225" y="3505200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25" y="3505200"/>
                <a:ext cx="4572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00825" y="412342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25" y="4123426"/>
                <a:ext cx="4572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29825" y="4123426"/>
                <a:ext cx="4572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5" y="4123426"/>
                <a:ext cx="4572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626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628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78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68025" y="4800600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729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111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818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00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781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16399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870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25225" y="5732252"/>
            <a:ext cx="457200" cy="228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5" idx="2"/>
            <a:endCxn id="12" idx="0"/>
          </p:cNvCxnSpPr>
          <p:nvPr/>
        </p:nvCxnSpPr>
        <p:spPr>
          <a:xfrm flipH="1">
            <a:off x="3029425" y="3733800"/>
            <a:ext cx="16764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3" idx="0"/>
          </p:cNvCxnSpPr>
          <p:nvPr/>
        </p:nvCxnSpPr>
        <p:spPr>
          <a:xfrm>
            <a:off x="4705825" y="3733800"/>
            <a:ext cx="1752600" cy="3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2191225" y="4352026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5" idx="0"/>
          </p:cNvCxnSpPr>
          <p:nvPr/>
        </p:nvCxnSpPr>
        <p:spPr>
          <a:xfrm>
            <a:off x="3029425" y="4352026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6" idx="0"/>
          </p:cNvCxnSpPr>
          <p:nvPr/>
        </p:nvCxnSpPr>
        <p:spPr>
          <a:xfrm flipH="1">
            <a:off x="5696425" y="4352026"/>
            <a:ext cx="7620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7" idx="0"/>
          </p:cNvCxnSpPr>
          <p:nvPr/>
        </p:nvCxnSpPr>
        <p:spPr>
          <a:xfrm>
            <a:off x="6458425" y="4352026"/>
            <a:ext cx="838200" cy="4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2"/>
            <a:endCxn id="18" idx="0"/>
          </p:cNvCxnSpPr>
          <p:nvPr/>
        </p:nvCxnSpPr>
        <p:spPr>
          <a:xfrm flipH="1">
            <a:off x="1801599" y="5029200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19" idx="0"/>
          </p:cNvCxnSpPr>
          <p:nvPr/>
        </p:nvCxnSpPr>
        <p:spPr>
          <a:xfrm>
            <a:off x="2191225" y="5029200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20" idx="0"/>
          </p:cNvCxnSpPr>
          <p:nvPr/>
        </p:nvCxnSpPr>
        <p:spPr>
          <a:xfrm flipH="1">
            <a:off x="3410425" y="5029200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21" idx="0"/>
          </p:cNvCxnSpPr>
          <p:nvPr/>
        </p:nvCxnSpPr>
        <p:spPr>
          <a:xfrm>
            <a:off x="3791425" y="5029200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2"/>
            <a:endCxn id="22" idx="0"/>
          </p:cNvCxnSpPr>
          <p:nvPr/>
        </p:nvCxnSpPr>
        <p:spPr>
          <a:xfrm flipH="1">
            <a:off x="5306799" y="5029200"/>
            <a:ext cx="389626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23" idx="0"/>
          </p:cNvCxnSpPr>
          <p:nvPr/>
        </p:nvCxnSpPr>
        <p:spPr>
          <a:xfrm>
            <a:off x="5696425" y="5029200"/>
            <a:ext cx="448574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5" idx="0"/>
          </p:cNvCxnSpPr>
          <p:nvPr/>
        </p:nvCxnSpPr>
        <p:spPr>
          <a:xfrm flipH="1">
            <a:off x="6915625" y="5029200"/>
            <a:ext cx="3810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2"/>
            <a:endCxn id="26" idx="0"/>
          </p:cNvCxnSpPr>
          <p:nvPr/>
        </p:nvCxnSpPr>
        <p:spPr>
          <a:xfrm>
            <a:off x="7296625" y="5029200"/>
            <a:ext cx="457200" cy="7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47800" y="607002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70020"/>
                <a:ext cx="664926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76051" y="607012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51" y="6070122"/>
                <a:ext cx="66492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05" r="-10092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51622" y="607012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622" y="6070122"/>
                <a:ext cx="664926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505" r="-917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79873" y="6070224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(011)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73" y="6070224"/>
                <a:ext cx="664926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5455" r="-90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003322" y="6074448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22" y="6074448"/>
                <a:ext cx="664926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31573" y="607455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(101)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3" y="6074550"/>
                <a:ext cx="664926" cy="215444"/>
              </a:xfrm>
              <a:prstGeom prst="rect">
                <a:avLst/>
              </a:prstGeom>
              <a:blipFill rotWithShape="0">
                <a:blip r:embed="rId12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07144" y="6074550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44" y="6074550"/>
                <a:ext cx="664926" cy="215444"/>
              </a:xfrm>
              <a:prstGeom prst="rect">
                <a:avLst/>
              </a:prstGeom>
              <a:blipFill rotWithShape="0">
                <a:blip r:embed="rId13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35395" y="6074652"/>
                <a:ext cx="664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(111)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95" y="6074652"/>
                <a:ext cx="664926" cy="215444"/>
              </a:xfrm>
              <a:prstGeom prst="rect">
                <a:avLst/>
              </a:prstGeom>
              <a:blipFill rotWithShape="0">
                <a:blip r:embed="rId14"/>
                <a:stretch>
                  <a:fillRect l="-5505" r="-9174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73416" y="3647492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416" y="3647492"/>
                <a:ext cx="265393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11599" y="3650897"/>
                <a:ext cx="2606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99" y="3650897"/>
                <a:ext cx="260649" cy="246221"/>
              </a:xfrm>
              <a:prstGeom prst="rect">
                <a:avLst/>
              </a:prstGeom>
              <a:blipFill rotWithShape="0">
                <a:blip r:embed="rId16"/>
                <a:stretch>
                  <a:fillRect l="-19048" r="-714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93947" y="4371201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47" y="4371201"/>
                <a:ext cx="265393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18605" r="-697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41206" y="436927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06" y="4369278"/>
                <a:ext cx="265393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18605" r="-46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22947" y="4371201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947" y="4371201"/>
                <a:ext cx="265393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15909" r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70206" y="436927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206" y="4369278"/>
                <a:ext cx="265393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15909" r="-227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399" y="5163979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99" y="5163979"/>
                <a:ext cx="265393" cy="246221"/>
              </a:xfrm>
              <a:prstGeom prst="rect">
                <a:avLst/>
              </a:prstGeom>
              <a:blipFill rotWithShape="0">
                <a:blip r:embed="rId21"/>
                <a:stretch>
                  <a:fillRect l="-15909" r="-454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11199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99" y="5164348"/>
                <a:ext cx="265393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18605" r="-465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325599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599" y="5164348"/>
                <a:ext cx="265393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11399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399" y="5164717"/>
                <a:ext cx="265393" cy="246221"/>
              </a:xfrm>
              <a:prstGeom prst="rect">
                <a:avLst/>
              </a:prstGeom>
              <a:blipFill rotWithShape="0">
                <a:blip r:embed="rId24"/>
                <a:stretch>
                  <a:fillRect l="-15909" r="-227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211058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58" y="5164348"/>
                <a:ext cx="265393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18605" r="-69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96858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8" y="5164717"/>
                <a:ext cx="265393" cy="246221"/>
              </a:xfrm>
              <a:prstGeom prst="rect">
                <a:avLst/>
              </a:prstGeom>
              <a:blipFill rotWithShape="0">
                <a:blip r:embed="rId26"/>
                <a:stretch>
                  <a:fillRect l="-15909" r="-2273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28510" y="5164348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0" y="5164348"/>
                <a:ext cx="265393" cy="246221"/>
              </a:xfrm>
              <a:prstGeom prst="rect">
                <a:avLst/>
              </a:prstGeom>
              <a:blipFill rotWithShape="0">
                <a:blip r:embed="rId27"/>
                <a:stretch>
                  <a:fillRect l="-15909" r="-4545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14310" y="5164717"/>
                <a:ext cx="265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310" y="5164717"/>
                <a:ext cx="265393" cy="246221"/>
              </a:xfrm>
              <a:prstGeom prst="rect">
                <a:avLst/>
              </a:prstGeom>
              <a:blipFill rotWithShape="0">
                <a:blip r:embed="rId28"/>
                <a:stretch>
                  <a:fillRect l="-18605" r="-465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0271" y="3505200"/>
                <a:ext cx="619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1" y="3505200"/>
                <a:ext cx="619529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4902" r="-78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2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719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:r>
                  <a:rPr lang="en-US" sz="2400" dirty="0" smtClean="0"/>
                  <a:t>Given a length preserving PRF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, construct a PRG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 length 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/>
                  <a:t> define above is a PRG with expansion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Stream Cipher from PRF: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a length preserving </a:t>
                </a:r>
                <a:r>
                  <a:rPr lang="en-US" sz="2000" dirty="0" smtClean="0"/>
                  <a:t>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7196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50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8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Permutation (PRP)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1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altLang="zh-CN" sz="2400" b="1" dirty="0" smtClean="0"/>
                  <a:t>keyed permutation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is a</a:t>
                </a:r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two-input function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such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bijective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for </a:t>
                </a:r>
                <a:r>
                  <a:rPr lang="en-US" sz="2400" dirty="0">
                    <a:solidFill>
                      <a:schemeClr val="tx1"/>
                    </a:solidFill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requires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computable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efficiently invertible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polynomial-time computable</a:t>
                </a:r>
                <a:endParaRPr lang="en-US" sz="2000" dirty="0"/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length-preserving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/>
                  <a:t>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the set of all </a:t>
                </a:r>
                <a:r>
                  <a:rPr lang="en-US" altLang="zh-CN" sz="2400" dirty="0" err="1"/>
                  <a:t>bijective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functions from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</a:t>
                </a:r>
                <a:endParaRPr lang="en-US" sz="2400" b="1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 smtClean="0"/>
                  <a:t>Truly </a:t>
                </a:r>
                <a:r>
                  <a:rPr lang="en-US" altLang="zh-CN" sz="2400" b="1" dirty="0"/>
                  <a:t>Random </a:t>
                </a:r>
                <a:r>
                  <a:rPr lang="en-US" altLang="zh-CN" sz="2400" b="1" dirty="0" smtClean="0"/>
                  <a:t>Permutation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 dirty="0"/>
                  <a:t>PRP (informal):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pseudorandom</a:t>
                </a:r>
                <a:r>
                  <a:rPr lang="en-US" altLang="zh-CN" sz="2400" dirty="0"/>
                  <a:t> if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1666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0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efficient computable,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efficiently invertible, length-preserving, keyed permutation.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to be a </a:t>
                </a:r>
                <a:r>
                  <a:rPr lang="en-US" sz="2400" b="1" dirty="0" smtClean="0"/>
                  <a:t>pseudorandom permutation (PRP) </a:t>
                </a:r>
                <a:r>
                  <a:rPr lang="en-US" sz="2400" dirty="0" smtClean="0"/>
                  <a:t>if for all PPT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8469"/>
                <a:ext cx="9144000" cy="326025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7" r="-1267" b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265070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265069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873467" y="47776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493668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8948" y="493008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912676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927339" y="4930085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4646068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773373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889" r="-806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PRF.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12869"/>
                <a:ext cx="9144000" cy="535531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Strong PRP (Block Cipher)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57258"/>
                <a:ext cx="9144000" cy="3411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be an efficient computable,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efficiently invertible, length-preserving, keyed permutation.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said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to be a </a:t>
                </a:r>
                <a:r>
                  <a:rPr lang="en-US" sz="2400" b="1" dirty="0" smtClean="0"/>
                  <a:t>strong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pseudorandom </a:t>
                </a:r>
                <a:r>
                  <a:rPr lang="en-US" sz="2400" b="1" dirty="0"/>
                  <a:t>permutation 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sPRP</a:t>
                </a:r>
                <a:r>
                  <a:rPr lang="en-US" sz="2400" b="1" dirty="0"/>
                  <a:t>) </a:t>
                </a:r>
                <a:r>
                  <a:rPr lang="en-US" sz="2400" dirty="0"/>
                  <a:t>if for all PPT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there is a </a:t>
                </a:r>
                <a:r>
                  <a:rPr lang="en-US" sz="2400" dirty="0"/>
                  <a:t>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(⋅)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/>
                  <a:t>where the probabilities are taken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the randomness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7258"/>
                <a:ext cx="9144000" cy="341157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79" r="-1200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66528" y="4386258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4386258"/>
                <a:ext cx="1564603" cy="7936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49867" y="4386258"/>
                <a:ext cx="1367082" cy="1936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7" y="4386258"/>
                <a:ext cx="1367082" cy="19366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73467" y="474647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7939" y="4462457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462457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rot="10800000" flipH="1">
            <a:off x="3868948" y="489887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7939" y="4881465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39" y="4881465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927339" y="5453057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45548" y="516904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548" y="5169040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0600" y="5252259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52259"/>
                <a:ext cx="11365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527" t="-28889" r="-806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66528" y="5529258"/>
                <a:ext cx="1564603" cy="793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28" y="5529258"/>
                <a:ext cx="1564603" cy="7936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3870960" y="585785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05432" y="5573835"/>
                <a:ext cx="1284006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573835"/>
                <a:ext cx="1284006" cy="331757"/>
              </a:xfrm>
              <a:prstGeom prst="rect">
                <a:avLst/>
              </a:prstGeom>
              <a:blipFill rotWithShape="0">
                <a:blip r:embed="rId11"/>
                <a:stretch>
                  <a:fillRect l="-4265" r="-474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3866441" y="601025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105432" y="5992843"/>
                <a:ext cx="1279004" cy="331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32" y="5992843"/>
                <a:ext cx="1279004" cy="331757"/>
              </a:xfrm>
              <a:prstGeom prst="rect">
                <a:avLst/>
              </a:prstGeom>
              <a:blipFill rotWithShape="0">
                <a:blip r:embed="rId12"/>
                <a:stretch>
                  <a:fillRect l="-2381" r="-476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3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3" grpId="0"/>
      <p:bldP spid="26" grpId="0"/>
      <p:bldP spid="27" grpId="0"/>
      <p:bldP spid="28" grpId="0" animBg="1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PRP 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5008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PRP.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the 3-round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Feistel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negligible; Collision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negligible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no collisions,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computationally indistinguishable from the 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output of truly random permutation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08615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23280" y="144780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1447800"/>
                <a:ext cx="1143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5200" y="144780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1143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81454" y="2014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54" y="2014270"/>
                <a:ext cx="431322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90080" y="2776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2776270"/>
                <a:ext cx="431322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90080" y="35382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80" y="3538270"/>
                <a:ext cx="431322" cy="381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66101" y="2067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01" y="2067949"/>
                <a:ext cx="25327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71854" y="28126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2812697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71854" y="35660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54" y="3566071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6" idx="2"/>
            <a:endCxn id="5" idx="3"/>
          </p:cNvCxnSpPr>
          <p:nvPr/>
        </p:nvCxnSpPr>
        <p:spPr>
          <a:xfrm rot="5400000">
            <a:off x="7385553" y="17036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3"/>
          </p:cNvCxnSpPr>
          <p:nvPr/>
        </p:nvCxnSpPr>
        <p:spPr>
          <a:xfrm flipH="1">
            <a:off x="6619375" y="22047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7" idx="0"/>
          </p:cNvCxnSpPr>
          <p:nvPr/>
        </p:nvCxnSpPr>
        <p:spPr>
          <a:xfrm flipH="1">
            <a:off x="6492738" y="16764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86700" y="22047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97583" y="24816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97584" y="26740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89964" y="22962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89964" y="24817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85166" y="29591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505955" y="32360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5956" y="34284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8336" y="30505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498336" y="32361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617208" y="29541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>
            <a:off x="7414301" y="37100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620899" y="37100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01384" y="38048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6501384" y="399037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01384" y="3983278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501385" y="4175683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5925312" y="434599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12" y="4345990"/>
                <a:ext cx="1143000" cy="228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317232" y="434599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32" y="4345990"/>
                <a:ext cx="1143000" cy="228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7899509" y="4175302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>
            <a:off x="7408653" y="29545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85480" y="26608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137696" y="25727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96" y="2572706"/>
                <a:ext cx="27834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739" r="-434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892306" y="25735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306" y="2573548"/>
                <a:ext cx="2984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0408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139132" y="33625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32" y="3362507"/>
                <a:ext cx="28366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893742" y="33633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42" y="3363349"/>
                <a:ext cx="30373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>
            <a:off x="7892315" y="37128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92629" y="34145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/>
      <p:bldP spid="11" grpId="0"/>
      <p:bldP spid="12" grpId="0"/>
      <p:bldP spid="63" grpId="0" animBg="1"/>
      <p:bldP spid="64" grpId="0" animBg="1"/>
      <p:bldP spid="69" grpId="0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Strong PRP </a:t>
            </a:r>
            <a:r>
              <a:rPr lang="en-US" dirty="0"/>
              <a:t>from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754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- a length-preserving PRF 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Key: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/>
                  <a:t> is a strong PRP.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M.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Luby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C.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Rackoff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. How to construct pseudorandom permutations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from pseudorandom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functions. SIAM J. Computing, 17(2):373–386, 1988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754250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19800" y="147760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477600"/>
                <a:ext cx="1143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11720" y="1477600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20" y="1477600"/>
                <a:ext cx="1143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77974" y="2044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974" y="2044070"/>
                <a:ext cx="431322" cy="381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86600" y="2806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806070"/>
                <a:ext cx="431322" cy="381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6600" y="3568070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68070"/>
                <a:ext cx="431322" cy="381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62621" y="20977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21" y="2097749"/>
                <a:ext cx="25327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68374" y="284249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74" y="2842497"/>
                <a:ext cx="2532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68374" y="359587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74" y="3595871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11"/>
          <p:cNvCxnSpPr>
            <a:stCxn id="5" idx="2"/>
            <a:endCxn id="6" idx="3"/>
          </p:cNvCxnSpPr>
          <p:nvPr/>
        </p:nvCxnSpPr>
        <p:spPr>
          <a:xfrm rot="5400000">
            <a:off x="7482073" y="1733423"/>
            <a:ext cx="528370" cy="473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9" idx="3"/>
          </p:cNvCxnSpPr>
          <p:nvPr/>
        </p:nvCxnSpPr>
        <p:spPr>
          <a:xfrm flipH="1">
            <a:off x="6715895" y="223457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 flipH="1">
            <a:off x="6589258" y="1706200"/>
            <a:ext cx="2042" cy="3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83220" y="223457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94103" y="251143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104" y="27038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86484" y="232601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586484" y="251156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81686" y="2988950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02475" y="326581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02476" y="345821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94856" y="308039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594856" y="3265949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13728" y="298392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>
            <a:off x="7510821" y="3739825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717419" y="3739824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97904" y="38346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597904" y="4753681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597904" y="474658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97905" y="493898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21832" y="5109292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832" y="5109292"/>
                <a:ext cx="1143000" cy="228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13752" y="5109292"/>
                <a:ext cx="1143000" cy="2286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52" y="5109292"/>
                <a:ext cx="1143000" cy="228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7996029" y="4938604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>
            <a:off x="7505173" y="2984348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82000" y="2690657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34216" y="2602506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16" y="2602506"/>
                <a:ext cx="27834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88826" y="26033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26" y="2603348"/>
                <a:ext cx="2984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0833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5652" y="3392307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652" y="3392307"/>
                <a:ext cx="283667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990262" y="339314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62" y="3393149"/>
                <a:ext cx="30373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7988835" y="3742665"/>
            <a:ext cx="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89149" y="344437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92570" y="4007440"/>
            <a:ext cx="1390153" cy="197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592570" y="4011250"/>
            <a:ext cx="1399676" cy="181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234430" y="4144889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430" y="4144889"/>
                <a:ext cx="28366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989040" y="41457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0" y="4145731"/>
                <a:ext cx="30373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091291" y="4305626"/>
                <a:ext cx="431322" cy="381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91" y="4305626"/>
                <a:ext cx="431322" cy="38100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/>
          <p:nvPr/>
        </p:nvCxnSpPr>
        <p:spPr>
          <a:xfrm rot="10800000">
            <a:off x="7515512" y="4477381"/>
            <a:ext cx="470233" cy="1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22110" y="4477380"/>
            <a:ext cx="362079" cy="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88250" y="4194922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465026" y="433329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26" y="4333291"/>
                <a:ext cx="253274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6599128" y="4195635"/>
            <a:ext cx="907" cy="14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4556" y="4571320"/>
            <a:ext cx="0" cy="182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90840" y="4457020"/>
            <a:ext cx="0" cy="29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7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29501</TotalTime>
  <Words>418</Words>
  <Application>Microsoft Office PowerPoint</Application>
  <PresentationFormat>全屏显示(4:3)</PresentationFormat>
  <Paragraphs>292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Office Theme</vt:lpstr>
      <vt:lpstr>Foundations of Cryptography PRF↔PRG, PRP, sPRP, PRF→PRP, PRF→sPRP, ECB, CBC, OFB </vt:lpstr>
      <vt:lpstr>PRF from PRG</vt:lpstr>
      <vt:lpstr>PRG from PRF</vt:lpstr>
      <vt:lpstr>PowerPoint 演示文稿</vt:lpstr>
      <vt:lpstr>Pseudorandom Permutation (PRP)</vt:lpstr>
      <vt:lpstr>PRP</vt:lpstr>
      <vt:lpstr>Strong PRP (Block Cipher)</vt:lpstr>
      <vt:lpstr>PRP from PRF</vt:lpstr>
      <vt:lpstr>Strong PRP from PRF</vt:lpstr>
      <vt:lpstr>PowerPoint 演示文稿</vt:lpstr>
      <vt:lpstr>Encrypting More Efficiently</vt:lpstr>
      <vt:lpstr>Modes of Operation</vt:lpstr>
      <vt:lpstr>PowerPoint 演示文稿</vt:lpstr>
      <vt:lpstr> ECB</vt:lpstr>
      <vt:lpstr>CBC</vt:lpstr>
      <vt:lpstr>CBC</vt:lpstr>
      <vt:lpstr>Chained CBC</vt:lpstr>
      <vt:lpstr>OFB</vt:lpstr>
      <vt:lpstr>OFB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664</cp:revision>
  <cp:lastPrinted>2019-10-14T03:38:51Z</cp:lastPrinted>
  <dcterms:created xsi:type="dcterms:W3CDTF">2014-04-06T04:43:09Z</dcterms:created>
  <dcterms:modified xsi:type="dcterms:W3CDTF">2019-10-16T07:12:15Z</dcterms:modified>
</cp:coreProperties>
</file>