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4" r:id="rId2"/>
    <p:sldId id="523" r:id="rId3"/>
    <p:sldId id="525" r:id="rId4"/>
    <p:sldId id="526" r:id="rId5"/>
    <p:sldId id="554" r:id="rId6"/>
    <p:sldId id="527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53.png"/><Relationship Id="rId51" Type="http://schemas.openxmlformats.org/officeDocument/2006/relationships/image" Target="../media/image165.png"/><Relationship Id="rId42" Type="http://schemas.openxmlformats.org/officeDocument/2006/relationships/image" Target="../media/image156.png"/><Relationship Id="rId47" Type="http://schemas.openxmlformats.org/officeDocument/2006/relationships/image" Target="../media/image161.png"/><Relationship Id="rId50" Type="http://schemas.openxmlformats.org/officeDocument/2006/relationships/image" Target="../media/image164.png"/><Relationship Id="rId55" Type="http://schemas.openxmlformats.org/officeDocument/2006/relationships/image" Target="../media/image170.png"/><Relationship Id="rId38" Type="http://schemas.openxmlformats.org/officeDocument/2006/relationships/image" Target="../media/image152.png"/><Relationship Id="rId46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41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49" Type="http://schemas.openxmlformats.org/officeDocument/2006/relationships/image" Target="../media/image163.png"/><Relationship Id="rId44" Type="http://schemas.openxmlformats.org/officeDocument/2006/relationships/image" Target="../media/image158.png"/><Relationship Id="rId52" Type="http://schemas.openxmlformats.org/officeDocument/2006/relationships/image" Target="../media/image166.png"/><Relationship Id="rId43" Type="http://schemas.openxmlformats.org/officeDocument/2006/relationships/image" Target="../media/image157.png"/><Relationship Id="rId48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72" Type="http://schemas.openxmlformats.org/officeDocument/2006/relationships/image" Target="../media/image260.png"/><Relationship Id="rId55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image" Target="../media/image256.png"/><Relationship Id="rId76" Type="http://schemas.openxmlformats.org/officeDocument/2006/relationships/image" Target="../media/image264.png"/><Relationship Id="rId59" Type="http://schemas.openxmlformats.org/officeDocument/2006/relationships/image" Target="../media/image247.png"/><Relationship Id="rId67" Type="http://schemas.openxmlformats.org/officeDocument/2006/relationships/image" Target="../media/image255.png"/><Relationship Id="rId71" Type="http://schemas.openxmlformats.org/officeDocument/2006/relationships/image" Target="../media/image259.png"/><Relationship Id="rId2" Type="http://schemas.openxmlformats.org/officeDocument/2006/relationships/notesSlide" Target="../notesSlides/notesSlide3.xml"/><Relationship Id="rId54" Type="http://schemas.openxmlformats.org/officeDocument/2006/relationships/image" Target="../media/image219.png"/><Relationship Id="rId62" Type="http://schemas.openxmlformats.org/officeDocument/2006/relationships/image" Target="../media/image250.png"/><Relationship Id="rId70" Type="http://schemas.openxmlformats.org/officeDocument/2006/relationships/image" Target="../media/image258.png"/><Relationship Id="rId75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246.png"/><Relationship Id="rId66" Type="http://schemas.openxmlformats.org/officeDocument/2006/relationships/image" Target="../media/image254.png"/><Relationship Id="rId74" Type="http://schemas.openxmlformats.org/officeDocument/2006/relationships/image" Target="../media/image262.png"/><Relationship Id="rId79" Type="http://schemas.openxmlformats.org/officeDocument/2006/relationships/image" Target="../media/image267.png"/><Relationship Id="rId57" Type="http://schemas.openxmlformats.org/officeDocument/2006/relationships/image" Target="../media/image245.png"/><Relationship Id="rId61" Type="http://schemas.openxmlformats.org/officeDocument/2006/relationships/image" Target="../media/image249.png"/><Relationship Id="rId60" Type="http://schemas.openxmlformats.org/officeDocument/2006/relationships/image" Target="../media/image248.png"/><Relationship Id="rId65" Type="http://schemas.openxmlformats.org/officeDocument/2006/relationships/image" Target="../media/image253.png"/><Relationship Id="rId73" Type="http://schemas.openxmlformats.org/officeDocument/2006/relationships/image" Target="../media/image261.png"/><Relationship Id="rId52" Type="http://schemas.openxmlformats.org/officeDocument/2006/relationships/image" Target="../media/image202.png"/><Relationship Id="rId78" Type="http://schemas.openxmlformats.org/officeDocument/2006/relationships/image" Target="../media/image266.png"/><Relationship Id="rId56" Type="http://schemas.openxmlformats.org/officeDocument/2006/relationships/image" Target="../media/image244.png"/><Relationship Id="rId64" Type="http://schemas.openxmlformats.org/officeDocument/2006/relationships/image" Target="../media/image252.png"/><Relationship Id="rId69" Type="http://schemas.openxmlformats.org/officeDocument/2006/relationships/image" Target="../media/image257.png"/><Relationship Id="rId77" Type="http://schemas.openxmlformats.org/officeDocument/2006/relationships/image" Target="../media/image26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39" Type="http://schemas.openxmlformats.org/officeDocument/2006/relationships/image" Target="../media/image303.png"/><Relationship Id="rId34" Type="http://schemas.openxmlformats.org/officeDocument/2006/relationships/image" Target="../media/image298.png"/><Relationship Id="rId42" Type="http://schemas.openxmlformats.org/officeDocument/2006/relationships/image" Target="../media/image306.png"/><Relationship Id="rId25" Type="http://schemas.openxmlformats.org/officeDocument/2006/relationships/image" Target="../media/image289.png"/><Relationship Id="rId33" Type="http://schemas.openxmlformats.org/officeDocument/2006/relationships/image" Target="../media/image297.png"/><Relationship Id="rId38" Type="http://schemas.openxmlformats.org/officeDocument/2006/relationships/image" Target="../media/image302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93.png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8.png"/><Relationship Id="rId32" Type="http://schemas.openxmlformats.org/officeDocument/2006/relationships/image" Target="../media/image296.png"/><Relationship Id="rId37" Type="http://schemas.openxmlformats.org/officeDocument/2006/relationships/image" Target="../media/image301.png"/><Relationship Id="rId40" Type="http://schemas.openxmlformats.org/officeDocument/2006/relationships/image" Target="../media/image304.png"/><Relationship Id="rId28" Type="http://schemas.openxmlformats.org/officeDocument/2006/relationships/image" Target="../media/image292.png"/><Relationship Id="rId36" Type="http://schemas.openxmlformats.org/officeDocument/2006/relationships/image" Target="../media/image300.png"/><Relationship Id="rId31" Type="http://schemas.openxmlformats.org/officeDocument/2006/relationships/image" Target="../media/image295.png"/><Relationship Id="rId44" Type="http://schemas.openxmlformats.org/officeDocument/2006/relationships/image" Target="../media/image308.png"/><Relationship Id="rId27" Type="http://schemas.openxmlformats.org/officeDocument/2006/relationships/image" Target="../media/image291.png"/><Relationship Id="rId30" Type="http://schemas.openxmlformats.org/officeDocument/2006/relationships/image" Target="../media/image294.png"/><Relationship Id="rId35" Type="http://schemas.openxmlformats.org/officeDocument/2006/relationships/image" Target="../media/image299.png"/><Relationship Id="rId43" Type="http://schemas.openxmlformats.org/officeDocument/2006/relationships/image" Target="../media/image30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CTR</a:t>
            </a:r>
            <a:endParaRPr lang="en-US" sz="1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||⋯||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lit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|⋯||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  <a:blipFill rotWithShape="0">
                <a:blip r:embed="rId37"/>
                <a:stretch>
                  <a:fillRect l="-1000" t="-195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438" y="5588083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8" y="5588083"/>
                <a:ext cx="352367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1529" y="612140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29" y="6121400"/>
                <a:ext cx="255070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4106" y="61238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06" y="6123801"/>
                <a:ext cx="260391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0896" y="612140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96" y="6121400"/>
                <a:ext cx="260391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1195754" y="5658544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9" idx="0"/>
          </p:cNvCxnSpPr>
          <p:nvPr/>
        </p:nvCxnSpPr>
        <p:spPr>
          <a:xfrm flipH="1">
            <a:off x="1380663" y="5278375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0"/>
          </p:cNvCxnSpPr>
          <p:nvPr/>
        </p:nvCxnSpPr>
        <p:spPr>
          <a:xfrm flipH="1">
            <a:off x="2371532" y="5306176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0"/>
          </p:cNvCxnSpPr>
          <p:nvPr/>
        </p:nvCxnSpPr>
        <p:spPr>
          <a:xfrm>
            <a:off x="3359390" y="5303775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000" y="609342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3425"/>
                <a:ext cx="364139" cy="276999"/>
              </a:xfrm>
              <a:prstGeom prst="rect">
                <a:avLst/>
              </a:prstGeom>
              <a:blipFill rotWithShape="0">
                <a:blip r:embed="rId44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13333" r="-1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563070" y="4373706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52759" y="5594844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59" y="5594844"/>
                <a:ext cx="255807" cy="276999"/>
              </a:xfrm>
              <a:prstGeom prst="rect">
                <a:avLst/>
              </a:prstGeom>
              <a:blipFill rotWithShape="0">
                <a:blip r:embed="rId46"/>
                <a:stretch>
                  <a:fillRect l="-24390" r="-2926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43628" y="559190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28" y="5591906"/>
                <a:ext cx="255807" cy="276999"/>
              </a:xfrm>
              <a:prstGeom prst="rect">
                <a:avLst/>
              </a:prstGeom>
              <a:blipFill rotWithShape="0">
                <a:blip r:embed="rId47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34228" y="559190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28" y="5591906"/>
                <a:ext cx="255807" cy="276999"/>
              </a:xfrm>
              <a:prstGeom prst="rect">
                <a:avLst/>
              </a:prstGeom>
              <a:blipFill rotWithShape="0">
                <a:blip r:embed="rId48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41" idx="2"/>
            <a:endCxn id="7" idx="0"/>
          </p:cNvCxnSpPr>
          <p:nvPr/>
        </p:nvCxnSpPr>
        <p:spPr>
          <a:xfrm>
            <a:off x="3359591" y="4373706"/>
            <a:ext cx="3302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54631" y="558317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1" y="5583175"/>
                <a:ext cx="357742" cy="276999"/>
              </a:xfrm>
              <a:prstGeom prst="rect">
                <a:avLst/>
              </a:prstGeom>
              <a:blipFill rotWithShape="0">
                <a:blip r:embed="rId49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2203974" y="565363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36572" y="558782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72" y="5587826"/>
                <a:ext cx="357742" cy="276999"/>
              </a:xfrm>
              <a:prstGeom prst="rect">
                <a:avLst/>
              </a:prstGeom>
              <a:blipFill rotWithShape="0">
                <a:blip r:embed="rId50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3162765" y="565828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1380663" y="5871843"/>
            <a:ext cx="217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10" idx="0"/>
          </p:cNvCxnSpPr>
          <p:nvPr/>
        </p:nvCxnSpPr>
        <p:spPr>
          <a:xfrm>
            <a:off x="2371532" y="5868905"/>
            <a:ext cx="2770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1" idx="0"/>
          </p:cNvCxnSpPr>
          <p:nvPr/>
        </p:nvCxnSpPr>
        <p:spPr>
          <a:xfrm flipH="1">
            <a:off x="3361092" y="5868905"/>
            <a:ext cx="1040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blipFill rotWithShape="0">
                <a:blip r:embed="rId52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blipFill rotWithShape="0">
                <a:blip r:embed="rId53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0" idx="2"/>
            <a:endCxn id="6" idx="0"/>
          </p:cNvCxnSpPr>
          <p:nvPr/>
        </p:nvCxnSpPr>
        <p:spPr>
          <a:xfrm flipH="1">
            <a:off x="2372293" y="4373706"/>
            <a:ext cx="859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5" idx="0"/>
          </p:cNvCxnSpPr>
          <p:nvPr/>
        </p:nvCxnSpPr>
        <p:spPr>
          <a:xfrm flipH="1">
            <a:off x="1381693" y="4373706"/>
            <a:ext cx="3048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3"/>
              <p:cNvSpPr/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PRF, then CTR is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can be PRF, PRP, </a:t>
                </a:r>
                <a:r>
                  <a:rPr lang="en-US" sz="2000" dirty="0" err="1" smtClean="0"/>
                  <a:t>sPRP</a:t>
                </a:r>
                <a:endParaRPr lang="en-US" sz="20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can never be reused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 repeat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encryptions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cannot be too small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and decryption in parallel</a:t>
                </a:r>
              </a:p>
            </p:txBody>
          </p:sp>
        </mc:Choice>
        <mc:Fallback xmlns="">
          <p:sp>
            <p:nvSpPr>
              <p:cNvPr id="53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  <a:blipFill rotWithShape="0">
                <a:blip r:embed="rId55"/>
                <a:stretch>
                  <a:fillRect l="-1181" r="-78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PRF, then CTR is IND-CPA secure.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CTR mode of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CTR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  <a:blipFill rotWithShape="0">
                <a:blip r:embed="rId6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7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7620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2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blipFill rotWithShape="0">
                <a:blip r:embed="rId55"/>
                <a:stretch>
                  <a:fillRect l="-333" r="-333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blipFill rotWithShape="0">
                <a:blip r:embed="rId56"/>
                <a:stretch>
                  <a:fillRect l="-4153" t="-2041" r="-41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2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2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blipFill rotWithShape="0">
                <a:blip r:embed="rId57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blipFill rotWithShape="0">
                <a:blip r:embed="rId58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blipFill rotWithShape="0">
                <a:blip r:embed="rId60"/>
                <a:stretch>
                  <a:fillRect l="-3653" r="-45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1926788" y="1390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blipFill rotWithShape="0">
                <a:blip r:embed="rId61"/>
                <a:stretch>
                  <a:fillRect r="-14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1957962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blipFill rotWithShape="0">
                <a:blip r:embed="rId6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1923325" y="27618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blipFill rotWithShape="0">
                <a:blip r:embed="rId63"/>
                <a:stretch>
                  <a:fillRect r="-1500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1954499" y="2914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𝑐𝑡𝑟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blipFill rotWithShape="0">
                <a:blip r:embed="rId64"/>
                <a:stretch>
                  <a:fillRect r="-116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blipFill rotWithShape="0">
                <a:blip r:embed="rId65"/>
                <a:stretch>
                  <a:fillRect l="-3302" r="-4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blipFill rotWithShape="0">
                <a:blip r:embed="rId66"/>
                <a:stretch>
                  <a:fillRect l="-8642" t="-2222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4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18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18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blipFill rotWithShape="0">
                <a:blip r:embed="rId68"/>
                <a:stretch>
                  <a:fillRect l="-3182" r="-45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31955" y="4362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H="1">
            <a:off x="1963129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18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blipFill rotWithShape="0">
                <a:blip r:embed="rId6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blipFill rotWithShape="0">
                <a:blip r:embed="rId70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blipFill rotWithShape="0">
                <a:blip r:embed="rId71"/>
                <a:stretch>
                  <a:fillRect r="-1449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blipFill rotWithShape="0">
                <a:blip r:embed="rId7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blipFill rotWithShape="0">
                <a:blip r:embed="rId73"/>
                <a:stretch>
                  <a:fillRect l="-10294" r="-44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blipFill rotWithShape="0">
                <a:blip r:embed="rId74"/>
                <a:stretch>
                  <a:fillRect l="-4153" r="-415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blipFill rotWithShape="0">
                <a:blip r:embed="rId75"/>
                <a:stretch>
                  <a:fillRect l="-1029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blipFill rotWithShape="0">
                <a:blip r:embed="rId76"/>
                <a:stretch>
                  <a:fillRect l="-4012" r="-4321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blipFill rotWithShape="0">
                <a:blip r:embed="rId77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  <a:blipFill rotWithShape="0">
                <a:blip r:embed="rId52"/>
                <a:stretch>
                  <a:fillRect l="-70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blipFill rotWithShape="0">
                <a:blip r:embed="rId7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52" grpId="0"/>
      <p:bldP spid="43" grpId="0"/>
      <p:bldP spid="56" grpId="0"/>
      <p:bldP spid="58" grpId="0"/>
      <p:bldP spid="59" grpId="0"/>
      <p:bldP spid="60" grpId="0"/>
      <p:bldP spid="61" grpId="0"/>
      <p:bldP spid="62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8422" y="762000"/>
            <a:ext cx="2542373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269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blipFill rotWithShape="0">
                <a:blip r:embed="rId25"/>
                <a:stretch>
                  <a:fillRect l="-332" r="-33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blipFill rotWithShape="0">
                <a:blip r:embed="rId26"/>
                <a:stretch>
                  <a:fillRect l="-3195" t="-2041" r="-383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4269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9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blipFill rotWithShape="0">
                <a:blip r:embed="rId28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3196" r="-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3791" r="-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8642" t="-2222" r="-617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4271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75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blipFill rotWithShape="0">
                <a:blip r:embed="rId32"/>
                <a:stretch>
                  <a:fillRect l="-1365" t="-2041" r="-44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4275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3196" r="-91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4275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11940" r="-59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blipFill rotWithShape="0">
                <a:blip r:embed="rId36"/>
                <a:stretch>
                  <a:fillRect l="-3195" r="-383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11940" r="-59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blipFill rotWithShape="0">
                <a:blip r:embed="rId38"/>
                <a:stretch>
                  <a:fillRect l="-3077" r="-369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  <a:blipFill rotWithShape="0">
                <a:blip r:embed="rId40"/>
                <a:stretch>
                  <a:fillRect l="-106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blipFill rotWithShape="0">
                <a:blip r:embed="rId4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3"/>
              <p:cNvSpPr txBox="1"/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6878" t="-2222" r="-5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upper bound of the message length&amp;number of queries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  <a:blipFill rotWithShape="0">
                <a:blip r:embed="rId4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58" grpId="0"/>
      <p:bldP spid="59" grpId="0"/>
      <p:bldP spid="60" grpId="0"/>
      <p:bldP spid="61" grpId="0"/>
      <p:bldP spid="62" grpId="0"/>
      <p:bldP spid="47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event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occurs, then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encrypted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using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occurs, then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it is easy to decide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negligible function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6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29635</TotalTime>
  <Words>171</Words>
  <Application>Microsoft Office PowerPoint</Application>
  <PresentationFormat>全屏显示(4:3)</PresentationFormat>
  <Paragraphs>116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Foundations of Cryptography CTR</vt:lpstr>
      <vt:lpstr>CTR</vt:lpstr>
      <vt:lpstr>Security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672</cp:revision>
  <cp:lastPrinted>2019-10-14T03:38:51Z</cp:lastPrinted>
  <dcterms:created xsi:type="dcterms:W3CDTF">2014-04-06T04:43:09Z</dcterms:created>
  <dcterms:modified xsi:type="dcterms:W3CDTF">2019-10-21T07:10:29Z</dcterms:modified>
</cp:coreProperties>
</file>