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549" r:id="rId3"/>
    <p:sldId id="56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70" r:id="rId16"/>
    <p:sldId id="541" r:id="rId17"/>
    <p:sldId id="542" r:id="rId18"/>
    <p:sldId id="543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2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6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6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75.png"/><Relationship Id="rId3" Type="http://schemas.openxmlformats.org/officeDocument/2006/relationships/image" Target="../media/image27.png"/><Relationship Id="rId7" Type="http://schemas.openxmlformats.org/officeDocument/2006/relationships/image" Target="../../clipboard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73.png"/><Relationship Id="rId11" Type="http://schemas.openxmlformats.org/officeDocument/2006/relationships/image" Target="../../clipboard/media/image78.png"/><Relationship Id="rId5" Type="http://schemas.openxmlformats.org/officeDocument/2006/relationships/image" Target="../../clipboard/media/image72.png"/><Relationship Id="rId10" Type="http://schemas.openxmlformats.org/officeDocument/2006/relationships/image" Target="../../clipboard/media/image77.png"/><Relationship Id="rId4" Type="http://schemas.openxmlformats.org/officeDocument/2006/relationships/image" Target="../../clipboard/media/image71.png"/><Relationship Id="rId9" Type="http://schemas.openxmlformats.org/officeDocument/2006/relationships/image" Target="../../clipboard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7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0.png"/><Relationship Id="rId13" Type="http://schemas.openxmlformats.org/officeDocument/2006/relationships/image" Target="../../clipboard/media/image15.png"/><Relationship Id="rId18" Type="http://schemas.openxmlformats.org/officeDocument/2006/relationships/image" Target="../../clipboard/media/image20.png"/><Relationship Id="rId3" Type="http://schemas.openxmlformats.org/officeDocument/2006/relationships/image" Target="../../clipboard/media/image4.png"/><Relationship Id="rId7" Type="http://schemas.openxmlformats.org/officeDocument/2006/relationships/image" Target="../../clipboard/media/image9.png"/><Relationship Id="rId12" Type="http://schemas.openxmlformats.org/officeDocument/2006/relationships/image" Target="../../clipboard/media/image14.png"/><Relationship Id="rId17" Type="http://schemas.openxmlformats.org/officeDocument/2006/relationships/image" Target="../../clipboard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../clipboard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8.png"/><Relationship Id="rId11" Type="http://schemas.openxmlformats.org/officeDocument/2006/relationships/image" Target="../../clipboard/media/image13.png"/><Relationship Id="rId5" Type="http://schemas.openxmlformats.org/officeDocument/2006/relationships/image" Target="../../clipboard/media/image7.png"/><Relationship Id="rId15" Type="http://schemas.openxmlformats.org/officeDocument/2006/relationships/image" Target="../../clipboard/media/image17.png"/><Relationship Id="rId10" Type="http://schemas.openxmlformats.org/officeDocument/2006/relationships/image" Target="../../clipboard/media/image12.png"/><Relationship Id="rId4" Type="http://schemas.openxmlformats.org/officeDocument/2006/relationships/image" Target="../media/image3.png"/><Relationship Id="rId9" Type="http://schemas.openxmlformats.org/officeDocument/2006/relationships/image" Target="../../clipboard/media/image11.png"/><Relationship Id="rId14" Type="http://schemas.openxmlformats.org/officeDocument/2006/relationships/image" Target="../../clipboard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25.png"/><Relationship Id="rId13" Type="http://schemas.openxmlformats.org/officeDocument/2006/relationships/image" Target="../../clipboard/media/image30.png"/><Relationship Id="rId18" Type="http://schemas.openxmlformats.org/officeDocument/2006/relationships/image" Target="../../clipboard/media/image35.png"/><Relationship Id="rId3" Type="http://schemas.openxmlformats.org/officeDocument/2006/relationships/image" Target="../../clipboard/media/image4.png"/><Relationship Id="rId21" Type="http://schemas.openxmlformats.org/officeDocument/2006/relationships/image" Target="../../clipboard/media/image38.png"/><Relationship Id="rId7" Type="http://schemas.openxmlformats.org/officeDocument/2006/relationships/image" Target="../../clipboard/media/image24.png"/><Relationship Id="rId12" Type="http://schemas.openxmlformats.org/officeDocument/2006/relationships/image" Target="../../clipboard/media/image29.png"/><Relationship Id="rId17" Type="http://schemas.openxmlformats.org/officeDocument/2006/relationships/image" Target="../../clipboard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../clipboard/media/image33.png"/><Relationship Id="rId20" Type="http://schemas.openxmlformats.org/officeDocument/2006/relationships/image" Target="../../clipboard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23.png"/><Relationship Id="rId11" Type="http://schemas.openxmlformats.org/officeDocument/2006/relationships/image" Target="../../clipboard/media/image28.png"/><Relationship Id="rId5" Type="http://schemas.openxmlformats.org/officeDocument/2006/relationships/image" Target="../../clipboard/media/image22.png"/><Relationship Id="rId15" Type="http://schemas.openxmlformats.org/officeDocument/2006/relationships/image" Target="../../clipboard/media/image32.png"/><Relationship Id="rId10" Type="http://schemas.openxmlformats.org/officeDocument/2006/relationships/image" Target="../../clipboard/media/image27.png"/><Relationship Id="rId19" Type="http://schemas.openxmlformats.org/officeDocument/2006/relationships/image" Target="../../clipboard/media/image36.png"/><Relationship Id="rId4" Type="http://schemas.openxmlformats.org/officeDocument/2006/relationships/image" Target="../media/image4.png"/><Relationship Id="rId9" Type="http://schemas.openxmlformats.org/officeDocument/2006/relationships/image" Target="../../clipboard/media/image26.png"/><Relationship Id="rId14" Type="http://schemas.openxmlformats.org/officeDocument/2006/relationships/image" Target="../../clipboard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43.png"/><Relationship Id="rId13" Type="http://schemas.openxmlformats.org/officeDocument/2006/relationships/image" Target="../../clipboard/media/image48.png"/><Relationship Id="rId18" Type="http://schemas.openxmlformats.org/officeDocument/2006/relationships/image" Target="../../clipboard/media/image53.png"/><Relationship Id="rId3" Type="http://schemas.openxmlformats.org/officeDocument/2006/relationships/image" Target="../../clipboard/media/image4.png"/><Relationship Id="rId7" Type="http://schemas.openxmlformats.org/officeDocument/2006/relationships/image" Target="../../clipboard/media/image42.png"/><Relationship Id="rId12" Type="http://schemas.openxmlformats.org/officeDocument/2006/relationships/image" Target="../../clipboard/media/image47.png"/><Relationship Id="rId17" Type="http://schemas.openxmlformats.org/officeDocument/2006/relationships/image" Target="../../clipboard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../clipboard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41.png"/><Relationship Id="rId11" Type="http://schemas.openxmlformats.org/officeDocument/2006/relationships/image" Target="../../clipboard/media/image46.png"/><Relationship Id="rId5" Type="http://schemas.openxmlformats.org/officeDocument/2006/relationships/image" Target="../../clipboard/media/image40.png"/><Relationship Id="rId15" Type="http://schemas.openxmlformats.org/officeDocument/2006/relationships/image" Target="../../clipboard/media/image50.png"/><Relationship Id="rId10" Type="http://schemas.openxmlformats.org/officeDocument/2006/relationships/image" Target="../../clipboard/media/image45.png"/><Relationship Id="rId4" Type="http://schemas.openxmlformats.org/officeDocument/2006/relationships/image" Target="../media/image5.png"/><Relationship Id="rId9" Type="http://schemas.openxmlformats.org/officeDocument/2006/relationships/image" Target="../../clipboard/media/image44.png"/><Relationship Id="rId14" Type="http://schemas.openxmlformats.org/officeDocument/2006/relationships/image" Target="../../clipboard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58.png"/><Relationship Id="rId13" Type="http://schemas.openxmlformats.org/officeDocument/2006/relationships/image" Target="../../clipboard/media/image63.png"/><Relationship Id="rId3" Type="http://schemas.openxmlformats.org/officeDocument/2006/relationships/image" Target="../../clipboard/media/image4.png"/><Relationship Id="rId7" Type="http://schemas.openxmlformats.org/officeDocument/2006/relationships/image" Target="../../clipboard/media/image57.png"/><Relationship Id="rId12" Type="http://schemas.openxmlformats.org/officeDocument/2006/relationships/image" Target="../../clipboard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56.png"/><Relationship Id="rId11" Type="http://schemas.openxmlformats.org/officeDocument/2006/relationships/image" Target="../../clipboard/media/image61.png"/><Relationship Id="rId5" Type="http://schemas.openxmlformats.org/officeDocument/2006/relationships/image" Target="../../clipboard/media/image55.png"/><Relationship Id="rId10" Type="http://schemas.openxmlformats.org/officeDocument/2006/relationships/image" Target="../../clipboard/media/image60.png"/><Relationship Id="rId4" Type="http://schemas.openxmlformats.org/officeDocument/2006/relationships/image" Target="../media/image6.png"/><Relationship Id="rId9" Type="http://schemas.openxmlformats.org/officeDocument/2006/relationships/image" Target="../../clipboard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smtClean="0"/>
              <a:t>MAC, EUF-CMA, </a:t>
            </a:r>
            <a:r>
              <a:rPr lang="en-US" altLang="zh-CN" sz="2000" dirty="0" smtClean="0"/>
              <a:t>fixed-length </a:t>
            </a:r>
            <a:r>
              <a:rPr lang="en-US" altLang="zh-CN" sz="2000" dirty="0"/>
              <a:t>MAC from PRF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should be hard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unknown &amp;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is not observed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4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6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 message attack (EUF-CMA) </a:t>
                </a:r>
                <a:r>
                  <a:rPr lang="en-US" altLang="zh-CN" sz="2400" dirty="0" smtClean="0"/>
                  <a:t>if </a:t>
                </a:r>
                <a:r>
                  <a:rPr lang="en-US" altLang="zh-CN" sz="2400" dirty="0"/>
                  <a:t>for all </a:t>
                </a:r>
                <a:r>
                  <a:rPr lang="en-US" altLang="zh-CN" sz="2400" b="1" dirty="0"/>
                  <a:t>PPT</a:t>
                </a:r>
                <a:r>
                  <a:rPr lang="en-US" altLang="zh-CN" sz="2400" dirty="0"/>
                  <a:t>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negligible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random </a:t>
                </a:r>
                <a:r>
                  <a:rPr lang="en-US" altLang="zh-CN" sz="2400" dirty="0"/>
                  <a:t>coins used in the experiment.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Replay attack</a:t>
                </a:r>
                <a:r>
                  <a:rPr lang="en-US" altLang="zh-CN" sz="2400" dirty="0" smtClean="0"/>
                  <a:t>:  an adversary may intercept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and send it again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</a:t>
                </a:r>
                <a:r>
                  <a:rPr lang="en-US" altLang="zh-CN" sz="2000" b="1" dirty="0" smtClean="0"/>
                  <a:t>equence numbers</a:t>
                </a:r>
                <a:r>
                  <a:rPr lang="en-US" altLang="zh-CN" sz="2000" dirty="0" smtClean="0"/>
                  <a:t>: need to be synchronized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t</a:t>
                </a:r>
                <a:r>
                  <a:rPr lang="en-US" altLang="zh-CN" sz="2000" b="1" dirty="0" smtClean="0"/>
                  <a:t>ime-stamp</a:t>
                </a:r>
                <a:r>
                  <a:rPr lang="en-US" altLang="zh-CN" sz="2000" dirty="0" smtClean="0"/>
                  <a:t>: send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3" b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9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7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MAC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910679"/>
                <a:ext cx="9144000" cy="319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 MAC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output 1 iff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  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canonical verification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0679"/>
                <a:ext cx="9144000" cy="319472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0" b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713652"/>
                <a:ext cx="9144000" cy="3239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</a:t>
                </a:r>
                <a:r>
                  <a:rPr lang="en-US" altLang="zh-CN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EUF-CMA.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output 1 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proof is done by showing that for any PPT algorithm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 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0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3652"/>
                <a:ext cx="9144000" cy="32393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8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0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4003131" y="1560000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279732" y="1560000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16"/>
          <p:cNvCxnSpPr/>
          <p:nvPr/>
        </p:nvCxnSpPr>
        <p:spPr>
          <a:xfrm flipH="1">
            <a:off x="5603332" y="30632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5"/>
              <p:cNvSpPr txBox="1"/>
              <p:nvPr/>
            </p:nvSpPr>
            <p:spPr>
              <a:xfrm>
                <a:off x="6090832" y="2779200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2" y="2779200"/>
                <a:ext cx="6267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21" t="-2222" r="-12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20"/>
          <p:cNvCxnSpPr/>
          <p:nvPr/>
        </p:nvCxnSpPr>
        <p:spPr>
          <a:xfrm flipH="1">
            <a:off x="5612850" y="20794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/>
              <p:cNvSpPr txBox="1"/>
              <p:nvPr/>
            </p:nvSpPr>
            <p:spPr>
              <a:xfrm>
                <a:off x="5956457" y="1788600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57" y="1788600"/>
                <a:ext cx="10539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90" t="-2174" r="-809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22"/>
          <p:cNvCxnSpPr/>
          <p:nvPr/>
        </p:nvCxnSpPr>
        <p:spPr>
          <a:xfrm rot="10800000" flipH="1">
            <a:off x="5612851" y="2474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/>
        </p:nvSpPr>
        <p:spPr>
          <a:xfrm>
            <a:off x="990600" y="1560000"/>
            <a:ext cx="12546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/>
              <p:nvPr/>
            </p:nvSpPr>
            <p:spPr>
              <a:xfrm>
                <a:off x="1100237" y="1584658"/>
                <a:ext cx="212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7" y="1584658"/>
                <a:ext cx="21249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0"/>
          <p:cNvCxnSpPr/>
          <p:nvPr/>
        </p:nvCxnSpPr>
        <p:spPr>
          <a:xfrm flipH="1">
            <a:off x="2286000" y="2078886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"/>
              <p:cNvSpPr txBox="1"/>
              <p:nvPr/>
            </p:nvSpPr>
            <p:spPr>
              <a:xfrm>
                <a:off x="2828652" y="1788079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1788079"/>
                <a:ext cx="32149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22"/>
          <p:cNvCxnSpPr/>
          <p:nvPr/>
        </p:nvCxnSpPr>
        <p:spPr>
          <a:xfrm rot="10800000" flipH="1">
            <a:off x="2286001" y="22458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"/>
              <p:cNvSpPr txBox="1"/>
              <p:nvPr/>
            </p:nvSpPr>
            <p:spPr>
              <a:xfrm>
                <a:off x="2500086" y="2255457"/>
                <a:ext cx="1137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86" y="2255457"/>
                <a:ext cx="113742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t="-2222" r="-6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6186714" y="2197401"/>
                <a:ext cx="215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14" y="2197401"/>
                <a:ext cx="2155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714" r="-8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0"/>
          <p:cNvCxnSpPr/>
          <p:nvPr/>
        </p:nvCxnSpPr>
        <p:spPr>
          <a:xfrm flipH="1">
            <a:off x="2286000" y="311664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4"/>
              <p:cNvSpPr txBox="1"/>
              <p:nvPr/>
            </p:nvSpPr>
            <p:spPr>
              <a:xfrm>
                <a:off x="2828652" y="2825840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2825840"/>
                <a:ext cx="25083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2"/>
          <p:cNvCxnSpPr/>
          <p:nvPr/>
        </p:nvCxnSpPr>
        <p:spPr>
          <a:xfrm rot="10800000" flipH="1">
            <a:off x="2275117" y="326904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"/>
              <p:cNvSpPr txBox="1"/>
              <p:nvPr/>
            </p:nvSpPr>
            <p:spPr>
              <a:xfrm>
                <a:off x="2489202" y="3278704"/>
                <a:ext cx="1054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2" y="3278704"/>
                <a:ext cx="10548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780" t="-4444" r="-75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118535" y="3253652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35" y="3253652"/>
                <a:ext cx="1367865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9821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315200" y="1589028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589028"/>
                <a:ext cx="26712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0455" r="-159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038600" y="1589028"/>
                <a:ext cx="22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589028"/>
                <a:ext cx="2275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962888"/>
                <a:ext cx="9144000" cy="5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2888"/>
                <a:ext cx="9144000" cy="520912"/>
              </a:xfrm>
              <a:prstGeom prst="rect">
                <a:avLst/>
              </a:prstGeom>
              <a:blipFill rotWithShape="0">
                <a:blip r:embed="rId14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4150800"/>
                <a:ext cx="9144000" cy="2173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0800"/>
                <a:ext cx="9144000" cy="2173800"/>
              </a:xfrm>
              <a:prstGeom prst="rect">
                <a:avLst/>
              </a:prstGeom>
              <a:blipFill rotWithShape="0">
                <a:blip r:embed="rId15"/>
                <a:stretch>
                  <a:fillRect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3" grpId="0"/>
      <p:bldP spid="16" grpId="0" animBg="1"/>
      <p:bldP spid="17" grpId="0"/>
      <p:bldP spid="19" grpId="0"/>
      <p:bldP spid="21" grpId="0"/>
      <p:bldP spid="22" grpId="0"/>
      <p:bldP spid="25" grpId="0"/>
      <p:bldP spid="27" grpId="0"/>
      <p:bldP spid="3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1981200" y="1752600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57801" y="1752600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16"/>
          <p:cNvCxnSpPr/>
          <p:nvPr/>
        </p:nvCxnSpPr>
        <p:spPr>
          <a:xfrm flipH="1">
            <a:off x="3581401" y="32558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5"/>
              <p:cNvSpPr txBox="1"/>
              <p:nvPr/>
            </p:nvSpPr>
            <p:spPr>
              <a:xfrm>
                <a:off x="4068901" y="2971800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01" y="2971800"/>
                <a:ext cx="6267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21" t="-4444" r="-126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20"/>
          <p:cNvCxnSpPr/>
          <p:nvPr/>
        </p:nvCxnSpPr>
        <p:spPr>
          <a:xfrm flipH="1">
            <a:off x="3590919" y="22720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/>
              <p:cNvSpPr txBox="1"/>
              <p:nvPr/>
            </p:nvSpPr>
            <p:spPr>
              <a:xfrm>
                <a:off x="3934526" y="1981200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526" y="1981200"/>
                <a:ext cx="10539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90" t="-2222" r="-809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22"/>
          <p:cNvCxnSpPr/>
          <p:nvPr/>
        </p:nvCxnSpPr>
        <p:spPr>
          <a:xfrm rot="10800000" flipH="1">
            <a:off x="3590920" y="2667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3921669" y="2362200"/>
                <a:ext cx="1110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69" y="2362200"/>
                <a:ext cx="11104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846" t="-44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2096604" y="3446252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04" y="3446252"/>
                <a:ext cx="1367865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9821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27"/>
              <p:cNvSpPr txBox="1"/>
              <p:nvPr/>
            </p:nvSpPr>
            <p:spPr>
              <a:xfrm>
                <a:off x="5750469" y="42950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69" y="4295001"/>
                <a:ext cx="267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455" r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4102" y="1781628"/>
                <a:ext cx="1340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02" y="1781628"/>
                <a:ext cx="134036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27"/>
          <p:cNvSpPr txBox="1"/>
          <p:nvPr/>
        </p:nvSpPr>
        <p:spPr>
          <a:xfrm>
            <a:off x="2310513" y="4293078"/>
            <a:ext cx="10015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Challenger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990600"/>
                <a:ext cx="9144000" cy="5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Part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20912"/>
              </a:xfrm>
              <a:prstGeom prst="rect">
                <a:avLst/>
              </a:prstGeom>
              <a:blipFill rotWithShape="0"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0" y="4643951"/>
                <a:ext cx="9144000" cy="16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truly random for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3951"/>
                <a:ext cx="9144000" cy="165731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1" grpId="0"/>
      <p:bldP spid="12" grpId="0"/>
      <p:bldP spid="1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 smtClean="0"/>
                  <a:t>How to construct an MAC for arbitrarily long messages?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Fixed-Length MAC: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based on PRF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EUF-CMA secure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Idea</a:t>
                </a:r>
                <a:r>
                  <a:rPr lang="en-US" altLang="zh-CN" sz="2400" dirty="0" smtClean="0"/>
                  <a:t>: Build an arbitrary-length MAC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1</a:t>
                </a:r>
                <a:r>
                  <a:rPr lang="en-US" altLang="zh-CN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Block re-Ordering Attack: 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2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Truncation attack: forgery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missed!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3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Mix-and-match attack: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Integrity</a:t>
            </a:r>
            <a:endParaRPr lang="en-US" sz="3100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05000" y="2119451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364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828800" y="1673919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Transfer $1000 from Alice’s account to Bob’s</a:t>
            </a:r>
            <a:endParaRPr 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52" y="1524000"/>
            <a:ext cx="1562100" cy="12496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301144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r>
              <a:rPr lang="en-US" altLang="zh-CN" sz="2400" b="1" dirty="0" smtClean="0"/>
              <a:t>uestions that will be asked by the bank: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Is the message really from Alice?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Has the message been modified?</a:t>
            </a:r>
          </a:p>
          <a:p>
            <a:r>
              <a:rPr lang="en-US" altLang="zh-CN" sz="2400" b="1" dirty="0" smtClean="0"/>
              <a:t>Message Integrity: </a:t>
            </a:r>
            <a:r>
              <a:rPr lang="en-US" altLang="zh-CN" sz="2400" dirty="0" smtClean="0"/>
              <a:t> prevent undetected tampering of messages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Unauthorized modifications should be detectable</a:t>
            </a:r>
          </a:p>
          <a:p>
            <a:r>
              <a:rPr lang="en-US" altLang="zh-CN" sz="2400" b="1" dirty="0" smtClean="0"/>
              <a:t>Encryptions cannot provide message integrity</a:t>
            </a:r>
            <a:r>
              <a:rPr lang="en-US" altLang="zh-CN" sz="2400" dirty="0" smtClean="0"/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Encryption can prevent </a:t>
            </a:r>
            <a:r>
              <a:rPr lang="en-US" sz="2000" dirty="0"/>
              <a:t>unauthorized access of the </a:t>
            </a:r>
            <a:r>
              <a:rPr lang="en-US" sz="2000" dirty="0" smtClean="0"/>
              <a:t>messages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Encryption cannot prevent undetected tampering of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𝐀𝐥𝐢𝐜𝐞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184" r="-102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1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Encryption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/>
                  <a:t> Integrity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52600"/>
                <a:ext cx="9143999" cy="363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</a:t>
                </a:r>
                <a:r>
                  <a:rPr lang="en-US" sz="2000" dirty="0" smtClean="0"/>
                  <a:t>flipped, without being detected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 Scheme: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</a:t>
                </a:r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Attack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will be flipped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 Scheme: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flipped, </a:t>
                </a:r>
                <a:r>
                  <a:rPr lang="en-US" sz="2000" dirty="0" smtClean="0"/>
                  <a:t>without </a:t>
                </a:r>
                <a:r>
                  <a:rPr lang="en-US" sz="2000" dirty="0"/>
                  <a:t>being detected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3999" cy="3637919"/>
              </a:xfrm>
              <a:prstGeom prst="rect">
                <a:avLst/>
              </a:prstGeom>
              <a:blipFill rotWithShape="0">
                <a:blip r:embed="rId5"/>
                <a:stretch>
                  <a:fillRect l="-1000" t="-168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/>
                  <a:t>a length-preserving PRF/PRP/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</a:t>
                </a:r>
                <a:r>
                  <a:rPr lang="en-US" sz="2400" dirty="0" smtClean="0"/>
                  <a:t>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:r>
                  <a:rPr lang="en-US" sz="2000" dirty="0" smtClean="0"/>
                  <a:t>the message will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flipped,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6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/>
                  <a:t>a length-preserving PRF/PRP/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Attack: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the message will be </a:t>
                </a:r>
                <a:r>
                  <a:rPr lang="en-US" sz="2000" dirty="0" smtClean="0"/>
                  <a:t>flipped</a:t>
                </a:r>
                <a:r>
                  <a:rPr lang="en-US" sz="2000" dirty="0"/>
                  <a:t>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1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/>
                  <a:t>a  length-preserving 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57377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888808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891209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888808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984568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94969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853689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857961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85796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406406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860108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860108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4066215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the initial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same bit (location)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will be </a:t>
                </a:r>
                <a:r>
                  <a:rPr lang="en-US" sz="2000" dirty="0"/>
                  <a:t>flipped,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/>
                  <a:t>a length-preserving 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2334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2336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2334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550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553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550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Attacks: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Change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order of ciphertext blocks: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message blocks will be reordered, </a:t>
                </a:r>
                <a:r>
                  <a:rPr lang="en-US" dirty="0"/>
                  <a:t>without being </a:t>
                </a:r>
                <a:r>
                  <a:rPr lang="en-US" dirty="0" smtClean="0"/>
                  <a:t>detected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  <a:blipFill rotWithShape="0">
                <a:blip r:embed="rId13"/>
                <a:stretch>
                  <a:fillRect l="-1000" t="-493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3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Objective: </a:t>
                </a:r>
                <a:r>
                  <a:rPr lang="en-US" sz="2400" dirty="0" smtClean="0"/>
                  <a:t>ensures message integrity in the following sense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modification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injection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09800" y="2895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5556" t="-22449" r="-3333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36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75" y="2286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7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29708</TotalTime>
  <Words>485</Words>
  <Application>Microsoft Office PowerPoint</Application>
  <PresentationFormat>全屏显示(4:3)</PresentationFormat>
  <Paragraphs>220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Theme</vt:lpstr>
      <vt:lpstr>Foundations of Cryptography MAC, EUF-CMA, fixed-length MAC from PRF</vt:lpstr>
      <vt:lpstr>Message Integrity</vt:lpstr>
      <vt:lpstr>Encryption ⇏ Integrity</vt:lpstr>
      <vt:lpstr>Encryption ⇏ Integrity</vt:lpstr>
      <vt:lpstr>Encryption ⇏ Integrity</vt:lpstr>
      <vt:lpstr>Encryption ⇏ Integrity</vt:lpstr>
      <vt:lpstr>Encryption ⇏ Integrity</vt:lpstr>
      <vt:lpstr>PowerPoint 演示文稿</vt:lpstr>
      <vt:lpstr>Message Authentication Code</vt:lpstr>
      <vt:lpstr>Security</vt:lpstr>
      <vt:lpstr>Security</vt:lpstr>
      <vt:lpstr>PowerPoint 演示文稿</vt:lpstr>
      <vt:lpstr>Fixed-Length MAC from PRF</vt:lpstr>
      <vt:lpstr>Security</vt:lpstr>
      <vt:lpstr>Security</vt:lpstr>
      <vt:lpstr>Security</vt:lpstr>
      <vt:lpstr>PowerPoint 演示文稿</vt:lpstr>
      <vt:lpstr>Arbitrary-Length MAC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682</cp:revision>
  <cp:lastPrinted>2019-10-14T03:38:51Z</cp:lastPrinted>
  <dcterms:created xsi:type="dcterms:W3CDTF">2014-04-06T04:43:09Z</dcterms:created>
  <dcterms:modified xsi:type="dcterms:W3CDTF">2019-10-23T07:18:07Z</dcterms:modified>
</cp:coreProperties>
</file>