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588" r:id="rId3"/>
    <p:sldId id="544" r:id="rId4"/>
    <p:sldId id="545" r:id="rId5"/>
    <p:sldId id="546" r:id="rId6"/>
    <p:sldId id="547" r:id="rId7"/>
    <p:sldId id="548" r:id="rId8"/>
    <p:sldId id="556" r:id="rId9"/>
    <p:sldId id="568" r:id="rId10"/>
    <p:sldId id="557" r:id="rId11"/>
    <p:sldId id="558" r:id="rId12"/>
    <p:sldId id="559" r:id="rId13"/>
    <p:sldId id="560" r:id="rId14"/>
    <p:sldId id="561" r:id="rId15"/>
    <p:sldId id="562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>
      <p:cViewPr varScale="1">
        <p:scale>
          <a:sx n="70" d="100"/>
          <a:sy n="70" d="100"/>
        </p:scale>
        <p:origin x="12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9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7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59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1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0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3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88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1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103.png"/><Relationship Id="rId4" Type="http://schemas.openxmlformats.org/officeDocument/2006/relationships/image" Target="../../clipboard/media/image10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09.png"/><Relationship Id="rId3" Type="http://schemas.openxmlformats.org/officeDocument/2006/relationships/image" Target="../../clipboard/media/image104.png"/><Relationship Id="rId7" Type="http://schemas.openxmlformats.org/officeDocument/2006/relationships/image" Target="../../clipboard/media/image10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07.png"/><Relationship Id="rId11" Type="http://schemas.openxmlformats.org/officeDocument/2006/relationships/image" Target="../../clipboard/media/image112.png"/><Relationship Id="rId5" Type="http://schemas.openxmlformats.org/officeDocument/2006/relationships/image" Target="../../clipboard/media/image106.png"/><Relationship Id="rId10" Type="http://schemas.openxmlformats.org/officeDocument/2006/relationships/image" Target="../../clipboard/media/image111.png"/><Relationship Id="rId4" Type="http://schemas.openxmlformats.org/officeDocument/2006/relationships/image" Target="../../clipboard/media/image105.png"/><Relationship Id="rId9" Type="http://schemas.openxmlformats.org/officeDocument/2006/relationships/image" Target="../../clipboard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1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20.png"/><Relationship Id="rId13" Type="http://schemas.openxmlformats.org/officeDocument/2006/relationships/image" Target="../../clipboard/media/image125.png"/><Relationship Id="rId18" Type="http://schemas.openxmlformats.org/officeDocument/2006/relationships/image" Target="../../clipboard/media/image130.png"/><Relationship Id="rId26" Type="http://schemas.openxmlformats.org/officeDocument/2006/relationships/image" Target="../../clipboard/media/image138.png"/><Relationship Id="rId3" Type="http://schemas.openxmlformats.org/officeDocument/2006/relationships/image" Target="../media/image1.png"/><Relationship Id="rId21" Type="http://schemas.openxmlformats.org/officeDocument/2006/relationships/image" Target="../../clipboard/media/image133.png"/><Relationship Id="rId7" Type="http://schemas.openxmlformats.org/officeDocument/2006/relationships/image" Target="../../clipboard/media/image119.png"/><Relationship Id="rId12" Type="http://schemas.openxmlformats.org/officeDocument/2006/relationships/image" Target="../../clipboard/media/image124.png"/><Relationship Id="rId17" Type="http://schemas.openxmlformats.org/officeDocument/2006/relationships/image" Target="../../clipboard/media/image129.png"/><Relationship Id="rId25" Type="http://schemas.openxmlformats.org/officeDocument/2006/relationships/image" Target="../../clipboard/media/image137.png"/><Relationship Id="rId2" Type="http://schemas.openxmlformats.org/officeDocument/2006/relationships/notesSlide" Target="../notesSlides/notesSlide6.xml"/><Relationship Id="rId16" Type="http://schemas.openxmlformats.org/officeDocument/2006/relationships/image" Target="../../clipboard/media/image128.png"/><Relationship Id="rId20" Type="http://schemas.openxmlformats.org/officeDocument/2006/relationships/image" Target="../../clipboard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18.png"/><Relationship Id="rId11" Type="http://schemas.openxmlformats.org/officeDocument/2006/relationships/image" Target="../../clipboard/media/image123.png"/><Relationship Id="rId24" Type="http://schemas.openxmlformats.org/officeDocument/2006/relationships/image" Target="../../clipboard/media/image136.png"/><Relationship Id="rId5" Type="http://schemas.openxmlformats.org/officeDocument/2006/relationships/image" Target="../../clipboard/media/image117.png"/><Relationship Id="rId15" Type="http://schemas.openxmlformats.org/officeDocument/2006/relationships/image" Target="../../clipboard/media/image127.png"/><Relationship Id="rId23" Type="http://schemas.openxmlformats.org/officeDocument/2006/relationships/image" Target="../../clipboard/media/image135.png"/><Relationship Id="rId10" Type="http://schemas.openxmlformats.org/officeDocument/2006/relationships/image" Target="../../clipboard/media/image122.png"/><Relationship Id="rId19" Type="http://schemas.openxmlformats.org/officeDocument/2006/relationships/image" Target="../../clipboard/media/image131.png"/><Relationship Id="rId4" Type="http://schemas.openxmlformats.org/officeDocument/2006/relationships/image" Target="../../clipboard/media/image116.png"/><Relationship Id="rId9" Type="http://schemas.openxmlformats.org/officeDocument/2006/relationships/image" Target="../../clipboard/media/image121.png"/><Relationship Id="rId14" Type="http://schemas.openxmlformats.org/officeDocument/2006/relationships/image" Target="../../clipboard/media/image126.png"/><Relationship Id="rId22" Type="http://schemas.openxmlformats.org/officeDocument/2006/relationships/image" Target="../../clipboard/media/image134.png"/><Relationship Id="rId27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18" Type="http://schemas.openxmlformats.org/officeDocument/2006/relationships/image" Target="../media/image4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40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80.png"/><Relationship Id="rId10" Type="http://schemas.openxmlformats.org/officeDocument/2006/relationships/image" Target="../media/image330.png"/><Relationship Id="rId19" Type="http://schemas.openxmlformats.org/officeDocument/2006/relationships/image" Target="../media/image42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200" dirty="0" smtClean="0"/>
              <a:t>a</a:t>
            </a:r>
            <a:r>
              <a:rPr lang="en-US" sz="2200" dirty="0" smtClean="0"/>
              <a:t>rbitrary-length MAC, CBC-MAC, IND-CCA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89739"/>
                <a:ext cx="9144000" cy="4401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/>
                  <a:t>has indistinguishable encryptions under a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ciphertext attack (IND-CCA)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cca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𝐧𝐞𝐠𝐥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cca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is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not allowed to query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IND-CCA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 smtClean="0"/>
                  <a:t> IND-CPA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9739"/>
                <a:ext cx="9144000" cy="440146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r="-33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57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CCA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76219"/>
                <a:ext cx="9143999" cy="4819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The encryption schemes constructed so far are not IND-CCA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One-Time Pad: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Attack via </a:t>
                </a:r>
                <a:r>
                  <a:rPr lang="en-US" sz="2000" b="1" u="sng" dirty="0" smtClean="0"/>
                  <a:t>Malleability</a:t>
                </a:r>
                <a:r>
                  <a:rPr lang="en-US" sz="2000" b="1" dirty="0" smtClean="0"/>
                  <a:t>: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</m:t>
                    </m:r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.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Learn</a:t>
                </a:r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⊕1 )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PRG-based Encryption: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query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PRF-based Encryption: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6219"/>
                <a:ext cx="9143999" cy="481978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6" b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010400" y="22098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209800"/>
                <a:ext cx="381000" cy="381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229600" y="22098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209800"/>
                <a:ext cx="381000" cy="381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229600" y="32004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200400"/>
                <a:ext cx="381000" cy="381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010400" y="32004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00400"/>
                <a:ext cx="381000" cy="381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7391400" y="24003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1"/>
            <a:endCxn id="11" idx="3"/>
          </p:cNvCxnSpPr>
          <p:nvPr/>
        </p:nvCxnSpPr>
        <p:spPr>
          <a:xfrm flipH="1">
            <a:off x="7391400" y="33909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0"/>
            <a:endCxn id="8" idx="2"/>
          </p:cNvCxnSpPr>
          <p:nvPr/>
        </p:nvCxnSpPr>
        <p:spPr>
          <a:xfrm flipV="1">
            <a:off x="7200900" y="2590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10" idx="0"/>
          </p:cNvCxnSpPr>
          <p:nvPr/>
        </p:nvCxnSpPr>
        <p:spPr>
          <a:xfrm>
            <a:off x="8420100" y="2590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589520" y="2179320"/>
                <a:ext cx="444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20" y="2179320"/>
                <a:ext cx="4440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59" r="-123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589520" y="3365361"/>
                <a:ext cx="458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20" y="3365361"/>
                <a:ext cx="45845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0667" r="-12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446348" y="2712720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48" y="2712720"/>
                <a:ext cx="18626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6667" t="-2222" r="-4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979920" y="2712720"/>
                <a:ext cx="238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920" y="2712720"/>
                <a:ext cx="23884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8462" t="-8889" r="-3846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6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OFB: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6200000" flipH="1">
            <a:off x="3121343" y="403084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86693" y="3525671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77293" y="3528072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4390" y="3525671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750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 flipH="1">
            <a:off x="2279922" y="2621431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4259513" y="2492155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771098" y="2494824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84972" y="3700931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74365" y="2496971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8239" y="3703078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5" idx="0"/>
          </p:cNvCxnSpPr>
          <p:nvPr/>
        </p:nvCxnSpPr>
        <p:spPr>
          <a:xfrm>
            <a:off x="2426244" y="2494824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74959" y="2494824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48521" y="2489351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69047" y="2492020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16200000" flipH="1">
            <a:off x="4108974" y="4025937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6200000" flipH="1">
            <a:off x="5067765" y="4030588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306468" y="4172501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273918" y="4174522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61015" y="4172501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query the decryption oracle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17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85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CTR: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21" r="-51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 flipH="1">
            <a:off x="3752855" y="412481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18205" y="361963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08805" y="362204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5902" y="361963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67" r="-11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 flipH="1">
            <a:off x="2947182" y="2438400"/>
            <a:ext cx="2473" cy="212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5880033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475" r="-50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 flipH="1">
            <a:off x="4740486" y="411990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678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6200000" flipH="1">
            <a:off x="5699277" y="412455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37980" y="4266469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05430" y="4268490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92527" y="4266469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99105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105" y="2161401"/>
                <a:ext cx="76809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06566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66" y="2161401"/>
                <a:ext cx="768095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55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80305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05" y="2161401"/>
                <a:ext cx="768095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4893855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09634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Flip one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query the decryption oracle</a:t>
                </a:r>
              </a:p>
            </p:txBody>
          </p:sp>
        </mc:Choice>
        <mc:Fallback xmlns="">
          <p:sp>
            <p:nvSpPr>
              <p:cNvPr id="44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20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12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1430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ECB: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4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24200" y="2458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4587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14800" y="2458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4587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5400" y="2458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4587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93110" y="16764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10" y="1676400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70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1542" y="16788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542" y="1678801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862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7697" y="16764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97" y="1676400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23504" y="36372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504" y="3637280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6067" y="36396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67" y="363968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41907" y="36372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7" y="3637280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 flipH="1">
            <a:off x="3467100" y="195339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 flipH="1">
            <a:off x="4457700" y="195580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5444797" y="195339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67100" y="31699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57700" y="31723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44797" y="31699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038600"/>
                <a:ext cx="9144000" cy="2402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600"/>
                <a:ext cx="9144000" cy="2402004"/>
              </a:xfrm>
              <a:prstGeom prst="rect">
                <a:avLst/>
              </a:prstGeom>
              <a:blipFill rotWithShape="0">
                <a:blip r:embed="rId12"/>
                <a:stretch>
                  <a:fillRect l="-1000" t="-254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3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Examples of CCA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CBC: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53393" y="26992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93" y="2699203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43993" y="26992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93" y="2699203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34593" y="2699203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93" y="2699203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2303" y="17526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03" y="1752600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0735" y="17550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35" y="1755001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96890" y="17526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90" y="1752600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52697" y="3877763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97" y="3877763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5260" y="388016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60" y="3880164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71100" y="387776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0" y="3877763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896332" y="2095371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96293" y="3410403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86893" y="3412804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73990" y="3410403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3886966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886966"/>
                <a:ext cx="29264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145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45673" y="2229164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73" y="2229164"/>
                <a:ext cx="2926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3" idx="0"/>
          </p:cNvCxnSpPr>
          <p:nvPr/>
        </p:nvCxnSpPr>
        <p:spPr>
          <a:xfrm flipH="1">
            <a:off x="2889522" y="2506163"/>
            <a:ext cx="2473" cy="13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77639" y="2233044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39" y="2233044"/>
                <a:ext cx="2532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3898833" y="2471291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01351" y="2375284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66612" y="209243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47919" y="223010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19" y="2230106"/>
                <a:ext cx="25327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4869113" y="246835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857212" y="209243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38519" y="223010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19" y="2230106"/>
                <a:ext cx="2532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5859713" y="2468353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380698" y="2379556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80698" y="2379556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94572" y="3585663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83965" y="2381703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83965" y="2381703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97839" y="3587810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0" y="4017395"/>
                <a:ext cx="9144000" cy="2382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/>
                  <a:t>Attack via Malleability</a:t>
                </a:r>
                <a:r>
                  <a:rPr lang="en-US" sz="2400" b="1" dirty="0" smtClean="0"/>
                  <a:t>:</a:t>
                </a:r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except the 1</a:t>
                </a:r>
                <a:r>
                  <a:rPr lang="en-US" sz="2000" baseline="30000" dirty="0" smtClean="0">
                    <a:solidFill>
                      <a:srgbClr val="C00000"/>
                    </a:solidFill>
                  </a:rPr>
                  <a:t>st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bit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7395"/>
                <a:ext cx="9144000" cy="2382191"/>
              </a:xfrm>
              <a:prstGeom prst="rect">
                <a:avLst/>
              </a:prstGeom>
              <a:blipFill rotWithShape="0">
                <a:blip r:embed="rId17"/>
                <a:stretch>
                  <a:fillRect l="-1000" t="-256" b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Arbitrary-Length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115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QUESTION: </a:t>
                </a:r>
                <a:r>
                  <a:rPr lang="en-US" altLang="zh-CN" sz="2400" dirty="0" smtClean="0"/>
                  <a:t>How to construct an MAC for arbitrarily long messages?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Fixed-Length MAC: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based on PRF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EUF-CMA secure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Idea</a:t>
                </a:r>
                <a:r>
                  <a:rPr lang="en-US" altLang="zh-CN" sz="2400" dirty="0" smtClean="0"/>
                  <a:t>: Build an arbitrary-length MAC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𝚷</m:t>
                        </m:r>
                      </m:e>
                      <m:sup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 smtClean="0"/>
                  <a:t>?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1</a:t>
                </a:r>
                <a:r>
                  <a:rPr lang="en-US" altLang="zh-CN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Block re-Ordering Attack: forgery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2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Truncation attack: forgery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missed!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Idea 3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Mix-and-match attack: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 smtClean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forgery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1524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9" b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9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Arbitrary-Length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673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400" b="1" dirty="0" smtClean="0"/>
                  <a:t>, </a:t>
                </a:r>
                <a:r>
                  <a:rPr lang="en-US" altLang="zh-CN" sz="2400" dirty="0" smtClean="0"/>
                  <a:t>an arbitrary-length MAC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 smtClean="0"/>
                  <a:t> </a:t>
                </a:r>
                <a:r>
                  <a:rPr lang="en-US" altLang="zh-CN" sz="2000" dirty="0" smtClean="0"/>
                  <a:t>is a fixed-length MAC and EUF-CMA secure.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parse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    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padding with 0s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output 1 iff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400" dirty="0"/>
                  <a:t> is EUF-CMA,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is also EUF-CMA</a:t>
                </a:r>
                <a:r>
                  <a:rPr lang="en-US" altLang="zh-CN" sz="2400" dirty="0" smtClean="0"/>
                  <a:t>.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737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 r="-333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4267200" y="5029200"/>
                <a:ext cx="2971800" cy="457200"/>
              </a:xfrm>
              <a:prstGeom prst="wedgeRectCallout">
                <a:avLst>
                  <a:gd name="adj1" fmla="val -90955"/>
                  <a:gd name="adj2" fmla="val -141929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1" indent="-457200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: tag is too long</a:t>
                </a:r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029200"/>
                <a:ext cx="2971800" cy="457200"/>
              </a:xfrm>
              <a:prstGeom prst="wedgeRectCallout">
                <a:avLst>
                  <a:gd name="adj1" fmla="val -90955"/>
                  <a:gd name="adj2" fmla="val -141929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4267200" y="3505200"/>
                <a:ext cx="4267200" cy="457200"/>
              </a:xfrm>
              <a:prstGeom prst="wedgeRectCallout">
                <a:avLst>
                  <a:gd name="adj1" fmla="val -59815"/>
                  <a:gd name="adj2" fmla="val 9386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1" indent="-4572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PRF computations: heavy 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505200"/>
                <a:ext cx="4267200" cy="457200"/>
              </a:xfrm>
              <a:prstGeom prst="wedgeRectCallout">
                <a:avLst>
                  <a:gd name="adj1" fmla="val -59815"/>
                  <a:gd name="adj2" fmla="val 93860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3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2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Fixed-Length CBC-MAC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82806"/>
                <a:ext cx="9144000" cy="4967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fixed-length CBC-MAC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dirty="0" smtClean="0"/>
                  <a:t> is a length-preserving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maps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 to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i="1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Parse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i="0" dirty="0" smtClean="0">
                    <a:solidFill>
                      <a:srgbClr val="C00000"/>
                    </a:solidFill>
                    <a:latin typeface="+mj-lt"/>
                  </a:rPr>
                  <a:t>for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zh-CN" sz="2000" b="0" i="0" dirty="0" smtClean="0">
                    <a:solidFill>
                      <a:srgbClr val="C00000"/>
                    </a:solidFill>
                    <a:latin typeface="+mj-lt"/>
                  </a:rPr>
                  <a:t>to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0" i="0" dirty="0" smtClean="0">
                    <a:solidFill>
                      <a:srgbClr val="C00000"/>
                    </a:solidFill>
                    <a:latin typeface="+mj-lt"/>
                  </a:rPr>
                  <a:t>do</a:t>
                </a:r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utput 0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utput 1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2806"/>
                <a:ext cx="9144000" cy="496751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3" b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38800" y="389368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893682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29400" y="389368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93682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00" y="389368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893682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07710" y="2947079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710" y="2947079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96142" y="294948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142" y="2949480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82297" y="2947079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97" y="2947079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01409" y="507224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409" y="5072242"/>
                <a:ext cx="1499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7959397" y="4604882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84240" y="3295766"/>
            <a:ext cx="371" cy="5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952019" y="32869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33326" y="342458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326" y="3424585"/>
                <a:ext cx="25327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6954520" y="366283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942619" y="32869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23926" y="342458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926" y="3424585"/>
                <a:ext cx="25327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7945120" y="366283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26" idx="1"/>
          </p:cNvCxnSpPr>
          <p:nvPr/>
        </p:nvCxnSpPr>
        <p:spPr>
          <a:xfrm rot="5400000" flipH="1" flipV="1">
            <a:off x="5899314" y="3645471"/>
            <a:ext cx="1016397" cy="851626"/>
          </a:xfrm>
          <a:prstGeom prst="bentConnector4">
            <a:avLst>
              <a:gd name="adj1" fmla="val -22491"/>
              <a:gd name="adj2" fmla="val 5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" idx="2"/>
            <a:endCxn id="29" idx="1"/>
          </p:cNvCxnSpPr>
          <p:nvPr/>
        </p:nvCxnSpPr>
        <p:spPr>
          <a:xfrm rot="5400000" flipH="1" flipV="1">
            <a:off x="6889914" y="3645471"/>
            <a:ext cx="1016397" cy="851626"/>
          </a:xfrm>
          <a:prstGeom prst="bentConnector4">
            <a:avLst>
              <a:gd name="adj1" fmla="val -22491"/>
              <a:gd name="adj2" fmla="val 56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Fixed-Length </a:t>
            </a:r>
            <a:r>
              <a:rPr lang="en-US" altLang="zh-CN" dirty="0"/>
              <a:t>CBC-MAC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04568"/>
                <a:ext cx="9144000" cy="5970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 smtClean="0"/>
                  <a:t> is a PRF, then the fixed-length CBC-MAC is an EUF-CMA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secure MAC scheme for messages of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altLang="zh-CN" sz="2400" dirty="0" smtClean="0"/>
                  <a:t>. </a:t>
                </a:r>
                <a:endParaRPr lang="en-US" altLang="zh-CN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/>
                  <a:t> can be any polynomial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However,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/>
                  <a:t> must be fixed once it was chosen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Compare with CBC Mode of Encryption: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400" b="1" dirty="0"/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Advantages: </a:t>
                </a:r>
                <a:r>
                  <a:rPr lang="en-US" altLang="zh-CN" sz="2400" dirty="0"/>
                  <a:t>compared with the PRF-based MAC constructions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(Fixed-Length) CBC-MAC vs. (Fixed-Length) MAC from PRF: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authenticate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altLang="zh-CN" dirty="0"/>
                  <a:t>-bit messages vs. authenticate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-bit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(Fixed-Length) CBC-MAC vs. (Arbitrary-Length) MAC from PRF: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-bit tags vs.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/>
                  <a:t>-bit tags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PRF computations vs.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PRF </a:t>
                </a:r>
                <a:r>
                  <a:rPr lang="en-US" altLang="zh-CN" dirty="0" smtClean="0"/>
                  <a:t>computations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4568"/>
                <a:ext cx="9144000" cy="597060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43000" y="3077496"/>
              <a:ext cx="678180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90800"/>
                    <a:gridCol w="1981200"/>
                    <a:gridCol w="2209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Initial vector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dirty="0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Output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CBC Mode of</a:t>
                          </a:r>
                          <a:r>
                            <a:rPr lang="en-US" baseline="0" dirty="0" smtClean="0"/>
                            <a:t> Encryption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altLang="zh-CN" sz="1800" dirty="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altLang="zh-CN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dirty="0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Fixed-Length</a:t>
                          </a:r>
                          <a:r>
                            <a:rPr lang="en-US" baseline="0" dirty="0" smtClean="0"/>
                            <a:t> CBC-MAC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𝐼𝑉</m:t>
                                </m:r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43000" y="3077496"/>
              <a:ext cx="6781800" cy="1137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90800"/>
                    <a:gridCol w="1981200"/>
                    <a:gridCol w="2209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1077" t="-8197" r="-112615" b="-2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smtClean="0"/>
                            <a:t>Output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CBC Mode of</a:t>
                          </a:r>
                          <a:r>
                            <a:rPr lang="en-US" baseline="0" dirty="0" smtClean="0"/>
                            <a:t> Encryption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1077" t="-100000" r="-112615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6887" t="-100000" r="-826" b="-11515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Fixed-Length</a:t>
                          </a:r>
                          <a:r>
                            <a:rPr lang="en-US" baseline="0" dirty="0" smtClean="0"/>
                            <a:t> CBC-MAC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1077" t="-216393" r="-1126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6887" t="-216393" r="-82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249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Arbitrary-Length CBC-MAC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1066800"/>
                <a:ext cx="9144000" cy="4081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 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arbitrary-length CBC-MAC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prepend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𝐂𝐁𝐂</m:t>
                    </m:r>
                  </m:oMath>
                </a14:m>
                <a:r>
                  <a:rPr lang="en-US" altLang="zh-CN" sz="2400" b="0" dirty="0" smtClean="0">
                    <a:solidFill>
                      <a:srgbClr val="C0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𝐌𝐀𝐂</m:t>
                    </m:r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lit/>
                      </m:rP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408111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3426" y="354633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26" y="354633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04026" y="354633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26" y="354633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2336" y="2599727"/>
                <a:ext cx="39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6" y="2599727"/>
                <a:ext cx="39831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538" t="-2174" r="-215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70768" y="260212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68" y="2602128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658866" y="2948414"/>
            <a:ext cx="371" cy="5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26645" y="293956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07952" y="307723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2" y="3077233"/>
                <a:ext cx="2532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1629146" y="331548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14" idx="1"/>
          </p:cNvCxnSpPr>
          <p:nvPr/>
        </p:nvCxnSpPr>
        <p:spPr>
          <a:xfrm rot="5400000" flipH="1" flipV="1">
            <a:off x="573940" y="3298119"/>
            <a:ext cx="1016397" cy="851626"/>
          </a:xfrm>
          <a:prstGeom prst="bentConnector4">
            <a:avLst>
              <a:gd name="adj1" fmla="val -22491"/>
              <a:gd name="adj2" fmla="val 5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29" idx="1"/>
          </p:cNvCxnSpPr>
          <p:nvPr/>
        </p:nvCxnSpPr>
        <p:spPr>
          <a:xfrm rot="5400000" flipH="1" flipV="1">
            <a:off x="1558643" y="3300848"/>
            <a:ext cx="1019565" cy="843000"/>
          </a:xfrm>
          <a:prstGeom prst="bentConnector4">
            <a:avLst>
              <a:gd name="adj1" fmla="val -22421"/>
              <a:gd name="adj2" fmla="val 58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286000" y="354316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43162"/>
                <a:ext cx="685800" cy="685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276600" y="354316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543162"/>
                <a:ext cx="685800" cy="685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52742" y="259896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2" y="2598960"/>
                <a:ext cx="35420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621" r="-862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38897" y="2596559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897" y="2596559"/>
                <a:ext cx="354200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2608619" y="293639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89926" y="307406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26" y="3074065"/>
                <a:ext cx="25327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2611120" y="33123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99219" y="293639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80526" y="307406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526" y="3074065"/>
                <a:ext cx="2532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3601720" y="331231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2"/>
            <a:endCxn id="32" idx="1"/>
          </p:cNvCxnSpPr>
          <p:nvPr/>
        </p:nvCxnSpPr>
        <p:spPr>
          <a:xfrm rot="5400000" flipH="1" flipV="1">
            <a:off x="2546514" y="3294951"/>
            <a:ext cx="1016397" cy="851626"/>
          </a:xfrm>
          <a:prstGeom prst="bentConnector4">
            <a:avLst>
              <a:gd name="adj1" fmla="val -22491"/>
              <a:gd name="adj2" fmla="val 56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545387" y="4483109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87" y="4483109"/>
                <a:ext cx="14991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7500" r="-291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>
            <a:off x="3603375" y="4225634"/>
            <a:ext cx="3503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47800" y="4653959"/>
            <a:ext cx="13920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Construction 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876800" y="353817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538170"/>
                <a:ext cx="685800" cy="6858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5867400" y="353817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538170"/>
                <a:ext cx="685800" cy="6858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045710" y="2591567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710" y="2591567"/>
                <a:ext cx="34887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0526" r="-52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034142" y="259396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42" y="2593968"/>
                <a:ext cx="35420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H="1">
            <a:off x="5222240" y="2940254"/>
            <a:ext cx="371" cy="5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190019" y="293140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071326" y="306907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326" y="3069073"/>
                <a:ext cx="253274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>
            <a:off x="6192520" y="330732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2"/>
            <a:endCxn id="67" idx="1"/>
          </p:cNvCxnSpPr>
          <p:nvPr/>
        </p:nvCxnSpPr>
        <p:spPr>
          <a:xfrm rot="5400000" flipH="1" flipV="1">
            <a:off x="5137314" y="3289959"/>
            <a:ext cx="1016397" cy="851626"/>
          </a:xfrm>
          <a:prstGeom prst="bentConnector4">
            <a:avLst>
              <a:gd name="adj1" fmla="val -22491"/>
              <a:gd name="adj2" fmla="val 589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2" idx="2"/>
            <a:endCxn id="77" idx="1"/>
          </p:cNvCxnSpPr>
          <p:nvPr/>
        </p:nvCxnSpPr>
        <p:spPr>
          <a:xfrm rot="5400000" flipH="1" flipV="1">
            <a:off x="6122017" y="3292688"/>
            <a:ext cx="1019565" cy="843000"/>
          </a:xfrm>
          <a:prstGeom prst="bentConnector4">
            <a:avLst>
              <a:gd name="adj1" fmla="val -22421"/>
              <a:gd name="adj2" fmla="val 58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49374" y="353500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74" y="3535002"/>
                <a:ext cx="685800" cy="68580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839974" y="3535002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974" y="3535002"/>
                <a:ext cx="685800" cy="68580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016116" y="25908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116" y="2590800"/>
                <a:ext cx="354200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121383" y="4708800"/>
                <a:ext cx="226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383" y="4708800"/>
                <a:ext cx="226088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21622" r="-540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>
            <a:off x="8179371" y="4228561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171993" y="292823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053300" y="306590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300" y="3065905"/>
                <a:ext cx="253274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/>
          <p:nvPr/>
        </p:nvCxnSpPr>
        <p:spPr>
          <a:xfrm flipH="1">
            <a:off x="7174494" y="3304152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1" idx="2"/>
            <a:endCxn id="72" idx="0"/>
          </p:cNvCxnSpPr>
          <p:nvPr/>
        </p:nvCxnSpPr>
        <p:spPr>
          <a:xfrm rot="5400000" flipH="1" flipV="1">
            <a:off x="7344674" y="3382602"/>
            <a:ext cx="685800" cy="990600"/>
          </a:xfrm>
          <a:prstGeom prst="bentConnector5">
            <a:avLst>
              <a:gd name="adj1" fmla="val -33333"/>
              <a:gd name="adj2" fmla="val 50000"/>
              <a:gd name="adj3" fmla="val 1471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350755" y="441375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755" y="4413753"/>
                <a:ext cx="149913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37500" r="-291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6096000" y="4708800"/>
            <a:ext cx="13920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Construction 2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0" y="5093185"/>
                <a:ext cx="9144000" cy="1460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𝐂𝐁𝐂</m:t>
                    </m:r>
                  </m:oMath>
                </a14:m>
                <a:r>
                  <a:rPr lang="en-US" altLang="zh-CN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𝐌𝐀𝐂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3185"/>
                <a:ext cx="9144000" cy="1460015"/>
              </a:xfrm>
              <a:prstGeom prst="rect">
                <a:avLst/>
              </a:prstGeom>
              <a:blipFill rotWithShape="0">
                <a:blip r:embed="rId27"/>
                <a:stretch>
                  <a:fillRect l="-1000" t="-417" b="-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2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5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Chosen</m:t>
                      </m:r>
                      <m:r>
                        <m:rPr>
                          <m:nor/>
                        </m:rPr>
                        <a:rPr lang="en-US" b="0" i="0" dirty="0" smtClean="0"/>
                        <m:t>−</m:t>
                      </m:r>
                      <m:r>
                        <m:rPr>
                          <m:nor/>
                        </m:rPr>
                        <a:rPr lang="en-US" b="0" i="0" dirty="0" smtClean="0"/>
                        <m:t>Ciphertext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Attack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66800"/>
                <a:ext cx="9144000" cy="145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 smtClean="0"/>
                  <a:t>on any </a:t>
                </a:r>
                <a:r>
                  <a:rPr lang="en-US" sz="2400" dirty="0"/>
                  <a:t>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 smtClean="0"/>
                  <a:t>on any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/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The CCA I</a:t>
                </a:r>
                <a:r>
                  <a:rPr lang="en-US" altLang="zh-CN" sz="2400" b="1" dirty="0" smtClean="0"/>
                  <a:t>ndistinguishability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145418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418" b="-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93182" y="2655978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5919" y="2655978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56535" y="2680636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5" y="2680636"/>
                <a:ext cx="13713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54382" y="4027578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82" y="4027578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63462" y="4345582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462" y="4345582"/>
                <a:ext cx="160063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27" t="-2222" r="-53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114801" y="4713378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42411" y="4467526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411" y="4467526"/>
                <a:ext cx="16600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090041" y="5835596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70300" y="555157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00" y="5551578"/>
                <a:ext cx="2372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48261" y="5848117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261" y="5848117"/>
                <a:ext cx="2578398" cy="6178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815942" y="4049837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5942" y="4049837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756429" y="4078408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56429" y="4078408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099559" y="3131832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1882" y="2841025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82" y="2841025"/>
                <a:ext cx="163826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54418" y="3235833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18" y="3235833"/>
                <a:ext cx="181447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49" t="-2222" r="-436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099560" y="3197641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099560" y="3828023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26973" y="3544005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73" y="3544005"/>
                <a:ext cx="73674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167" r="-3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7997" y="3810613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97" y="3810613"/>
                <a:ext cx="1245084" cy="276999"/>
              </a:xfrm>
              <a:prstGeom prst="rect">
                <a:avLst/>
              </a:prstGeom>
              <a:blipFill rotWithShape="0">
                <a:blip r:embed="rId16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099559" y="5156585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21882" y="4865778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82" y="4865778"/>
                <a:ext cx="163826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099560" y="5222394"/>
            <a:ext cx="184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47226" y="5220900"/>
                <a:ext cx="1814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26" y="5220900"/>
                <a:ext cx="181447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685" t="-2174" r="-43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标注 7"/>
              <p:cNvSpPr/>
              <p:nvPr/>
            </p:nvSpPr>
            <p:spPr>
              <a:xfrm>
                <a:off x="4876800" y="5856378"/>
                <a:ext cx="2438400" cy="381000"/>
              </a:xfrm>
              <a:prstGeom prst="wedgeRectCallout">
                <a:avLst>
                  <a:gd name="adj1" fmla="val -16677"/>
                  <a:gd name="adj2" fmla="val -170769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Cannot query with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" name="矩形标注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856378"/>
                <a:ext cx="2438400" cy="381000"/>
              </a:xfrm>
              <a:prstGeom prst="wedgeRectCallout">
                <a:avLst>
                  <a:gd name="adj1" fmla="val -16677"/>
                  <a:gd name="adj2" fmla="val -170769"/>
                </a:avLst>
              </a:prstGeom>
              <a:blipFill rotWithShape="0">
                <a:blip r:embed="rId19"/>
                <a:stretch>
                  <a:fillRect b="-1205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38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/>
      <p:bldP spid="12" grpId="0"/>
      <p:bldP spid="13" grpId="0"/>
      <p:bldP spid="14" grpId="0"/>
      <p:bldP spid="16" grpId="0"/>
      <p:bldP spid="18" grpId="0"/>
      <p:bldP spid="19" grpId="0"/>
      <p:bldP spid="20" grpId="0"/>
      <p:bldP spid="5" grpId="0"/>
      <p:bldP spid="22" grpId="0"/>
      <p:bldP spid="25" grpId="0"/>
      <p:bldP spid="6" grpId="0"/>
      <p:bldP spid="27" grpId="0"/>
      <p:bldP spid="31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29803</TotalTime>
  <Words>487</Words>
  <Application>Microsoft Office PowerPoint</Application>
  <PresentationFormat>全屏显示(4:3)</PresentationFormat>
  <Paragraphs>257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Office Theme</vt:lpstr>
      <vt:lpstr>Foundations of Cryptography arbitrary-length MAC, CBC-MAC, IND-CCA </vt:lpstr>
      <vt:lpstr>Arbitrary-Length MAC</vt:lpstr>
      <vt:lpstr>Arbitrary-Length MAC</vt:lpstr>
      <vt:lpstr>PowerPoint 演示文稿</vt:lpstr>
      <vt:lpstr>Fixed-Length CBC-MAC</vt:lpstr>
      <vt:lpstr>Fixed-Length CBC-MAC</vt:lpstr>
      <vt:lpstr>Arbitrary-Length CBC-MAC</vt:lpstr>
      <vt:lpstr>PowerPoint 演示文稿</vt:lpstr>
      <vt:lpstr>"Chosen-Ciphertext Attack"</vt:lpstr>
      <vt:lpstr>IND-CCA</vt:lpstr>
      <vt:lpstr>Examples of CCA</vt:lpstr>
      <vt:lpstr>Examples of CCA</vt:lpstr>
      <vt:lpstr>Examples of CCA</vt:lpstr>
      <vt:lpstr>Examples of CCA</vt:lpstr>
      <vt:lpstr>Examples of CCA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688</cp:revision>
  <cp:lastPrinted>2019-10-14T03:38:51Z</cp:lastPrinted>
  <dcterms:created xsi:type="dcterms:W3CDTF">2014-04-06T04:43:09Z</dcterms:created>
  <dcterms:modified xsi:type="dcterms:W3CDTF">2019-10-28T07:06:36Z</dcterms:modified>
</cp:coreProperties>
</file>