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4" r:id="rId2"/>
    <p:sldId id="564" r:id="rId3"/>
    <p:sldId id="565" r:id="rId4"/>
    <p:sldId id="566" r:id="rId5"/>
    <p:sldId id="567" r:id="rId6"/>
    <p:sldId id="569" r:id="rId7"/>
    <p:sldId id="570" r:id="rId8"/>
    <p:sldId id="571" r:id="rId9"/>
    <p:sldId id="572" r:id="rId10"/>
    <p:sldId id="573" r:id="rId11"/>
    <p:sldId id="574" r:id="rId12"/>
    <p:sldId id="575" r:id="rId13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>
      <p:cViewPr varScale="1">
        <p:scale>
          <a:sx n="70" d="100"/>
          <a:sy n="70" d="100"/>
        </p:scale>
        <p:origin x="1216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18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06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4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27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1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2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99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99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76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56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1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10" Type="http://schemas.openxmlformats.org/officeDocument/2006/relationships/image" Target="../media/image26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10" Type="http://schemas.openxmlformats.org/officeDocument/2006/relationships/image" Target="../media/image34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5" Type="http://schemas.openxmlformats.org/officeDocument/2006/relationships/image" Target="../media/image13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110.png"/><Relationship Id="rId7" Type="http://schemas.openxmlformats.org/officeDocument/2006/relationships/image" Target="../media/image15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0.png"/><Relationship Id="rId5" Type="http://schemas.openxmlformats.org/officeDocument/2006/relationships/image" Target="../media/image131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Foundations of Cryptography</a:t>
            </a:r>
            <a:br>
              <a:rPr lang="en-US" dirty="0" smtClean="0"/>
            </a:br>
            <a:r>
              <a:rPr lang="en-US" altLang="zh-CN" sz="2000" dirty="0" err="1" smtClean="0"/>
              <a:t>sEUF</a:t>
            </a:r>
            <a:r>
              <a:rPr lang="en-US" altLang="zh-CN" sz="2000" dirty="0" smtClean="0"/>
              <a:t>-CMA, IND-CCA, h</a:t>
            </a:r>
            <a:r>
              <a:rPr lang="en-US" sz="2000" dirty="0" smtClean="0"/>
              <a:t>ash function, </a:t>
            </a:r>
            <a:r>
              <a:rPr lang="en-US" altLang="zh-CN" sz="2000" dirty="0" smtClean="0"/>
              <a:t>second-</a:t>
            </a:r>
            <a:r>
              <a:rPr lang="en-US" altLang="zh-CN" sz="2000" dirty="0" err="1" smtClean="0"/>
              <a:t>preimage</a:t>
            </a:r>
            <a:r>
              <a:rPr lang="en-US" altLang="zh-CN" sz="2000" dirty="0" smtClean="0"/>
              <a:t> resistance, </a:t>
            </a:r>
            <a:br>
              <a:rPr lang="en-US" altLang="zh-CN" sz="2000" dirty="0" smtClean="0"/>
            </a:br>
            <a:r>
              <a:rPr lang="en-US" altLang="zh-CN" sz="2000" dirty="0" err="1" smtClean="0"/>
              <a:t>preimage</a:t>
            </a:r>
            <a:r>
              <a:rPr lang="en-US" altLang="zh-CN" sz="2000" dirty="0" smtClean="0"/>
              <a:t> resistance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ShanghaiTech, 2019F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Second-</a:t>
            </a:r>
            <a:r>
              <a:rPr lang="en-US" altLang="zh-CN" dirty="0" err="1" smtClean="0"/>
              <a:t>Preimage</a:t>
            </a:r>
            <a:r>
              <a:rPr lang="en-US" altLang="zh-CN" dirty="0" smtClean="0"/>
              <a:t> Resistance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0" y="1143000"/>
                <a:ext cx="91440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The Second Preimage-Finding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Hash</m:t>
                    </m:r>
                  </m:oMath>
                </a14:m>
                <a:r>
                  <a:rPr lang="en-US" altLang="zh-CN" sz="2400" dirty="0" smtClean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Sec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Pre</m:t>
                        </m:r>
                      </m:e>
                      <m:sub>
                        <m:r>
                          <a:rPr lang="zh-CN" altLang="en-US" sz="2400" b="0" i="0" smtClean="0"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 smtClean="0"/>
                  <a:t>: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47788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8974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/>
          <p:nvPr/>
        </p:nvSpPr>
        <p:spPr>
          <a:xfrm>
            <a:off x="1494808" y="1905000"/>
            <a:ext cx="2696191" cy="2309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/>
          <p:cNvSpPr/>
          <p:nvPr/>
        </p:nvSpPr>
        <p:spPr>
          <a:xfrm>
            <a:off x="5942208" y="1905000"/>
            <a:ext cx="768560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0"/>
              <p:cNvSpPr txBox="1"/>
              <p:nvPr/>
            </p:nvSpPr>
            <p:spPr>
              <a:xfrm>
                <a:off x="1589050" y="1929658"/>
                <a:ext cx="1382750" cy="591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050" y="1929658"/>
                <a:ext cx="1382750" cy="591637"/>
              </a:xfrm>
              <a:prstGeom prst="rect">
                <a:avLst/>
              </a:prstGeom>
              <a:blipFill rotWithShape="0">
                <a:blip r:embed="rId4"/>
                <a:stretch>
                  <a:fillRect l="-2203" r="-3084" b="-3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7"/>
              <p:cNvSpPr txBox="1"/>
              <p:nvPr/>
            </p:nvSpPr>
            <p:spPr>
              <a:xfrm>
                <a:off x="1552281" y="3641863"/>
                <a:ext cx="2678682" cy="566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Hash</m:t>
                      </m:r>
                      <m:r>
                        <m:rPr>
                          <m:nor/>
                        </m:rPr>
                        <a:rPr lang="en-US" altLang="zh-CN" dirty="0"/>
                        <m:t>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SecPr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281" y="3641863"/>
                <a:ext cx="2678682" cy="566181"/>
              </a:xfrm>
              <a:prstGeom prst="rect">
                <a:avLst/>
              </a:prstGeom>
              <a:blipFill rotWithShape="0">
                <a:blip r:embed="rId5"/>
                <a:stretch>
                  <a:fillRect l="-3189" r="-456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8"/>
              <p:cNvSpPr txBox="1"/>
              <p:nvPr/>
            </p:nvSpPr>
            <p:spPr>
              <a:xfrm rot="16200000">
                <a:off x="663542" y="2901142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3542" y="2901142"/>
                <a:ext cx="123591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6667" t="-6404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9"/>
              <p:cNvSpPr txBox="1"/>
              <p:nvPr/>
            </p:nvSpPr>
            <p:spPr>
              <a:xfrm rot="5400000">
                <a:off x="6160410" y="30226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160410" y="3022630"/>
                <a:ext cx="145014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5556" t="-5882" r="-666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20"/>
          <p:cNvCxnSpPr/>
          <p:nvPr/>
        </p:nvCxnSpPr>
        <p:spPr>
          <a:xfrm flipH="1">
            <a:off x="4190999" y="3248593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"/>
              <p:cNvSpPr txBox="1"/>
              <p:nvPr/>
            </p:nvSpPr>
            <p:spPr>
              <a:xfrm>
                <a:off x="4800600" y="2313801"/>
                <a:ext cx="3820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313801"/>
                <a:ext cx="38202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065" r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22"/>
          <p:cNvCxnSpPr/>
          <p:nvPr/>
        </p:nvCxnSpPr>
        <p:spPr>
          <a:xfrm rot="10800000" flipH="1">
            <a:off x="4191000" y="2565172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847573" y="3228201"/>
                <a:ext cx="257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573" y="3228201"/>
                <a:ext cx="257827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3953" r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0" y="4419600"/>
                <a:ext cx="9144000" cy="2365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 smtClean="0"/>
                  <a:t>second Preimage resistant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there is a negligible function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Hash</m:t>
                            </m:r>
                            <m:r>
                              <m:rPr>
                                <m:nor/>
                              </m:rPr>
                              <a:rPr lang="en-US" altLang="zh-CN" sz="2400" dirty="0"/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SecPr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where the probability is taken over all random coins  in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experiment.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19600"/>
                <a:ext cx="9144000" cy="2365328"/>
              </a:xfrm>
              <a:prstGeom prst="rect">
                <a:avLst/>
              </a:prstGeom>
              <a:blipFill rotWithShape="0">
                <a:blip r:embed="rId10"/>
                <a:stretch>
                  <a:fillRect l="-1000" t="-258" b="-3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65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/>
      <p:bldP spid="3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Preimage Resistance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0" y="1143000"/>
                <a:ext cx="91440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The Preimage-Finding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Hash</m:t>
                    </m:r>
                  </m:oMath>
                </a14:m>
                <a:r>
                  <a:rPr lang="en-US" altLang="zh-CN" sz="2400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Pre</m:t>
                        </m:r>
                      </m:e>
                      <m:sub>
                        <m:r>
                          <a:rPr lang="zh-CN" altLang="en-US" sz="2400" b="0" i="0" smtClean="0"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 smtClean="0"/>
                  <a:t>: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47788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8974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/>
          <p:nvPr/>
        </p:nvSpPr>
        <p:spPr>
          <a:xfrm>
            <a:off x="1494808" y="1828800"/>
            <a:ext cx="2696191" cy="2309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/>
          <p:cNvSpPr/>
          <p:nvPr/>
        </p:nvSpPr>
        <p:spPr>
          <a:xfrm>
            <a:off x="5942208" y="1828800"/>
            <a:ext cx="768560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0"/>
              <p:cNvSpPr txBox="1"/>
              <p:nvPr/>
            </p:nvSpPr>
            <p:spPr>
              <a:xfrm>
                <a:off x="1589050" y="1853458"/>
                <a:ext cx="1350113" cy="565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050" y="1853458"/>
                <a:ext cx="1350113" cy="565476"/>
              </a:xfrm>
              <a:prstGeom prst="rect">
                <a:avLst/>
              </a:prstGeom>
              <a:blipFill rotWithShape="0">
                <a:blip r:embed="rId4"/>
                <a:stretch>
                  <a:fillRect l="-2715" r="-2262" b="-1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7"/>
              <p:cNvSpPr txBox="1"/>
              <p:nvPr/>
            </p:nvSpPr>
            <p:spPr>
              <a:xfrm>
                <a:off x="1552281" y="3565663"/>
                <a:ext cx="2351669" cy="566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Hash</m:t>
                      </m:r>
                      <m:r>
                        <m:rPr>
                          <m:nor/>
                        </m:rPr>
                        <a:rPr lang="en-US" altLang="zh-CN" dirty="0"/>
                        <m:t>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Pr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281" y="3565663"/>
                <a:ext cx="2351669" cy="566181"/>
              </a:xfrm>
              <a:prstGeom prst="rect">
                <a:avLst/>
              </a:prstGeom>
              <a:blipFill rotWithShape="0">
                <a:blip r:embed="rId5"/>
                <a:stretch>
                  <a:fillRect l="-3636" r="-779" b="-1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8"/>
              <p:cNvSpPr txBox="1"/>
              <p:nvPr/>
            </p:nvSpPr>
            <p:spPr>
              <a:xfrm rot="16200000">
                <a:off x="663542" y="2824942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3542" y="2824942"/>
                <a:ext cx="123591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6667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9"/>
              <p:cNvSpPr txBox="1"/>
              <p:nvPr/>
            </p:nvSpPr>
            <p:spPr>
              <a:xfrm rot="5400000">
                <a:off x="6160410" y="29464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160410" y="2946430"/>
                <a:ext cx="145014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5556" t="-5462" r="-6667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20"/>
          <p:cNvCxnSpPr/>
          <p:nvPr/>
        </p:nvCxnSpPr>
        <p:spPr>
          <a:xfrm flipH="1">
            <a:off x="4190999" y="3172393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"/>
              <p:cNvSpPr txBox="1"/>
              <p:nvPr/>
            </p:nvSpPr>
            <p:spPr>
              <a:xfrm>
                <a:off x="4800600" y="2237601"/>
                <a:ext cx="3820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237601"/>
                <a:ext cx="38202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9677" r="-1451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22"/>
          <p:cNvCxnSpPr/>
          <p:nvPr/>
        </p:nvCxnSpPr>
        <p:spPr>
          <a:xfrm rot="10800000" flipH="1">
            <a:off x="4191000" y="2488972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845880" y="315200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880" y="3152001"/>
                <a:ext cx="18332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0" y="4267200"/>
                <a:ext cx="9144000" cy="2365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 smtClean="0"/>
                  <a:t>preimage resistant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negligible function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Hash</m:t>
                            </m:r>
                            <m:r>
                              <m:rPr>
                                <m:nor/>
                              </m:rPr>
                              <a:rPr lang="en-US" altLang="zh-CN" sz="2400" dirty="0"/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where the probability is taken over all random coins  in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experiment.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67200"/>
                <a:ext cx="9144000" cy="2365328"/>
              </a:xfrm>
              <a:prstGeom prst="rect">
                <a:avLst/>
              </a:prstGeom>
              <a:blipFill rotWithShape="0">
                <a:blip r:embed="rId10"/>
                <a:stretch>
                  <a:fillRect l="-1000" t="-258" r="-933" b="-3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02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3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On the Security Levels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371600"/>
                <a:ext cx="9144000" cy="4772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ollision Resistant 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 Second Preimage Resistant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can break the second preimage resistance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Construct a PPT algorithm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altLang="zh-CN" sz="2000" dirty="0"/>
                  <a:t> that breaks the </a:t>
                </a:r>
                <a:r>
                  <a:rPr lang="en-US" altLang="zh-CN" sz="2000" dirty="0" smtClean="0"/>
                  <a:t>collision </a:t>
                </a:r>
                <a:r>
                  <a:rPr lang="en-US" altLang="zh-CN" sz="2000" dirty="0"/>
                  <a:t>resistance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choose</a:t>
                </a:r>
                <a:r>
                  <a:rPr lang="en-US" altLang="zh-CN" sz="2000" i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2000" i="1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request</a:t>
                </a:r>
                <a:r>
                  <a:rPr lang="en-US" altLang="zh-CN" sz="2000" i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zh-CN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i="1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output</a:t>
                </a:r>
                <a:r>
                  <a:rPr lang="en-US" altLang="zh-CN" sz="2000" i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i="1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Second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Preimage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Resistant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 Preimage Resistant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Suppose that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000" dirty="0"/>
                  <a:t> can break </a:t>
                </a:r>
                <a:r>
                  <a:rPr lang="en-US" altLang="zh-CN" sz="2000" dirty="0" smtClean="0"/>
                  <a:t>the </a:t>
                </a:r>
                <a:r>
                  <a:rPr lang="en-US" altLang="zh-CN" sz="2000" dirty="0"/>
                  <a:t>p</a:t>
                </a:r>
                <a:r>
                  <a:rPr lang="en-US" altLang="zh-CN" sz="2000" dirty="0" smtClean="0"/>
                  <a:t>reimage resistance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Construct a PPT algorithm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altLang="zh-CN" sz="2000" dirty="0" smtClean="0"/>
                  <a:t> that breaks the second preimage resistance </a:t>
                </a:r>
                <a:endParaRPr lang="en-US" altLang="zh-CN" sz="20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request</a:t>
                </a:r>
                <a:r>
                  <a:rPr lang="en-US" altLang="zh-CN" sz="2000" i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zh-CN" alt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2000" i="1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output</a:t>
                </a:r>
                <a:r>
                  <a:rPr lang="en-US" altLang="zh-CN" sz="20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477297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8" b="-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48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sEUF</a:t>
            </a:r>
            <a:r>
              <a:rPr lang="en-US" altLang="zh-CN" dirty="0" smtClean="0"/>
              <a:t>-CMA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00200"/>
                <a:ext cx="9144000" cy="555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Strong Message Authentication Experiment: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Mac</m:t>
                    </m:r>
                  </m:oMath>
                </a14:m>
                <a:r>
                  <a:rPr lang="en-US" sz="2400" b="1" dirty="0" smtClean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sforg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555024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"/>
          <p:cNvSpPr/>
          <p:nvPr/>
        </p:nvSpPr>
        <p:spPr>
          <a:xfrm>
            <a:off x="1990386" y="2362200"/>
            <a:ext cx="2220232" cy="297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6"/>
          <p:cNvSpPr/>
          <p:nvPr/>
        </p:nvSpPr>
        <p:spPr>
          <a:xfrm>
            <a:off x="5887019" y="2362200"/>
            <a:ext cx="1330868" cy="2959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0"/>
              <p:cNvSpPr txBox="1"/>
              <p:nvPr/>
            </p:nvSpPr>
            <p:spPr>
              <a:xfrm>
                <a:off x="2294081" y="23868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081" y="2386858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16"/>
          <p:cNvCxnSpPr/>
          <p:nvPr/>
        </p:nvCxnSpPr>
        <p:spPr>
          <a:xfrm flipH="1">
            <a:off x="4210619" y="4289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15"/>
              <p:cNvSpPr txBox="1"/>
              <p:nvPr/>
            </p:nvSpPr>
            <p:spPr>
              <a:xfrm>
                <a:off x="4698119" y="4005953"/>
                <a:ext cx="626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119" y="4005953"/>
                <a:ext cx="62677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621" t="-2174" r="-1262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047928" y="4567312"/>
                <a:ext cx="2200154" cy="749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latin typeface="Cambria Math" panose="02040503050406030204" pitchFamily="18" charset="0"/>
                        </a:rPr>
                        <m:t>Mac</m:t>
                      </m:r>
                      <m:r>
                        <m:rPr>
                          <m:nor/>
                        </m:rPr>
                        <a:rPr lang="en-US" sz="1600" b="1" dirty="0"/>
                        <m:t>−</m:t>
                      </m:r>
                      <m:r>
                        <m:rPr>
                          <m:sty m:val="p"/>
                        </m:rPr>
                        <a:rPr lang="en-US" sz="1600" b="0" i="0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forg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iff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)∉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928" y="4567312"/>
                <a:ext cx="2200154" cy="749436"/>
              </a:xfrm>
              <a:prstGeom prst="rect">
                <a:avLst/>
              </a:prstGeom>
              <a:blipFill rotWithShape="0">
                <a:blip r:embed="rId6"/>
                <a:stretch>
                  <a:fillRect l="-5263" r="-1939" b="-1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 rot="16200000">
                <a:off x="1170661" y="38322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70661" y="3832259"/>
                <a:ext cx="123591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6667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 rot="5400000">
                <a:off x="6680229" y="37846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680229" y="3784630"/>
                <a:ext cx="145014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5556" t="-5882" r="-666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flipH="1">
            <a:off x="4220137" y="31864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4"/>
              <p:cNvSpPr txBox="1"/>
              <p:nvPr/>
            </p:nvSpPr>
            <p:spPr>
              <a:xfrm>
                <a:off x="4248001" y="2895600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001" y="2895600"/>
                <a:ext cx="157575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938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21"/>
              <p:cNvSpPr txBox="1"/>
              <p:nvPr/>
            </p:nvSpPr>
            <p:spPr>
              <a:xfrm>
                <a:off x="4611528" y="3290408"/>
                <a:ext cx="930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𝐌𝐚𝐜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528" y="3290408"/>
                <a:ext cx="9300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5229" t="-2222" r="-84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22"/>
          <p:cNvCxnSpPr/>
          <p:nvPr/>
        </p:nvCxnSpPr>
        <p:spPr>
          <a:xfrm rot="10800000" flipH="1">
            <a:off x="4220138" y="32522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358266" y="5486400"/>
                <a:ext cx="49569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/>
                  <a:t> the set of (message, tag) pairs queried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266" y="5486400"/>
                <a:ext cx="4956934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2214" t="-26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图文框 2"/>
          <p:cNvSpPr/>
          <p:nvPr/>
        </p:nvSpPr>
        <p:spPr>
          <a:xfrm>
            <a:off x="2281009" y="5071184"/>
            <a:ext cx="969947" cy="230505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图文框 17"/>
          <p:cNvSpPr/>
          <p:nvPr/>
        </p:nvSpPr>
        <p:spPr>
          <a:xfrm>
            <a:off x="3695581" y="5535654"/>
            <a:ext cx="1507464" cy="253556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1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6" grpId="0"/>
      <p:bldP spid="37" grpId="0"/>
      <p:bldP spid="39" grpId="0"/>
      <p:bldP spid="3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sEUF</a:t>
            </a:r>
            <a:r>
              <a:rPr lang="en-US" altLang="zh-CN" dirty="0" smtClean="0"/>
              <a:t>-CMA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00200"/>
                <a:ext cx="9144000" cy="3891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DEFINITION: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is </a:t>
                </a:r>
                <a:r>
                  <a:rPr lang="en-US" altLang="zh-CN" sz="2400" b="1" dirty="0"/>
                  <a:t>strongly existentially unforgeable under an adaptive </a:t>
                </a:r>
                <a:endParaRPr lang="en-US" altLang="zh-CN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 </a:t>
                </a:r>
                <a:r>
                  <a:rPr lang="en-US" altLang="zh-CN" sz="2400" b="1" dirty="0" smtClean="0"/>
                  <a:t>      chosen-message </a:t>
                </a:r>
                <a:r>
                  <a:rPr lang="en-US" altLang="zh-CN" sz="2400" b="1" dirty="0"/>
                  <a:t>attack (sEUF-CMA) strongly secure </a:t>
                </a:r>
                <a:r>
                  <a:rPr lang="en-US" altLang="zh-CN" sz="2400" dirty="0"/>
                  <a:t>if for all PPT </a:t>
                </a:r>
                <a:r>
                  <a:rPr lang="en-US" altLang="zh-CN" sz="2400" dirty="0" smtClean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adversary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400" dirty="0"/>
                  <a:t> there is a negligible function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altLang="zh-CN" sz="2400" dirty="0"/>
                  <a:t> such that 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Mac</m:t>
                            </m:r>
                            <m:r>
                              <m:rPr>
                                <m:nor/>
                              </m:rPr>
                              <a:rPr lang="en-US" altLang="zh-CN" sz="2400" b="1" dirty="0"/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forg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/>
                  <a:t>       where </a:t>
                </a:r>
                <a:r>
                  <a:rPr lang="en-US" altLang="zh-CN" sz="2400" dirty="0"/>
                  <a:t>the probability is taken over the random coins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400" dirty="0"/>
                  <a:t> and the </a:t>
                </a:r>
                <a:r>
                  <a:rPr lang="en-US" altLang="zh-CN" sz="2400" dirty="0" smtClean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random </a:t>
                </a:r>
                <a:r>
                  <a:rPr lang="en-US" altLang="zh-CN" sz="2400" dirty="0"/>
                  <a:t>coins used in the experiment. </a:t>
                </a:r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adversary in </a:t>
                </a:r>
                <a:r>
                  <a:rPr lang="en-US" altLang="zh-CN" sz="2000" dirty="0" err="1" smtClean="0"/>
                  <a:t>sEUF</a:t>
                </a:r>
                <a:r>
                  <a:rPr lang="en-US" altLang="zh-CN" sz="2000" dirty="0" smtClean="0"/>
                  <a:t>-CMA is asked to do something easier than in EUF-CMA.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If the adversary fails in </a:t>
                </a:r>
                <a:r>
                  <a:rPr lang="en-US" altLang="zh-CN" sz="2000" dirty="0" err="1" smtClean="0"/>
                  <a:t>sEUF</a:t>
                </a:r>
                <a:r>
                  <a:rPr lang="en-US" altLang="zh-CN" sz="2000" dirty="0" smtClean="0"/>
                  <a:t>-CMA, then it fails in EUF-CMA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If a MAC is </a:t>
                </a:r>
                <a:r>
                  <a:rPr lang="en-US" altLang="zh-CN" sz="2000" dirty="0" err="1" smtClean="0"/>
                  <a:t>sEUF</a:t>
                </a:r>
                <a:r>
                  <a:rPr lang="en-US" altLang="zh-CN" sz="2000" dirty="0" smtClean="0"/>
                  <a:t>-CMA, then it is EUF-CMA, i.e., </a:t>
                </a:r>
                <a:r>
                  <a:rPr lang="en-US" altLang="zh-CN" sz="2000" u="sng" dirty="0" smtClean="0"/>
                  <a:t>sEUF-CMA</a:t>
                </a:r>
                <a14:m>
                  <m:oMath xmlns:m="http://schemas.openxmlformats.org/officeDocument/2006/math">
                    <m:r>
                      <a:rPr lang="en-US" altLang="zh-CN" sz="2000" b="0" i="1" u="sng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000" u="sng" dirty="0" smtClean="0"/>
                  <a:t>EUF-CMA</a:t>
                </a:r>
                <a:endParaRPr lang="en-US" altLang="zh-CN" sz="2000" u="sng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389113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7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42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IND-CPA+sEUF-CMA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IND-CCA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19200"/>
                <a:ext cx="9144000" cy="5041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𝐆𝐞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  <m:sup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𝐄𝐧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p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𝐃𝐞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p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//encrypt-then-authenticate</a:t>
                </a:r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𝐆𝐞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: an IND-CPA secure encryption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𝐆𝐞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: a strong EUF-CMA secure MAC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Otherwise, output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</a:t>
                </a:r>
                <a:r>
                  <a:rPr lang="en-US" sz="2400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400" dirty="0" smtClean="0"/>
                  <a:t> is IND-CPA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 err="1" smtClean="0"/>
                  <a:t>sEUF</a:t>
                </a:r>
                <a:r>
                  <a:rPr lang="en-US" sz="2400" dirty="0" smtClean="0"/>
                  <a:t>-CMA,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 smtClean="0"/>
                  <a:t> is IND-CCA.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5041380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21" b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6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69383" y="1524000"/>
            <a:ext cx="2491317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52120" y="1524000"/>
            <a:ext cx="1330868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32736" y="1548658"/>
                <a:ext cx="14306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736" y="1548658"/>
                <a:ext cx="143064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830" t="-444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30583" y="2895600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83" y="2895600"/>
                <a:ext cx="98931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556" t="-2222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39663" y="3213604"/>
                <a:ext cx="1659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663" y="3213604"/>
                <a:ext cx="165994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65" t="-4348" r="-476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191002" y="3581400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18612" y="3335548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612" y="3335548"/>
                <a:ext cx="16600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166242" y="4703618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46501" y="44196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501" y="4419600"/>
                <a:ext cx="2372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24462" y="4716139"/>
                <a:ext cx="257839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cca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462" y="4716139"/>
                <a:ext cx="2578398" cy="61786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892143" y="29178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92143" y="2917859"/>
                <a:ext cx="123591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444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832630" y="29464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832630" y="2946430"/>
                <a:ext cx="145014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4783" t="-5462" r="-4348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175760" y="1999854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98083" y="1709047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083" y="1709047"/>
                <a:ext cx="163826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35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30619" y="2103855"/>
                <a:ext cx="1933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619" y="2103855"/>
                <a:ext cx="193309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524" t="-4348" r="-410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175761" y="2065663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175761" y="2696045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603174" y="2412027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174" y="2412027"/>
                <a:ext cx="736740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84198" y="2678635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198" y="2678635"/>
                <a:ext cx="1245084" cy="276999"/>
              </a:xfrm>
              <a:prstGeom prst="rect">
                <a:avLst/>
              </a:prstGeom>
              <a:blipFill rotWithShape="0">
                <a:blip r:embed="rId14"/>
                <a:stretch>
                  <a:fillRect t="-2174" r="-68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4175760" y="4024607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198083" y="3733800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083" y="3733800"/>
                <a:ext cx="163826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335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rot="10800000" flipH="1">
            <a:off x="4175761" y="4090416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123427" y="4088922"/>
                <a:ext cx="1933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427" y="4088922"/>
                <a:ext cx="1933093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201" t="-4444" r="-377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630180" y="5562600"/>
                <a:ext cx="749506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</a:t>
                </a:r>
                <a:r>
                  <a:rPr lang="en-US" altLang="zh-CN" sz="2000" dirty="0" err="1" smtClean="0"/>
                  <a:t>sEUF</a:t>
                </a:r>
                <a:r>
                  <a:rPr lang="en-US" altLang="zh-CN" sz="2000" dirty="0" smtClean="0"/>
                  <a:t>-CMA secure MAC renders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000" dirty="0" smtClean="0"/>
                  <a:t> useless.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Decryption oracle is removed, the security follows from IND-CPA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180" y="5562600"/>
                <a:ext cx="7495065" cy="615553"/>
              </a:xfrm>
              <a:prstGeom prst="rect">
                <a:avLst/>
              </a:prstGeom>
              <a:blipFill rotWithShape="0">
                <a:blip r:embed="rId17"/>
                <a:stretch>
                  <a:fillRect l="-1951" t="-13000" r="-122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73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18" grpId="0"/>
      <p:bldP spid="5" grpId="0"/>
      <p:bldP spid="22" grpId="0"/>
      <p:bldP spid="25" grpId="0"/>
      <p:bldP spid="6" grpId="0"/>
      <p:bldP spid="27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89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(Cryptographic) Hash Function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0" y="1371600"/>
                <a:ext cx="9144000" cy="4737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Hash Table: </a:t>
                </a:r>
                <a:r>
                  <a:rPr lang="en-US" altLang="zh-CN" sz="2400" dirty="0" smtClean="0"/>
                  <a:t>hash functions in the course “data structures &amp; algorithms” 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lit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is a hash function  -- store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at location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look-up time</a:t>
                </a:r>
                <a:r>
                  <a:rPr lang="en-US" altLang="zh-CN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000" dirty="0"/>
                  <a:t> 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collision</a:t>
                </a:r>
                <a:r>
                  <a:rPr lang="en-US" altLang="zh-CN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sz="2000" dirty="0" smtClean="0"/>
              </a:p>
              <a:p>
                <a:pPr marL="1657350" lvl="3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a</a:t>
                </a:r>
                <a:r>
                  <a:rPr lang="en-US" altLang="zh-CN" sz="2000" dirty="0" smtClean="0"/>
                  <a:t>s few collisions as possible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DEFINITION: </a:t>
                </a:r>
                <a:r>
                  <a:rPr lang="en-US" altLang="zh-CN" sz="2400" dirty="0" smtClean="0"/>
                  <a:t>a hash function is a pair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of PPT algorithms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: key generation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fixed-length for inputs of length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is only defined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 fixed-length hash function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is also called  a </a:t>
                </a: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compression function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 key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private. It is public. </a:t>
                </a: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473790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9" r="-333"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29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Collision Resistance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0" y="1981200"/>
                <a:ext cx="91440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The Collision-Finding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Hash</m:t>
                    </m:r>
                  </m:oMath>
                </a14:m>
                <a:r>
                  <a:rPr lang="en-US" altLang="zh-CN" sz="2400" dirty="0" smtClean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col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zh-CN" altLang="en-US" sz="2400" b="0" i="0" smtClean="0"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 smtClean="0"/>
                  <a:t>: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81200"/>
                <a:ext cx="9144000" cy="47788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8974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/>
          <p:nvPr/>
        </p:nvSpPr>
        <p:spPr>
          <a:xfrm>
            <a:off x="2028208" y="2743200"/>
            <a:ext cx="2543791" cy="2309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/>
          <p:cNvSpPr/>
          <p:nvPr/>
        </p:nvSpPr>
        <p:spPr>
          <a:xfrm>
            <a:off x="6323208" y="2743200"/>
            <a:ext cx="768560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0"/>
              <p:cNvSpPr txBox="1"/>
              <p:nvPr/>
            </p:nvSpPr>
            <p:spPr>
              <a:xfrm>
                <a:off x="2167962" y="2767858"/>
                <a:ext cx="13501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962" y="2767858"/>
                <a:ext cx="135011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6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7"/>
              <p:cNvSpPr txBox="1"/>
              <p:nvPr/>
            </p:nvSpPr>
            <p:spPr>
              <a:xfrm>
                <a:off x="2060430" y="4489490"/>
                <a:ext cx="2570704" cy="566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Hash</m:t>
                      </m:r>
                      <m:r>
                        <m:rPr>
                          <m:nor/>
                        </m:rPr>
                        <a:rPr lang="en-US" altLang="zh-CN" dirty="0"/>
                        <m:t>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col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430" y="4489490"/>
                <a:ext cx="2570704" cy="566181"/>
              </a:xfrm>
              <a:prstGeom prst="rect">
                <a:avLst/>
              </a:prstGeom>
              <a:blipFill rotWithShape="0">
                <a:blip r:embed="rId5"/>
                <a:stretch>
                  <a:fillRect l="-3318" r="-1185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8"/>
              <p:cNvSpPr txBox="1"/>
              <p:nvPr/>
            </p:nvSpPr>
            <p:spPr>
              <a:xfrm rot="16200000">
                <a:off x="1196942" y="3739342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96942" y="3739342"/>
                <a:ext cx="123591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444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9"/>
              <p:cNvSpPr txBox="1"/>
              <p:nvPr/>
            </p:nvSpPr>
            <p:spPr>
              <a:xfrm rot="5400000">
                <a:off x="6541410" y="38608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541410" y="3860830"/>
                <a:ext cx="145014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4783" t="-5462" r="-4348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20"/>
          <p:cNvCxnSpPr/>
          <p:nvPr/>
        </p:nvCxnSpPr>
        <p:spPr>
          <a:xfrm flipH="1">
            <a:off x="4571999" y="4086793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"/>
              <p:cNvSpPr txBox="1"/>
              <p:nvPr/>
            </p:nvSpPr>
            <p:spPr>
              <a:xfrm>
                <a:off x="5278581" y="2895600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581" y="2895600"/>
                <a:ext cx="16504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22"/>
          <p:cNvCxnSpPr/>
          <p:nvPr/>
        </p:nvCxnSpPr>
        <p:spPr>
          <a:xfrm rot="10800000" flipH="1">
            <a:off x="4572000" y="3146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149988" y="4066401"/>
                <a:ext cx="474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988" y="4066401"/>
                <a:ext cx="47481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6410" r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37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Collision Resistance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76400"/>
                <a:ext cx="9144000" cy="39231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 smtClean="0"/>
                  <a:t>collision resistant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negligible function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Hash</m:t>
                            </m:r>
                            <m:r>
                              <m:rPr>
                                <m:nor/>
                              </m:rPr>
                              <a:rPr lang="en-US" altLang="zh-CN" sz="2400" dirty="0"/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col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where the probability is taken over all random coins  in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experiment.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Cryptographic Hash Functions in Practice: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unkeyed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sz="2000" dirty="0" smtClean="0"/>
                  <a:t> for a fixed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 smtClean="0"/>
                  <a:t> //say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=160, 256, 512,…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fixed output length</a:t>
                </a:r>
                <a:r>
                  <a:rPr lang="en-US" sz="2000" dirty="0" smtClean="0"/>
                  <a:t>: the output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 smtClean="0"/>
                  <a:t>-bit instead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-bit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no security parameter// no asymptotic behavior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9144000" cy="392312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5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59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29936</TotalTime>
  <Words>368</Words>
  <Application>Microsoft Office PowerPoint</Application>
  <PresentationFormat>全屏显示(4:3)</PresentationFormat>
  <Paragraphs>142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Cambria Math</vt:lpstr>
      <vt:lpstr>Office Theme</vt:lpstr>
      <vt:lpstr>Foundations of Cryptography sEUF-CMA, IND-CCA, hash function, second-preimage resistance,  preimage resistance</vt:lpstr>
      <vt:lpstr>sEUF-CMA</vt:lpstr>
      <vt:lpstr>sEUF-CMA</vt:lpstr>
      <vt:lpstr>IND-CPA+sEUF-CMA⇒ IND-CCA</vt:lpstr>
      <vt:lpstr>Security</vt:lpstr>
      <vt:lpstr>PowerPoint 演示文稿</vt:lpstr>
      <vt:lpstr>(Cryptographic) Hash Function</vt:lpstr>
      <vt:lpstr>Collision Resistance</vt:lpstr>
      <vt:lpstr>Collision Resistance</vt:lpstr>
      <vt:lpstr>Second-Preimage Resistance</vt:lpstr>
      <vt:lpstr>Preimage Resistance</vt:lpstr>
      <vt:lpstr>On the Security Levels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692</cp:revision>
  <cp:lastPrinted>2019-10-14T03:38:51Z</cp:lastPrinted>
  <dcterms:created xsi:type="dcterms:W3CDTF">2014-04-06T04:43:09Z</dcterms:created>
  <dcterms:modified xsi:type="dcterms:W3CDTF">2019-10-30T11:39:31Z</dcterms:modified>
</cp:coreProperties>
</file>