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4" r:id="rId2"/>
    <p:sldId id="576" r:id="rId3"/>
    <p:sldId id="577" r:id="rId4"/>
    <p:sldId id="643" r:id="rId5"/>
    <p:sldId id="644" r:id="rId6"/>
    <p:sldId id="645" r:id="rId7"/>
    <p:sldId id="578" r:id="rId8"/>
    <p:sldId id="579" r:id="rId9"/>
    <p:sldId id="646" r:id="rId10"/>
    <p:sldId id="581" r:id="rId11"/>
    <p:sldId id="582" r:id="rId12"/>
    <p:sldId id="583" r:id="rId1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>
      <p:cViewPr varScale="1">
        <p:scale>
          <a:sx n="70" d="100"/>
          <a:sy n="70" d="100"/>
        </p:scale>
        <p:origin x="121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44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69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3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2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39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6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5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0.png"/><Relationship Id="rId3" Type="http://schemas.openxmlformats.org/officeDocument/2006/relationships/image" Target="../media/image13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5" Type="http://schemas.openxmlformats.org/officeDocument/2006/relationships/image" Target="../media/image4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Relationship Id="rId14" Type="http://schemas.openxmlformats.org/officeDocument/2006/relationships/image" Target="../media/image4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 err="1"/>
              <a:t>Merkle-Damgård</a:t>
            </a:r>
            <a:r>
              <a:rPr lang="en-US" sz="2000" dirty="0"/>
              <a:t> </a:t>
            </a:r>
            <a:r>
              <a:rPr lang="en-US" sz="2000" dirty="0" smtClean="0"/>
              <a:t>Transform, Hash-and-MAC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03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Attacks 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35318"/>
                <a:ext cx="9144000" cy="5441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QUESTION: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Let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be </a:t>
                </a:r>
                <a:r>
                  <a:rPr lang="en-US" altLang="zh-CN" sz="2400" dirty="0"/>
                  <a:t>a hash </a:t>
                </a:r>
                <a:r>
                  <a:rPr lang="en-US" altLang="zh-CN" sz="2400" dirty="0" smtClean="0"/>
                  <a:t>function with fixed length </a:t>
                </a: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digest. How to find a collision for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 smtClean="0"/>
                  <a:t> in general?</a:t>
                </a:r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Trivial Attack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digests; find collision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different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Output a collision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Probability of Success: 1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Complexity: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hash computations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Birthday Attack: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digests; find collision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distinct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heck whether there exist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35318"/>
                <a:ext cx="9144000" cy="5441682"/>
              </a:xfrm>
              <a:prstGeom prst="rect">
                <a:avLst/>
              </a:prstGeom>
              <a:blipFill rotWithShape="0">
                <a:blip r:embed="rId3"/>
                <a:stretch>
                  <a:fillRect l="-1000" b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69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Attacks 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4683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Simplified Analysis</a:t>
                </a:r>
                <a:r>
                  <a:rPr lang="en-US" altLang="zh-CN" sz="2400" b="1" dirty="0" smtClean="0"/>
                  <a:t>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Treat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as a truly random function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uniformly and at random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  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∧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←[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 (uniform and totally independent)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⁡[∃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Birthday Problem: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How many people are needed in order to find a pair with same </a:t>
                </a:r>
                <a:r>
                  <a:rPr lang="en-US" altLang="zh-CN" sz="2400" dirty="0" smtClean="0"/>
                  <a:t>birthday with probability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r>
                  <a:rPr lang="en-US" altLang="zh-CN" sz="2400" dirty="0" smtClean="0"/>
                  <a:t>?</a:t>
                </a:r>
                <a:endParaRPr lang="en-US" altLang="zh-CN" sz="2400" dirty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=365, 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find the least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s.t.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83462"/>
              </a:xfrm>
              <a:prstGeom prst="rect">
                <a:avLst/>
              </a:prstGeom>
              <a:blipFill rotWithShape="0">
                <a:blip r:embed="rId3"/>
                <a:stretch>
                  <a:fillRect t="-130" b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46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Merkle-Damgård</a:t>
            </a:r>
            <a:r>
              <a:rPr lang="en-US" dirty="0" smtClean="0"/>
              <a:t>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3062392"/>
                <a:ext cx="9144000" cy="3744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</a:t>
                </a:r>
                <a:r>
                  <a:rPr lang="en-US" altLang="zh-CN" sz="2400" dirty="0"/>
                  <a:t>.</a:t>
                </a:r>
                <a:r>
                  <a:rPr lang="en-US" altLang="zh-CN" sz="2400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dirty="0" smtClean="0"/>
                  <a:t>, arbitrary length hash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, fixed-length hash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; pad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(with 0s)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altLang="zh-CN" sz="2000" b="0" dirty="0" smtClean="0"/>
                  <a:t>// this can be arbitrary and fixed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62392"/>
                <a:ext cx="9144000" cy="374480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63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rapezoid 37"/>
          <p:cNvSpPr/>
          <p:nvPr/>
        </p:nvSpPr>
        <p:spPr>
          <a:xfrm rot="5400000">
            <a:off x="1299651" y="2113280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rapezoid 38"/>
          <p:cNvSpPr/>
          <p:nvPr/>
        </p:nvSpPr>
        <p:spPr>
          <a:xfrm rot="5400000">
            <a:off x="2823651" y="2120900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/>
          <p:cNvSpPr/>
          <p:nvPr/>
        </p:nvSpPr>
        <p:spPr>
          <a:xfrm rot="5400000">
            <a:off x="4937437" y="2120900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/>
          <p:cNvSpPr/>
          <p:nvPr/>
        </p:nvSpPr>
        <p:spPr>
          <a:xfrm rot="5400000">
            <a:off x="6309037" y="2120900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8" idx="0"/>
            <a:endCxn id="39" idx="2"/>
          </p:cNvCxnSpPr>
          <p:nvPr/>
        </p:nvCxnSpPr>
        <p:spPr>
          <a:xfrm>
            <a:off x="2252151" y="2456180"/>
            <a:ext cx="8382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76151" y="2463800"/>
            <a:ext cx="397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0"/>
            <a:endCxn id="41" idx="2"/>
          </p:cNvCxnSpPr>
          <p:nvPr/>
        </p:nvCxnSpPr>
        <p:spPr>
          <a:xfrm>
            <a:off x="5889937" y="24638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42951" y="2463800"/>
            <a:ext cx="36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79523" y="232396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23" y="2323961"/>
                <a:ext cx="25006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681463" y="2265680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463" y="2265680"/>
                <a:ext cx="2852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r="-2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242751" y="2265680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51" y="2265680"/>
                <a:ext cx="2852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277" r="-2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378145" y="2265680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145" y="2265680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42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49745" y="2265680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745" y="2265680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42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2322242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322242"/>
                <a:ext cx="26680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51" idx="3"/>
            <a:endCxn id="38" idx="2"/>
          </p:cNvCxnSpPr>
          <p:nvPr/>
        </p:nvCxnSpPr>
        <p:spPr>
          <a:xfrm flipV="1">
            <a:off x="800203" y="2456180"/>
            <a:ext cx="766148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195511" y="115650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511" y="1156503"/>
                <a:ext cx="27610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709351" y="114300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51" y="1143000"/>
                <a:ext cx="28142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766751" y="1143000"/>
                <a:ext cx="301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751" y="1143000"/>
                <a:ext cx="30194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0204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54443" y="1143000"/>
                <a:ext cx="951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43" y="1143000"/>
                <a:ext cx="95109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205" r="-448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782542" y="1452021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786604" y="2111445"/>
            <a:ext cx="31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965297" y="1452021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65297" y="2111445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13611" y="1452021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313611" y="2111445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281351" y="2452805"/>
            <a:ext cx="281455" cy="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586151" y="2263459"/>
                <a:ext cx="1405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151" y="2263459"/>
                <a:ext cx="140544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63" r="-129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852351" y="124700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351" y="1247001"/>
                <a:ext cx="25006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473196" y="2487790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196" y="2487790"/>
                <a:ext cx="26148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953" r="-465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796514" y="2494280"/>
                <a:ext cx="266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14" y="2494280"/>
                <a:ext cx="26680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1364" r="-68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082514" y="2494280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514" y="2494280"/>
                <a:ext cx="28732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425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1302191" y="1452021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302191" y="2111445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69930" y="6248400"/>
            <a:ext cx="35216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Examples: MD5; SHA family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63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64" grpId="0"/>
      <p:bldP spid="65" grpId="0"/>
      <p:bldP spid="66" grpId="0"/>
      <p:bldP spid="67" grpId="0"/>
      <p:bldP spid="68" grpId="0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4400"/>
                <a:ext cx="9144000" cy="2846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 smtClean="0"/>
                  <a:t> is collision-resistant,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 is also collision-resistant.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not. Then there is a PPT algorithm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Hash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col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is non-negligible in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the security parameter.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construct a PPT algorithm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Hash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col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CN" sz="200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  <m: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which will be contradictory to the fact that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collision-resistant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”.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284667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4" b="-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28800" y="3733800"/>
            <a:ext cx="1447799" cy="2438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4343400" y="3733800"/>
            <a:ext cx="1398722" cy="2438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0"/>
              <p:cNvSpPr txBox="1"/>
              <p:nvPr/>
            </p:nvSpPr>
            <p:spPr>
              <a:xfrm>
                <a:off x="1850287" y="3758458"/>
                <a:ext cx="1350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287" y="3758458"/>
                <a:ext cx="135011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20"/>
          <p:cNvCxnSpPr/>
          <p:nvPr/>
        </p:nvCxnSpPr>
        <p:spPr>
          <a:xfrm flipH="1">
            <a:off x="3334512" y="5582992"/>
            <a:ext cx="94628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/>
              <p:cNvSpPr txBox="1"/>
              <p:nvPr/>
            </p:nvSpPr>
            <p:spPr>
              <a:xfrm>
                <a:off x="3712464" y="4142601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64" y="4142601"/>
                <a:ext cx="16504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22"/>
          <p:cNvCxnSpPr/>
          <p:nvPr/>
        </p:nvCxnSpPr>
        <p:spPr>
          <a:xfrm rot="10800000" flipH="1">
            <a:off x="3337220" y="4393972"/>
            <a:ext cx="94628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505200" y="5562600"/>
                <a:ext cx="675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562600"/>
                <a:ext cx="67563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712" t="-4444" r="-1261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2058621" y="6200001"/>
            <a:ext cx="9881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challenger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958902" y="6200001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902" y="6200001"/>
                <a:ext cx="26712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3256" r="-1860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"/>
          <p:cNvSpPr/>
          <p:nvPr/>
        </p:nvSpPr>
        <p:spPr>
          <a:xfrm>
            <a:off x="6708184" y="3733800"/>
            <a:ext cx="768560" cy="2438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971375" y="6200001"/>
                <a:ext cx="216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75" y="6200001"/>
                <a:ext cx="21698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20"/>
          <p:cNvCxnSpPr/>
          <p:nvPr/>
        </p:nvCxnSpPr>
        <p:spPr>
          <a:xfrm flipH="1">
            <a:off x="5726127" y="5229793"/>
            <a:ext cx="94628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"/>
              <p:cNvSpPr txBox="1"/>
              <p:nvPr/>
            </p:nvSpPr>
            <p:spPr>
              <a:xfrm>
                <a:off x="6104079" y="4295001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079" y="4295001"/>
                <a:ext cx="16504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22"/>
          <p:cNvCxnSpPr/>
          <p:nvPr/>
        </p:nvCxnSpPr>
        <p:spPr>
          <a:xfrm rot="10800000" flipH="1">
            <a:off x="5728835" y="4546372"/>
            <a:ext cx="94628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905900" y="5209401"/>
                <a:ext cx="66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00" y="5209401"/>
                <a:ext cx="66717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927" t="-4444" r="-1376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Merkle-Damgård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901933" y="5121327"/>
            <a:ext cx="355867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/>
      <p:bldP spid="12" grpId="0"/>
      <p:bldP spid="2" grpId="0"/>
      <p:bldP spid="13" grpId="0"/>
      <p:bldP spid="15" grpId="0" animBg="1"/>
      <p:bldP spid="14" grpId="0"/>
      <p:bldP spid="18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4400"/>
                <a:ext cx="9144000" cy="2784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 smtClean="0"/>
                  <a:t> is collision-resistant,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 is also collision-resistant.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It suffices to show that whenever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 collision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must be a collision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 (i.e.,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process of finding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(when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Say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are padded as follows in the hash value computations</a:t>
                </a:r>
              </a:p>
              <a:p>
                <a:pPr lvl="2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278409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Merkle-Damgård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22" name="Trapezoid 37"/>
          <p:cNvSpPr/>
          <p:nvPr/>
        </p:nvSpPr>
        <p:spPr>
          <a:xfrm rot="5400000">
            <a:off x="1461676" y="3989405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apezoid 38"/>
          <p:cNvSpPr/>
          <p:nvPr/>
        </p:nvSpPr>
        <p:spPr>
          <a:xfrm rot="5400000">
            <a:off x="2985676" y="3997025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pezoid 39"/>
          <p:cNvSpPr/>
          <p:nvPr/>
        </p:nvSpPr>
        <p:spPr>
          <a:xfrm rot="5400000">
            <a:off x="5099462" y="3997025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40"/>
          <p:cNvSpPr/>
          <p:nvPr/>
        </p:nvSpPr>
        <p:spPr>
          <a:xfrm rot="5400000">
            <a:off x="6471062" y="3997025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41"/>
          <p:cNvCxnSpPr>
            <a:stCxn id="22" idx="0"/>
            <a:endCxn id="23" idx="2"/>
          </p:cNvCxnSpPr>
          <p:nvPr/>
        </p:nvCxnSpPr>
        <p:spPr>
          <a:xfrm>
            <a:off x="2414176" y="4332305"/>
            <a:ext cx="8382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42"/>
          <p:cNvCxnSpPr/>
          <p:nvPr/>
        </p:nvCxnSpPr>
        <p:spPr>
          <a:xfrm>
            <a:off x="3938176" y="4339925"/>
            <a:ext cx="397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43"/>
          <p:cNvCxnSpPr>
            <a:stCxn id="25" idx="0"/>
            <a:endCxn id="26" idx="2"/>
          </p:cNvCxnSpPr>
          <p:nvPr/>
        </p:nvCxnSpPr>
        <p:spPr>
          <a:xfrm>
            <a:off x="6051962" y="433992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44"/>
          <p:cNvCxnSpPr/>
          <p:nvPr/>
        </p:nvCxnSpPr>
        <p:spPr>
          <a:xfrm>
            <a:off x="5004976" y="4339925"/>
            <a:ext cx="36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45"/>
              <p:cNvSpPr txBox="1"/>
              <p:nvPr/>
            </p:nvSpPr>
            <p:spPr>
              <a:xfrm>
                <a:off x="4541548" y="4200086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48" y="4200086"/>
                <a:ext cx="25006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46"/>
              <p:cNvSpPr txBox="1"/>
              <p:nvPr/>
            </p:nvSpPr>
            <p:spPr>
              <a:xfrm>
                <a:off x="1843488" y="4141805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488" y="4141805"/>
                <a:ext cx="2852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r="-425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47"/>
              <p:cNvSpPr txBox="1"/>
              <p:nvPr/>
            </p:nvSpPr>
            <p:spPr>
              <a:xfrm>
                <a:off x="3404776" y="4141805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76" y="4141805"/>
                <a:ext cx="2852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739" r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48"/>
              <p:cNvSpPr txBox="1"/>
              <p:nvPr/>
            </p:nvSpPr>
            <p:spPr>
              <a:xfrm>
                <a:off x="5540170" y="4141805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70" y="4141805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2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9"/>
              <p:cNvSpPr txBox="1"/>
              <p:nvPr/>
            </p:nvSpPr>
            <p:spPr>
              <a:xfrm>
                <a:off x="6911770" y="4141805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770" y="4141805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2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50"/>
              <p:cNvSpPr txBox="1"/>
              <p:nvPr/>
            </p:nvSpPr>
            <p:spPr>
              <a:xfrm>
                <a:off x="695425" y="4198367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25" y="4198367"/>
                <a:ext cx="26680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364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51"/>
          <p:cNvCxnSpPr>
            <a:stCxn id="36" idx="3"/>
            <a:endCxn id="22" idx="2"/>
          </p:cNvCxnSpPr>
          <p:nvPr/>
        </p:nvCxnSpPr>
        <p:spPr>
          <a:xfrm flipV="1">
            <a:off x="962228" y="4332305"/>
            <a:ext cx="766148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52"/>
              <p:cNvSpPr txBox="1"/>
              <p:nvPr/>
            </p:nvSpPr>
            <p:spPr>
              <a:xfrm>
                <a:off x="1357536" y="329010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536" y="3290103"/>
                <a:ext cx="27610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53"/>
              <p:cNvSpPr txBox="1"/>
              <p:nvPr/>
            </p:nvSpPr>
            <p:spPr>
              <a:xfrm>
                <a:off x="2871376" y="327660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376" y="3276600"/>
                <a:ext cx="28142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54"/>
              <p:cNvSpPr txBox="1"/>
              <p:nvPr/>
            </p:nvSpPr>
            <p:spPr>
              <a:xfrm>
                <a:off x="4928776" y="3276600"/>
                <a:ext cx="301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76" y="3276600"/>
                <a:ext cx="30194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0204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55"/>
              <p:cNvSpPr txBox="1"/>
              <p:nvPr/>
            </p:nvSpPr>
            <p:spPr>
              <a:xfrm>
                <a:off x="6316468" y="3276600"/>
                <a:ext cx="521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468" y="3276600"/>
                <a:ext cx="52155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814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56"/>
          <p:cNvCxnSpPr/>
          <p:nvPr/>
        </p:nvCxnSpPr>
        <p:spPr>
          <a:xfrm>
            <a:off x="2944567" y="3524450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57"/>
          <p:cNvCxnSpPr/>
          <p:nvPr/>
        </p:nvCxnSpPr>
        <p:spPr>
          <a:xfrm>
            <a:off x="2948629" y="3987570"/>
            <a:ext cx="31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58"/>
          <p:cNvCxnSpPr/>
          <p:nvPr/>
        </p:nvCxnSpPr>
        <p:spPr>
          <a:xfrm>
            <a:off x="5127322" y="3524450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59"/>
          <p:cNvCxnSpPr/>
          <p:nvPr/>
        </p:nvCxnSpPr>
        <p:spPr>
          <a:xfrm>
            <a:off x="5127322" y="3987570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60"/>
          <p:cNvCxnSpPr/>
          <p:nvPr/>
        </p:nvCxnSpPr>
        <p:spPr>
          <a:xfrm>
            <a:off x="6475636" y="3524450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61"/>
          <p:cNvCxnSpPr/>
          <p:nvPr/>
        </p:nvCxnSpPr>
        <p:spPr>
          <a:xfrm>
            <a:off x="6475636" y="3987570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62"/>
          <p:cNvCxnSpPr/>
          <p:nvPr/>
        </p:nvCxnSpPr>
        <p:spPr>
          <a:xfrm>
            <a:off x="7443376" y="4328930"/>
            <a:ext cx="281455" cy="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63"/>
              <p:cNvSpPr txBox="1"/>
              <p:nvPr/>
            </p:nvSpPr>
            <p:spPr>
              <a:xfrm>
                <a:off x="7748176" y="4139584"/>
                <a:ext cx="650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176" y="4139584"/>
                <a:ext cx="65005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747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64"/>
              <p:cNvSpPr txBox="1"/>
              <p:nvPr/>
            </p:nvSpPr>
            <p:spPr>
              <a:xfrm>
                <a:off x="4014376" y="338060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376" y="3380601"/>
                <a:ext cx="25006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65"/>
              <p:cNvSpPr txBox="1"/>
              <p:nvPr/>
            </p:nvSpPr>
            <p:spPr>
              <a:xfrm>
                <a:off x="2635221" y="4363915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21" y="4363915"/>
                <a:ext cx="26148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66"/>
              <p:cNvSpPr txBox="1"/>
              <p:nvPr/>
            </p:nvSpPr>
            <p:spPr>
              <a:xfrm>
                <a:off x="3958539" y="4370405"/>
                <a:ext cx="266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539" y="4370405"/>
                <a:ext cx="26680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1364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67"/>
              <p:cNvSpPr txBox="1"/>
              <p:nvPr/>
            </p:nvSpPr>
            <p:spPr>
              <a:xfrm>
                <a:off x="6244539" y="4370405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539" y="4370405"/>
                <a:ext cx="28732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68"/>
          <p:cNvCxnSpPr/>
          <p:nvPr/>
        </p:nvCxnSpPr>
        <p:spPr>
          <a:xfrm>
            <a:off x="1464216" y="3524450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69"/>
          <p:cNvCxnSpPr/>
          <p:nvPr/>
        </p:nvCxnSpPr>
        <p:spPr>
          <a:xfrm>
            <a:off x="1464216" y="3987570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rapezoid 37"/>
          <p:cNvSpPr/>
          <p:nvPr/>
        </p:nvSpPr>
        <p:spPr>
          <a:xfrm rot="5400000">
            <a:off x="1452051" y="5800344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rapezoid 38"/>
          <p:cNvSpPr/>
          <p:nvPr/>
        </p:nvSpPr>
        <p:spPr>
          <a:xfrm rot="5400000">
            <a:off x="2976051" y="5807964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rapezoid 39"/>
          <p:cNvSpPr/>
          <p:nvPr/>
        </p:nvSpPr>
        <p:spPr>
          <a:xfrm rot="5400000">
            <a:off x="5089837" y="5807964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rapezoid 40"/>
          <p:cNvSpPr/>
          <p:nvPr/>
        </p:nvSpPr>
        <p:spPr>
          <a:xfrm rot="5400000">
            <a:off x="6461437" y="5807964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41"/>
          <p:cNvCxnSpPr>
            <a:stCxn id="89" idx="0"/>
            <a:endCxn id="90" idx="2"/>
          </p:cNvCxnSpPr>
          <p:nvPr/>
        </p:nvCxnSpPr>
        <p:spPr>
          <a:xfrm>
            <a:off x="2404551" y="6143244"/>
            <a:ext cx="8382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42"/>
          <p:cNvCxnSpPr/>
          <p:nvPr/>
        </p:nvCxnSpPr>
        <p:spPr>
          <a:xfrm>
            <a:off x="3928551" y="6150864"/>
            <a:ext cx="397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43"/>
          <p:cNvCxnSpPr>
            <a:stCxn id="91" idx="0"/>
            <a:endCxn id="92" idx="2"/>
          </p:cNvCxnSpPr>
          <p:nvPr/>
        </p:nvCxnSpPr>
        <p:spPr>
          <a:xfrm>
            <a:off x="6042337" y="6150864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4"/>
          <p:cNvCxnSpPr/>
          <p:nvPr/>
        </p:nvCxnSpPr>
        <p:spPr>
          <a:xfrm>
            <a:off x="4995351" y="6150864"/>
            <a:ext cx="36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45"/>
              <p:cNvSpPr txBox="1"/>
              <p:nvPr/>
            </p:nvSpPr>
            <p:spPr>
              <a:xfrm>
                <a:off x="4531923" y="6011025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23" y="6011025"/>
                <a:ext cx="25006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46"/>
              <p:cNvSpPr txBox="1"/>
              <p:nvPr/>
            </p:nvSpPr>
            <p:spPr>
              <a:xfrm>
                <a:off x="1833863" y="5952744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863" y="5952744"/>
                <a:ext cx="28520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1277" r="-212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47"/>
              <p:cNvSpPr txBox="1"/>
              <p:nvPr/>
            </p:nvSpPr>
            <p:spPr>
              <a:xfrm>
                <a:off x="3395151" y="5952744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51" y="5952744"/>
                <a:ext cx="285206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1277" r="-212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48"/>
              <p:cNvSpPr txBox="1"/>
              <p:nvPr/>
            </p:nvSpPr>
            <p:spPr>
              <a:xfrm>
                <a:off x="5530545" y="5952744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45" y="5952744"/>
                <a:ext cx="285206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1277" r="-42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49"/>
              <p:cNvSpPr txBox="1"/>
              <p:nvPr/>
            </p:nvSpPr>
            <p:spPr>
              <a:xfrm>
                <a:off x="6902145" y="5952744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145" y="5952744"/>
                <a:ext cx="285206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1277" r="-42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50"/>
              <p:cNvSpPr txBox="1"/>
              <p:nvPr/>
            </p:nvSpPr>
            <p:spPr>
              <a:xfrm>
                <a:off x="685800" y="6009306"/>
                <a:ext cx="266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09306"/>
                <a:ext cx="266804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1628" r="-930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51"/>
          <p:cNvCxnSpPr>
            <a:stCxn id="102" idx="3"/>
            <a:endCxn id="89" idx="2"/>
          </p:cNvCxnSpPr>
          <p:nvPr/>
        </p:nvCxnSpPr>
        <p:spPr>
          <a:xfrm flipV="1">
            <a:off x="952604" y="6143244"/>
            <a:ext cx="766147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52"/>
              <p:cNvSpPr txBox="1"/>
              <p:nvPr/>
            </p:nvSpPr>
            <p:spPr>
              <a:xfrm>
                <a:off x="1347911" y="510104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11" y="5101042"/>
                <a:ext cx="276101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3333" r="-888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53"/>
              <p:cNvSpPr txBox="1"/>
              <p:nvPr/>
            </p:nvSpPr>
            <p:spPr>
              <a:xfrm>
                <a:off x="2861751" y="508753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751" y="5087539"/>
                <a:ext cx="281423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54"/>
              <p:cNvSpPr txBox="1"/>
              <p:nvPr/>
            </p:nvSpPr>
            <p:spPr>
              <a:xfrm>
                <a:off x="4919151" y="5087539"/>
                <a:ext cx="368241" cy="299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51" y="5087539"/>
                <a:ext cx="368241" cy="299826"/>
              </a:xfrm>
              <a:prstGeom prst="rect">
                <a:avLst/>
              </a:prstGeom>
              <a:blipFill rotWithShape="0">
                <a:blip r:embed="rId25"/>
                <a:stretch>
                  <a:fillRect l="-10000" r="-1667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55"/>
              <p:cNvSpPr txBox="1"/>
              <p:nvPr/>
            </p:nvSpPr>
            <p:spPr>
              <a:xfrm>
                <a:off x="6306843" y="5087539"/>
                <a:ext cx="587853" cy="301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43" y="5087539"/>
                <a:ext cx="587853" cy="301236"/>
              </a:xfrm>
              <a:prstGeom prst="rect">
                <a:avLst/>
              </a:prstGeom>
              <a:blipFill rotWithShape="0">
                <a:blip r:embed="rId26"/>
                <a:stretch>
                  <a:fillRect l="-5208" r="-4167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56"/>
          <p:cNvCxnSpPr/>
          <p:nvPr/>
        </p:nvCxnSpPr>
        <p:spPr>
          <a:xfrm>
            <a:off x="2934942" y="5335389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57"/>
          <p:cNvCxnSpPr/>
          <p:nvPr/>
        </p:nvCxnSpPr>
        <p:spPr>
          <a:xfrm>
            <a:off x="2939004" y="5798509"/>
            <a:ext cx="31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58"/>
          <p:cNvCxnSpPr/>
          <p:nvPr/>
        </p:nvCxnSpPr>
        <p:spPr>
          <a:xfrm>
            <a:off x="5117697" y="5460892"/>
            <a:ext cx="0" cy="33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59"/>
          <p:cNvCxnSpPr/>
          <p:nvPr/>
        </p:nvCxnSpPr>
        <p:spPr>
          <a:xfrm>
            <a:off x="5117697" y="5798509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60"/>
          <p:cNvCxnSpPr/>
          <p:nvPr/>
        </p:nvCxnSpPr>
        <p:spPr>
          <a:xfrm>
            <a:off x="6466011" y="5485941"/>
            <a:ext cx="0" cy="30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61"/>
          <p:cNvCxnSpPr/>
          <p:nvPr/>
        </p:nvCxnSpPr>
        <p:spPr>
          <a:xfrm>
            <a:off x="6466011" y="5798509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62"/>
          <p:cNvCxnSpPr/>
          <p:nvPr/>
        </p:nvCxnSpPr>
        <p:spPr>
          <a:xfrm>
            <a:off x="7433751" y="6139869"/>
            <a:ext cx="281455" cy="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63"/>
              <p:cNvSpPr txBox="1"/>
              <p:nvPr/>
            </p:nvSpPr>
            <p:spPr>
              <a:xfrm>
                <a:off x="7738551" y="5950523"/>
                <a:ext cx="702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551" y="5950523"/>
                <a:ext cx="702372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6897" t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64"/>
              <p:cNvSpPr txBox="1"/>
              <p:nvPr/>
            </p:nvSpPr>
            <p:spPr>
              <a:xfrm>
                <a:off x="4004751" y="519154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51" y="5191540"/>
                <a:ext cx="250068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65"/>
              <p:cNvSpPr txBox="1"/>
              <p:nvPr/>
            </p:nvSpPr>
            <p:spPr>
              <a:xfrm>
                <a:off x="2625596" y="6174854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96" y="6174854"/>
                <a:ext cx="261482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13953" r="-465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66"/>
              <p:cNvSpPr txBox="1"/>
              <p:nvPr/>
            </p:nvSpPr>
            <p:spPr>
              <a:xfrm>
                <a:off x="3948914" y="6181344"/>
                <a:ext cx="266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914" y="6181344"/>
                <a:ext cx="266804" cy="276999"/>
              </a:xfrm>
              <a:prstGeom prst="rect">
                <a:avLst/>
              </a:prstGeom>
              <a:blipFill rotWithShape="0">
                <a:blip r:embed="rId30"/>
                <a:stretch>
                  <a:fillRect l="-11364" r="-681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67"/>
              <p:cNvSpPr txBox="1"/>
              <p:nvPr/>
            </p:nvSpPr>
            <p:spPr>
              <a:xfrm>
                <a:off x="6234914" y="6181344"/>
                <a:ext cx="353623" cy="299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914" y="6181344"/>
                <a:ext cx="353623" cy="299826"/>
              </a:xfrm>
              <a:prstGeom prst="rect">
                <a:avLst/>
              </a:prstGeom>
              <a:blipFill rotWithShape="0">
                <a:blip r:embed="rId31"/>
                <a:stretch>
                  <a:fillRect l="-10345" r="-1724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68"/>
          <p:cNvCxnSpPr/>
          <p:nvPr/>
        </p:nvCxnSpPr>
        <p:spPr>
          <a:xfrm>
            <a:off x="1454591" y="5335389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69"/>
          <p:cNvCxnSpPr/>
          <p:nvPr/>
        </p:nvCxnSpPr>
        <p:spPr>
          <a:xfrm>
            <a:off x="1454591" y="5798509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0" y="5012436"/>
            <a:ext cx="9144000" cy="762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0" y="3276600"/>
            <a:ext cx="9144000" cy="762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1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9" grpId="0"/>
      <p:bldP spid="50" grpId="0"/>
      <p:bldP spid="51" grpId="0"/>
      <p:bldP spid="52" grpId="0"/>
      <p:bldP spid="53" grpId="0"/>
      <p:bldP spid="89" grpId="0" animBg="1"/>
      <p:bldP spid="90" grpId="0" animBg="1"/>
      <p:bldP spid="91" grpId="0" animBg="1"/>
      <p:bldP spid="92" grpId="0" animBg="1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105" grpId="0"/>
      <p:bldP spid="106" grpId="0"/>
      <p:bldP spid="107" grpId="0"/>
      <p:bldP spid="115" grpId="0"/>
      <p:bldP spid="116" grpId="0"/>
      <p:bldP spid="117" grpId="0"/>
      <p:bldP spid="118" grpId="0"/>
      <p:bldP spid="1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4400"/>
                <a:ext cx="9144000" cy="5836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 smtClean="0"/>
                  <a:t> is collision-resistant,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 is also collision-resistant.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must have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O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therwise,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Then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 have the same length</a:t>
                </a: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In particular,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Otherwise,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Then</a:t>
                </a:r>
              </a:p>
              <a:p>
                <a:pPr marL="3086100" lvl="6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086100" lvl="6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543300" lvl="7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543300" lvl="7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583647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4" b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Merkle-Damgård</a:t>
            </a:r>
            <a:r>
              <a:rPr lang="en-US" dirty="0" smtClean="0"/>
              <a:t>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914400"/>
                <a:ext cx="9144000" cy="4646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 smtClean="0"/>
                  <a:t> is collision-resistant,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 is also collision-resistant.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There must exist 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and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Otherwise, we must have that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This is contradictory to the fact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!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Conclusion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Whenever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finds a collision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able to find a collision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with probability 1!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col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col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zh-CN" alt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464678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Merkle-Damgård</a:t>
            </a:r>
            <a:r>
              <a:rPr lang="en-US" dirty="0" smtClean="0"/>
              <a:t>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9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Hash-and-MAC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4465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Arbitrary-Length MAC: </a:t>
                </a:r>
                <a:r>
                  <a:rPr lang="en-US" sz="2400" dirty="0" smtClean="0"/>
                  <a:t>two constructions have been studied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MAC from PRF</a:t>
                </a:r>
                <a:r>
                  <a:rPr lang="en-US" sz="2000" dirty="0" smtClean="0"/>
                  <a:t>: long tag; many PRF computations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CBC-MAC</a:t>
                </a:r>
                <a:r>
                  <a:rPr lang="en-US" sz="2000" dirty="0" smtClean="0"/>
                  <a:t>: short tag, had been industrial standard; not fast enough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arbitrary-length MAC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a fixed-length MAC 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-bit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𝐆𝐞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, a hash function with output length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 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;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′=(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output  1 iff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THEOREM</a:t>
                </a:r>
                <a:r>
                  <a:rPr lang="en-US" sz="2400" b="1" dirty="0" smtClean="0"/>
                  <a:t>: If the MAC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/>
                  <a:t> is EUF-CMA </a:t>
                </a:r>
                <a:r>
                  <a:rPr lang="en-US" altLang="zh-CN" sz="2400" dirty="0" smtClean="0"/>
                  <a:t>and the has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sz="2400" dirty="0"/>
                  <a:t> is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collision-resistant, then the new MAC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dirty="0" smtClean="0"/>
                  <a:t>EUF-CMA</a:t>
                </a:r>
                <a:endParaRPr lang="en-US" altLang="zh-CN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46583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7" r="-1333" b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36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90600"/>
                <a:ext cx="9144000" cy="879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, </a:t>
                </a:r>
                <a:r>
                  <a:rPr lang="en-US" altLang="zh-CN" sz="2400" dirty="0" smtClean="0"/>
                  <a:t>hashed MAC-</a:t>
                </a:r>
                <a:r>
                  <a:rPr lang="en-US" altLang="zh-CN" sz="2300" dirty="0" smtClean="0"/>
                  <a:t>industry standard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Tools: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/>
                  <a:t> MD transform of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(compresses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/>
                  <a:t>-bit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-bit)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87947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94" r="-3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rapezoid 9"/>
          <p:cNvSpPr/>
          <p:nvPr/>
        </p:nvSpPr>
        <p:spPr>
          <a:xfrm rot="5400000">
            <a:off x="1323831" y="285174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apezoid 10"/>
          <p:cNvSpPr/>
          <p:nvPr/>
        </p:nvSpPr>
        <p:spPr>
          <a:xfrm rot="5400000">
            <a:off x="2847831" y="285936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 rot="5400000">
            <a:off x="4961617" y="285936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/>
          <p:cNvSpPr/>
          <p:nvPr/>
        </p:nvSpPr>
        <p:spPr>
          <a:xfrm rot="5400000">
            <a:off x="6726373" y="443416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0"/>
            <a:endCxn id="11" idx="2"/>
          </p:cNvCxnSpPr>
          <p:nvPr/>
        </p:nvCxnSpPr>
        <p:spPr>
          <a:xfrm>
            <a:off x="2276331" y="3194641"/>
            <a:ext cx="8382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0331" y="3202261"/>
            <a:ext cx="397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4" idx="0"/>
            <a:endCxn id="13" idx="2"/>
          </p:cNvCxnSpPr>
          <p:nvPr/>
        </p:nvCxnSpPr>
        <p:spPr>
          <a:xfrm>
            <a:off x="5924056" y="4771981"/>
            <a:ext cx="1069017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67131" y="3202261"/>
            <a:ext cx="36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03703" y="3062422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03" y="3062422"/>
                <a:ext cx="25006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05643" y="300414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43" y="3004141"/>
                <a:ext cx="2852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r="-2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66931" y="300414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31" y="3004141"/>
                <a:ext cx="2852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277" r="-2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02325" y="300414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325" y="3004141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42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67081" y="457894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081" y="4578941"/>
                <a:ext cx="28520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739" r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8336" y="3060703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6" y="3060703"/>
                <a:ext cx="2926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0833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3" idx="3"/>
            <a:endCxn id="10" idx="2"/>
          </p:cNvCxnSpPr>
          <p:nvPr/>
        </p:nvCxnSpPr>
        <p:spPr>
          <a:xfrm flipV="1">
            <a:off x="1090980" y="3194641"/>
            <a:ext cx="499551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31900" y="1889081"/>
                <a:ext cx="10021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𝐢𝐩𝐚𝐝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00" y="1889081"/>
                <a:ext cx="100219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455" t="-6667" r="-84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733531" y="188146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531" y="1881461"/>
                <a:ext cx="27610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2855877" y="2190482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55877" y="2849906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89477" y="2190482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89477" y="2849906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30947" y="4424706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98687" y="4766066"/>
            <a:ext cx="281455" cy="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03487" y="457672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487" y="4576720"/>
                <a:ext cx="14991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6000" r="-24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876531" y="1985462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31" y="1985462"/>
                <a:ext cx="25006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497376" y="3226251"/>
                <a:ext cx="360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376" y="3226251"/>
                <a:ext cx="36029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6949" r="-678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81256" y="4777061"/>
                <a:ext cx="475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56" y="4777061"/>
                <a:ext cx="47570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538" r="-384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1326371" y="2190482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326371" y="2849906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rapezoid 43"/>
          <p:cNvSpPr/>
          <p:nvPr/>
        </p:nvSpPr>
        <p:spPr>
          <a:xfrm rot="5400000">
            <a:off x="4971556" y="442908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13448" y="4771981"/>
            <a:ext cx="110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412264" y="457386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264" y="4573861"/>
                <a:ext cx="28520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1277" r="-2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4146100" y="4419626"/>
            <a:ext cx="108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7956" y="480246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956" y="4802461"/>
                <a:ext cx="29264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367" r="-142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Elbow Connector 50"/>
          <p:cNvCxnSpPr>
            <a:stCxn id="12" idx="0"/>
          </p:cNvCxnSpPr>
          <p:nvPr/>
        </p:nvCxnSpPr>
        <p:spPr>
          <a:xfrm>
            <a:off x="5914117" y="3202261"/>
            <a:ext cx="816830" cy="12173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51136" y="4167461"/>
                <a:ext cx="1061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𝐨𝐩𝐚𝐝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36" y="4167461"/>
                <a:ext cx="1061509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172" t="-6667" r="-80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3"/>
              <p:cNvSpPr txBox="1"/>
              <p:nvPr/>
            </p:nvSpPr>
            <p:spPr>
              <a:xfrm>
                <a:off x="6553200" y="1881461"/>
                <a:ext cx="2442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𝐢𝐩𝐚𝐝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881461"/>
                <a:ext cx="244265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995" t="-6667" r="-29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"/>
          <p:cNvCxnSpPr>
            <a:stCxn id="55" idx="2"/>
          </p:cNvCxnSpPr>
          <p:nvPr/>
        </p:nvCxnSpPr>
        <p:spPr>
          <a:xfrm flipH="1">
            <a:off x="6324602" y="2158460"/>
            <a:ext cx="1449926" cy="101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6"/>
              <p:cNvSpPr txBox="1"/>
              <p:nvPr/>
            </p:nvSpPr>
            <p:spPr>
              <a:xfrm>
                <a:off x="1752600" y="5262062"/>
                <a:ext cx="1897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𝐼𝑉</m:t>
                      </m:r>
                      <m:r>
                        <m:rPr>
                          <m:lit/>
                        </m:rP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𝐨𝐩𝐚𝐝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262062"/>
                <a:ext cx="189744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929" t="-4348" r="-321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8"/>
          <p:cNvCxnSpPr>
            <a:stCxn id="57" idx="3"/>
            <a:endCxn id="41" idx="2"/>
          </p:cNvCxnSpPr>
          <p:nvPr/>
        </p:nvCxnSpPr>
        <p:spPr>
          <a:xfrm flipV="1">
            <a:off x="3650043" y="5054060"/>
            <a:ext cx="2969067" cy="34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51825" y="3557861"/>
                <a:ext cx="2392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0⋯0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825" y="3557861"/>
                <a:ext cx="2392175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357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xplosion 1 3"/>
          <p:cNvSpPr/>
          <p:nvPr/>
        </p:nvSpPr>
        <p:spPr>
          <a:xfrm>
            <a:off x="6555474" y="3114562"/>
            <a:ext cx="304800" cy="276999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32722" y="1881461"/>
                <a:ext cx="296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722" y="1881461"/>
                <a:ext cx="296363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2500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23"/>
              <p:cNvSpPr/>
              <p:nvPr/>
            </p:nvSpPr>
            <p:spPr>
              <a:xfrm>
                <a:off x="0" y="5539061"/>
                <a:ext cx="9144000" cy="1206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Padding technique used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b="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000" b="0" dirty="0" smtClean="0"/>
                  <a:t> for a message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b="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2000" b="0" dirty="0" smtClean="0"/>
                  <a:t> bits;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Append enough 0’s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+#</m:t>
                    </m:r>
                  </m:oMath>
                </a14:m>
                <a:r>
                  <a:rPr lang="en-US" altLang="zh-CN" sz="2000" dirty="0" smtClean="0"/>
                  <a:t> of 0’s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 smtClean="0"/>
                  <a:t> is a multiple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Append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 smtClean="0"/>
                  <a:t>-bit representation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 smtClean="0"/>
                  <a:t> </a:t>
                </a:r>
              </a:p>
            </p:txBody>
          </p:sp>
        </mc:Choice>
        <mc:Fallback xmlns="">
          <p:sp>
            <p:nvSpPr>
              <p:cNvPr id="48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39061"/>
                <a:ext cx="9144000" cy="1206933"/>
              </a:xfrm>
              <a:prstGeom prst="rect">
                <a:avLst/>
              </a:prstGeom>
              <a:blipFill rotWithShape="0"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410200" y="6400800"/>
                <a:ext cx="1371600" cy="228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6400800"/>
                <a:ext cx="1371600" cy="22860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6825669" y="6400800"/>
                <a:ext cx="581693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0⋯0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669" y="6400800"/>
                <a:ext cx="581693" cy="22860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7452545" y="6400800"/>
                <a:ext cx="397305" cy="2286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545" y="6400800"/>
                <a:ext cx="397305" cy="22860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13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37" grpId="0"/>
      <p:bldP spid="38" grpId="0"/>
      <p:bldP spid="39" grpId="0"/>
      <p:bldP spid="41" grpId="0"/>
      <p:bldP spid="44" grpId="0" animBg="1"/>
      <p:bldP spid="46" grpId="0"/>
      <p:bldP spid="50" grpId="0"/>
      <p:bldP spid="54" grpId="0"/>
      <p:bldP spid="55" grpId="0"/>
      <p:bldP spid="57" grpId="0"/>
      <p:bldP spid="3" grpId="0"/>
      <p:bldP spid="4" grpId="0" animBg="1"/>
      <p:bldP spid="47" grpId="0"/>
      <p:bldP spid="5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30055</TotalTime>
  <Words>288</Words>
  <Application>Microsoft Office PowerPoint</Application>
  <PresentationFormat>全屏显示(4:3)</PresentationFormat>
  <Paragraphs>185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Cambria Math</vt:lpstr>
      <vt:lpstr>Office Theme</vt:lpstr>
      <vt:lpstr>Foundations of Cryptography Merkle-Damgård Transform, Hash-and-MAC</vt:lpstr>
      <vt:lpstr>Merkle-Damgård Transform</vt:lpstr>
      <vt:lpstr>Merkle-Damgård Transform</vt:lpstr>
      <vt:lpstr>Merkle-Damgård Transform</vt:lpstr>
      <vt:lpstr>Merkle-Damgård Transform</vt:lpstr>
      <vt:lpstr>Merkle-Damgård Transform</vt:lpstr>
      <vt:lpstr>PowerPoint 演示文稿</vt:lpstr>
      <vt:lpstr>Hash-and-MAC</vt:lpstr>
      <vt:lpstr>HMAC</vt:lpstr>
      <vt:lpstr>PowerPoint 演示文稿</vt:lpstr>
      <vt:lpstr>Attacks of Hash Functions</vt:lpstr>
      <vt:lpstr>Attacks of Hash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709</cp:revision>
  <cp:lastPrinted>2019-11-01T10:11:55Z</cp:lastPrinted>
  <dcterms:created xsi:type="dcterms:W3CDTF">2014-04-06T04:43:09Z</dcterms:created>
  <dcterms:modified xsi:type="dcterms:W3CDTF">2019-11-02T07:20:22Z</dcterms:modified>
</cp:coreProperties>
</file>