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14" r:id="rId2"/>
    <p:sldId id="584" r:id="rId3"/>
    <p:sldId id="585" r:id="rId4"/>
    <p:sldId id="588" r:id="rId5"/>
    <p:sldId id="595" r:id="rId6"/>
    <p:sldId id="589" r:id="rId7"/>
    <p:sldId id="590" r:id="rId8"/>
    <p:sldId id="591" r:id="rId9"/>
    <p:sldId id="592" r:id="rId10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>
      <p:cViewPr varScale="1">
        <p:scale>
          <a:sx n="70" d="100"/>
          <a:sy n="70" d="100"/>
        </p:scale>
        <p:origin x="1216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02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11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90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90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24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42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93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9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1210.png"/><Relationship Id="rId3" Type="http://schemas.openxmlformats.org/officeDocument/2006/relationships/image" Target="../media/image211.png"/><Relationship Id="rId7" Type="http://schemas.openxmlformats.org/officeDocument/2006/relationships/image" Target="../media/image610.png"/><Relationship Id="rId12" Type="http://schemas.openxmlformats.org/officeDocument/2006/relationships/image" Target="../media/image11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10.png"/><Relationship Id="rId5" Type="http://schemas.openxmlformats.org/officeDocument/2006/relationships/image" Target="../media/image411.png"/><Relationship Id="rId10" Type="http://schemas.openxmlformats.org/officeDocument/2006/relationships/image" Target="../media/image910.png"/><Relationship Id="rId4" Type="http://schemas.openxmlformats.org/officeDocument/2006/relationships/image" Target="../media/image310.png"/><Relationship Id="rId9" Type="http://schemas.openxmlformats.org/officeDocument/2006/relationships/image" Target="../media/image810.png"/><Relationship Id="rId14" Type="http://schemas.openxmlformats.org/officeDocument/2006/relationships/image" Target="../media/image1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0.png"/><Relationship Id="rId13" Type="http://schemas.openxmlformats.org/officeDocument/2006/relationships/image" Target="../media/image250.png"/><Relationship Id="rId18" Type="http://schemas.openxmlformats.org/officeDocument/2006/relationships/image" Target="../media/image300.png"/><Relationship Id="rId3" Type="http://schemas.openxmlformats.org/officeDocument/2006/relationships/image" Target="../media/image150.png"/><Relationship Id="rId21" Type="http://schemas.openxmlformats.org/officeDocument/2006/relationships/image" Target="../media/image330.png"/><Relationship Id="rId7" Type="http://schemas.openxmlformats.org/officeDocument/2006/relationships/image" Target="../media/image1910.png"/><Relationship Id="rId12" Type="http://schemas.openxmlformats.org/officeDocument/2006/relationships/image" Target="../media/image240.png"/><Relationship Id="rId17" Type="http://schemas.openxmlformats.org/officeDocument/2006/relationships/image" Target="../media/image29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80.png"/><Relationship Id="rId20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0.png"/><Relationship Id="rId11" Type="http://schemas.openxmlformats.org/officeDocument/2006/relationships/image" Target="../media/image230.png"/><Relationship Id="rId5" Type="http://schemas.openxmlformats.org/officeDocument/2006/relationships/image" Target="../media/image1710.png"/><Relationship Id="rId15" Type="http://schemas.openxmlformats.org/officeDocument/2006/relationships/image" Target="../media/image270.png"/><Relationship Id="rId23" Type="http://schemas.openxmlformats.org/officeDocument/2006/relationships/image" Target="../media/image350.png"/><Relationship Id="rId10" Type="http://schemas.openxmlformats.org/officeDocument/2006/relationships/image" Target="../media/image220.png"/><Relationship Id="rId19" Type="http://schemas.openxmlformats.org/officeDocument/2006/relationships/image" Target="../media/image311.png"/><Relationship Id="rId4" Type="http://schemas.openxmlformats.org/officeDocument/2006/relationships/image" Target="../media/image160.png"/><Relationship Id="rId9" Type="http://schemas.openxmlformats.org/officeDocument/2006/relationships/image" Target="../media/image216.png"/><Relationship Id="rId14" Type="http://schemas.openxmlformats.org/officeDocument/2006/relationships/image" Target="../media/image260.png"/><Relationship Id="rId22" Type="http://schemas.openxmlformats.org/officeDocument/2006/relationships/image" Target="../media/image3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Foundations of Cryptography</a:t>
            </a:r>
            <a:br>
              <a:rPr lang="en-US" dirty="0" smtClean="0"/>
            </a:br>
            <a:r>
              <a:rPr lang="en-US" sz="2000" dirty="0" smtClean="0"/>
              <a:t>birthday attack, </a:t>
            </a:r>
            <a:r>
              <a:rPr lang="en-US" sz="2000" dirty="0" err="1"/>
              <a:t>Feistel</a:t>
            </a:r>
            <a:r>
              <a:rPr lang="en-US" sz="2000" dirty="0"/>
              <a:t> </a:t>
            </a:r>
            <a:r>
              <a:rPr lang="en-US" sz="2000" dirty="0" smtClean="0"/>
              <a:t>network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ShanghaiTech, 2019F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Attacks </a:t>
            </a:r>
            <a:r>
              <a:rPr lang="en-US" altLang="zh-CN" dirty="0"/>
              <a:t>of Hash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990600"/>
                <a:ext cx="9144000" cy="56022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/>
                  <a:t>LEMMA 1: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𝐂𝐨𝐥𝐥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the event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, where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altLang="zh-CN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𝐂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𝐂𝐨𝐥𝐥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𝐂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𝐂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CN" sz="2000" b="1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/>
                  <a:t>LEMMA 2: </a:t>
                </a:r>
                <a:r>
                  <a:rPr lang="en-US" altLang="zh-CN" sz="2400" dirty="0" smtClean="0"/>
                  <a:t>If</a:t>
                </a:r>
                <a:r>
                  <a:rPr lang="en-US" altLang="zh-CN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𝐂𝐨𝐥𝐥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≥1−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CN" sz="2400" dirty="0" smtClean="0"/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be defined as in Lemma 1. Then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𝐂𝐨𝐥𝐥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⁡[¬</m:t>
                    </m:r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altLang="zh-CN" sz="2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𝐂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⋯(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den>
                    </m:f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altLang="zh-CN" sz="2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𝐂</m:t>
                            </m:r>
                          </m:e>
                        </m:d>
                      </m:e>
                    </m:func>
                    <m:r>
                      <a:rPr lang="en-US" altLang="zh-CN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Hence,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𝐂𝐨𝐥𝐥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≥1−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</a:t>
                </a: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5602239"/>
              </a:xfrm>
              <a:prstGeom prst="rect">
                <a:avLst/>
              </a:prstGeom>
              <a:blipFill rotWithShape="0">
                <a:blip r:embed="rId3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012153"/>
            <a:ext cx="3054096" cy="23944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467600" y="5638800"/>
                <a:ext cx="5995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5638800"/>
                <a:ext cx="59952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8163" r="-61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346894" y="5005001"/>
                <a:ext cx="414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894" y="5005001"/>
                <a:ext cx="41434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7353" r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719810" y="4267200"/>
                <a:ext cx="604333" cy="476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810" y="4267200"/>
                <a:ext cx="604333" cy="4765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922520" y="1221617"/>
                <a:ext cx="3581400" cy="129298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 smtClean="0">
                    <a:solidFill>
                      <a:schemeClr val="tx1"/>
                    </a:solidFill>
                  </a:rPr>
                  <a:t> 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can be slightly larger than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 For example,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 Reason: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&lt;1−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             as long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520" y="1221617"/>
                <a:ext cx="3581400" cy="1292983"/>
              </a:xfrm>
              <a:prstGeom prst="rect">
                <a:avLst/>
              </a:prstGeom>
              <a:blipFill rotWithShape="0">
                <a:blip r:embed="rId8"/>
                <a:stretch>
                  <a:fillRect l="-2200" t="-2765" r="-338" b="-87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图文框 12"/>
          <p:cNvSpPr/>
          <p:nvPr/>
        </p:nvSpPr>
        <p:spPr>
          <a:xfrm>
            <a:off x="1667256" y="3124200"/>
            <a:ext cx="1219200" cy="457200"/>
          </a:xfrm>
          <a:prstGeom prst="frame">
            <a:avLst>
              <a:gd name="adj1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3" idx="3"/>
            <a:endCxn id="12" idx="2"/>
          </p:cNvCxnSpPr>
          <p:nvPr/>
        </p:nvCxnSpPr>
        <p:spPr>
          <a:xfrm flipV="1">
            <a:off x="2886456" y="2514600"/>
            <a:ext cx="3826764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43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Attacks of Hash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078253"/>
                <a:ext cx="9144000" cy="52979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Solutions for the Birthday Problem: find the smallest number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sz="24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𝐂𝐨𝐥𝐥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,365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⇐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4×365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⇐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≥28 </m:t>
                    </m:r>
                  </m:oMath>
                </a14:m>
                <a:endParaRPr lang="en-US" altLang="zh-CN" sz="2000" b="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365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⇐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≥23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chemeClr val="tx1"/>
                    </a:solidFill>
                  </a:rPr>
                  <a:t>Birthday Attack of Hash Functions: find the smallest number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𝐂𝐨𝐥𝐥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⇐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//require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𝐂𝐨𝐥𝐥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⇐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 smtClean="0"/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//require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/>
                  <a:t>-bit security requires digest length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/>
                  <a:t>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Adversary runs in time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func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&gt;2</m:t>
                    </m:r>
                    <m:func>
                      <m:func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func>
                  </m:oMath>
                </a14:m>
                <a:endParaRPr lang="en-US" altLang="zh-CN" sz="2000" dirty="0" smtClean="0"/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necessary, not sufficient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/>
                  <a:t>On the </a:t>
                </a:r>
                <a:r>
                  <a:rPr lang="en-US" altLang="zh-CN" sz="2400" b="1" dirty="0" smtClean="0"/>
                  <a:t>Assumption: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altLang="zh-CN" sz="2400" dirty="0"/>
                  <a:t> are uniform and </a:t>
                </a:r>
                <a:r>
                  <a:rPr lang="en-US" altLang="zh-CN" sz="2400" dirty="0" smtClean="0"/>
                  <a:t>independent</a:t>
                </a:r>
                <a:r>
                  <a:rPr lang="en-US" altLang="zh-CN" sz="2400" dirty="0"/>
                  <a:t>? </a:t>
                </a:r>
                <a:endParaRPr lang="en-US" altLang="zh-CN" sz="2400" b="1" dirty="0"/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If not independent, the attack performs </a:t>
                </a:r>
                <a:r>
                  <a:rPr lang="en-US" altLang="zh-CN" sz="2000" dirty="0" smtClean="0"/>
                  <a:t>better </a:t>
                </a:r>
                <a:r>
                  <a:rPr lang="en-US" altLang="zh-CN" sz="2000" dirty="0"/>
                  <a:t>[Bellare, Kohno</a:t>
                </a:r>
                <a:r>
                  <a:rPr lang="en-US" altLang="zh-CN" sz="2000" dirty="0" smtClean="0"/>
                  <a:t>]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78253"/>
                <a:ext cx="9144000" cy="5297925"/>
              </a:xfrm>
              <a:prstGeom prst="rect">
                <a:avLst/>
              </a:prstGeom>
              <a:blipFill rotWithShape="0">
                <a:blip r:embed="rId3"/>
                <a:stretch>
                  <a:fillRect t="-115" b="-1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28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584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Practical Constructions</a:t>
            </a:r>
            <a:endParaRPr lang="en-US" sz="31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295400"/>
            <a:ext cx="9144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Stream Ciphers: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LFSR (</a:t>
            </a:r>
            <a:r>
              <a:rPr lang="en-US" sz="2000" dirty="0"/>
              <a:t>linear feedback shift </a:t>
            </a:r>
            <a:r>
              <a:rPr lang="en-US" sz="2000" dirty="0" smtClean="0"/>
              <a:t>register</a:t>
            </a:r>
            <a:r>
              <a:rPr lang="en-US" sz="2000" dirty="0" smtClean="0">
                <a:solidFill>
                  <a:schemeClr val="tx1"/>
                </a:solidFill>
              </a:rPr>
              <a:t>);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NFSR (nonlinear </a:t>
            </a:r>
            <a:r>
              <a:rPr lang="en-US" sz="2000" dirty="0"/>
              <a:t>feedback shift </a:t>
            </a:r>
            <a:r>
              <a:rPr lang="en-US" sz="2000" dirty="0" smtClean="0"/>
              <a:t>register);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Combination </a:t>
            </a:r>
            <a:r>
              <a:rPr lang="en-US" sz="2000" dirty="0" smtClean="0"/>
              <a:t>Generator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Trivium</a:t>
            </a:r>
            <a:r>
              <a:rPr lang="en-US" sz="2000" dirty="0" smtClean="0"/>
              <a:t>, RC4</a:t>
            </a:r>
          </a:p>
          <a:p>
            <a:r>
              <a:rPr lang="en-US" sz="2400" b="1" dirty="0" smtClean="0"/>
              <a:t>Block </a:t>
            </a:r>
            <a:r>
              <a:rPr lang="en-US" sz="2400" b="1" dirty="0"/>
              <a:t>Ciphers: </a:t>
            </a:r>
            <a:r>
              <a:rPr lang="en-US" sz="2400" b="1" dirty="0" smtClean="0"/>
              <a:t> </a:t>
            </a:r>
            <a:r>
              <a:rPr lang="en-US" sz="2400" dirty="0" smtClean="0"/>
              <a:t>Shannon’s Confusion-Diffusion Paradigm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Feistel</a:t>
            </a:r>
            <a:r>
              <a:rPr lang="en-US" sz="2000" dirty="0" smtClean="0"/>
              <a:t> Network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DES (Data Encryption Standard)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Substitution-Permutation Network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AES (Advanced Encryption Standard</a:t>
            </a:r>
            <a:r>
              <a:rPr lang="en-US" sz="2000" dirty="0" smtClean="0"/>
              <a:t>)</a:t>
            </a:r>
            <a:endParaRPr lang="en-US" sz="2000" u="sng" dirty="0" smtClean="0">
              <a:solidFill>
                <a:schemeClr val="tx1"/>
              </a:solidFill>
            </a:endParaRPr>
          </a:p>
          <a:p>
            <a:r>
              <a:rPr lang="en-US" sz="2400" b="1" dirty="0" smtClean="0"/>
              <a:t>Hash Functions: 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Davies–Meyer </a:t>
            </a:r>
            <a:r>
              <a:rPr lang="en-US" sz="2000" dirty="0" smtClean="0"/>
              <a:t>Construction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MD5 (Message Digest 5</a:t>
            </a:r>
            <a:r>
              <a:rPr lang="en-US" sz="20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SHA </a:t>
            </a:r>
            <a:r>
              <a:rPr lang="en-US" sz="2000" dirty="0"/>
              <a:t>(Secure Hash Algorithm)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2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Block Ciphers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371600"/>
                <a:ext cx="9144000" cy="43382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Block Ciphers:</a:t>
                </a:r>
                <a:r>
                  <a:rPr lang="en-US" sz="2400" dirty="0" smtClean="0"/>
                  <a:t> PRPs or </a:t>
                </a:r>
                <a:r>
                  <a:rPr lang="en-US" sz="2400" dirty="0" err="1" smtClean="0"/>
                  <a:t>sPRPs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is called the key length;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 smtClean="0"/>
                  <a:t> is called the block length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 Goals </a:t>
                </a:r>
                <a:r>
                  <a:rPr lang="en-US" sz="2400" b="1" dirty="0"/>
                  <a:t>of Attackers (</a:t>
                </a:r>
                <a:r>
                  <a:rPr lang="en-US" sz="2400" b="1" dirty="0" smtClean="0"/>
                  <a:t>Adversaries):</a:t>
                </a:r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(PRP) distinguish </a:t>
                </a:r>
                <a:r>
                  <a:rPr lang="en-US" sz="2000" dirty="0"/>
                  <a:t>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and truly random </a:t>
                </a:r>
                <a:r>
                  <a:rPr lang="en-US" sz="2000" dirty="0" smtClean="0"/>
                  <a:t>permutations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𝐏𝐞𝐫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sz="2000" b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(</a:t>
                </a:r>
                <a:r>
                  <a:rPr lang="en-US" sz="2000" dirty="0" err="1" smtClean="0"/>
                  <a:t>sPRP</a:t>
                </a:r>
                <a:r>
                  <a:rPr lang="en-US" sz="2000" dirty="0" smtClean="0"/>
                  <a:t>) distinguish </a:t>
                </a:r>
                <a:r>
                  <a:rPr lang="en-US" sz="2000" dirty="0"/>
                  <a:t>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000" dirty="0"/>
                  <a:t> and truly random </a:t>
                </a:r>
                <a:r>
                  <a:rPr lang="en-US" sz="2000" dirty="0" smtClean="0"/>
                  <a:t>permutations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Types of Attacks: </a:t>
                </a:r>
                <a:r>
                  <a:rPr lang="en-US" sz="2400" dirty="0" smtClean="0"/>
                  <a:t>KPA, CPA and CCA (of block ciphers)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known-plaintext attack: </a:t>
                </a:r>
                <a:r>
                  <a:rPr lang="en-US" sz="2000" dirty="0" smtClean="0"/>
                  <a:t>attacker is 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{(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))}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c</a:t>
                </a:r>
                <a:r>
                  <a:rPr lang="en-US" sz="2000" b="1" dirty="0" smtClean="0"/>
                  <a:t>hosen-plaintext attack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attacker has oracle access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PRP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: indistinguishable from random permutation under 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CPA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c</a:t>
                </a:r>
                <a:r>
                  <a:rPr lang="en-US" sz="2000" b="1" dirty="0" smtClean="0"/>
                  <a:t>hosen-ciphertext attack</a:t>
                </a:r>
                <a:r>
                  <a:rPr lang="en-US" sz="2000" dirty="0" smtClean="0"/>
                  <a:t>: attacker has oracle access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Strong PRP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indistinguishable from random permutation under CCA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4338239"/>
              </a:xfrm>
              <a:prstGeom prst="rect">
                <a:avLst/>
              </a:prstGeom>
              <a:blipFill rotWithShape="0">
                <a:blip r:embed="rId3"/>
                <a:stretch>
                  <a:fillRect l="-1000" b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611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Feistel</a:t>
            </a:r>
            <a:r>
              <a:rPr lang="en-US" dirty="0" smtClean="0"/>
              <a:t> Network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38600" y="1351280"/>
                <a:ext cx="5105400" cy="4786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Round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,</a:t>
                </a:r>
                <a:r>
                  <a:rPr lang="en-US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round function</a:t>
                </a:r>
                <a:endParaRPr lang="en-US" sz="2000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Inverse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b="1" i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sz="2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sz="2400" b="1" dirty="0" smtClean="0"/>
                  <a:t>Remarks: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is either injective or not</a:t>
                </a:r>
              </a:p>
              <a:p>
                <a:pPr>
                  <a:lnSpc>
                    <a:spcPct val="140000"/>
                  </a:lnSpc>
                </a:pPr>
                <a:r>
                  <a:rPr lang="en-US" sz="2400" b="1" dirty="0" smtClean="0"/>
                  <a:t>Example</a:t>
                </a:r>
                <a:r>
                  <a:rPr lang="en-US" sz="2400" dirty="0" smtClean="0"/>
                  <a:t>: DES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351280"/>
                <a:ext cx="5105400" cy="4786375"/>
              </a:xfrm>
              <a:prstGeom prst="rect">
                <a:avLst/>
              </a:prstGeom>
              <a:blipFill rotWithShape="0">
                <a:blip r:embed="rId3"/>
                <a:stretch>
                  <a:fillRect l="-1912" b="-1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 bwMode="auto">
              <a:xfrm>
                <a:off x="403859" y="1143000"/>
                <a:ext cx="1234438" cy="35131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859" y="1143000"/>
                <a:ext cx="1234438" cy="3513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/>
              <p:nvPr/>
            </p:nvSpPr>
            <p:spPr bwMode="auto">
              <a:xfrm>
                <a:off x="2573022" y="1143000"/>
                <a:ext cx="1234438" cy="35131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3022" y="1143000"/>
                <a:ext cx="1234438" cy="3513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/>
              <p:nvPr/>
            </p:nvSpPr>
            <p:spPr bwMode="auto">
              <a:xfrm>
                <a:off x="406399" y="2834044"/>
                <a:ext cx="1234438" cy="35131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399" y="2834044"/>
                <a:ext cx="1234438" cy="3513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/>
              <p:cNvSpPr/>
              <p:nvPr/>
            </p:nvSpPr>
            <p:spPr bwMode="auto">
              <a:xfrm>
                <a:off x="2575562" y="2834044"/>
                <a:ext cx="1234438" cy="35131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5562" y="2834044"/>
                <a:ext cx="1234438" cy="3513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6"/>
          <p:cNvCxnSpPr/>
          <p:nvPr/>
        </p:nvCxnSpPr>
        <p:spPr>
          <a:xfrm flipH="1">
            <a:off x="1005840" y="1501798"/>
            <a:ext cx="4616" cy="179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86"/>
          <p:cNvCxnSpPr/>
          <p:nvPr/>
        </p:nvCxnSpPr>
        <p:spPr>
          <a:xfrm>
            <a:off x="3190241" y="1499755"/>
            <a:ext cx="2540" cy="765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4"/>
          <p:cNvCxnSpPr/>
          <p:nvPr/>
        </p:nvCxnSpPr>
        <p:spPr>
          <a:xfrm flipH="1">
            <a:off x="2895600" y="1905000"/>
            <a:ext cx="2798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87"/>
          <p:cNvCxnSpPr>
            <a:endCxn id="14" idx="6"/>
          </p:cNvCxnSpPr>
          <p:nvPr/>
        </p:nvCxnSpPr>
        <p:spPr>
          <a:xfrm flipH="1" flipV="1">
            <a:off x="1206500" y="1901567"/>
            <a:ext cx="947418" cy="34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或者 33"/>
          <p:cNvSpPr/>
          <p:nvPr/>
        </p:nvSpPr>
        <p:spPr>
          <a:xfrm>
            <a:off x="825500" y="1714500"/>
            <a:ext cx="381000" cy="374134"/>
          </a:xfrm>
          <a:prstGeom prst="flowChar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接箭头连接符 42"/>
          <p:cNvCxnSpPr/>
          <p:nvPr/>
        </p:nvCxnSpPr>
        <p:spPr>
          <a:xfrm flipH="1">
            <a:off x="1029161" y="2265430"/>
            <a:ext cx="2156483" cy="5381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88"/>
          <p:cNvCxnSpPr/>
          <p:nvPr/>
        </p:nvCxnSpPr>
        <p:spPr>
          <a:xfrm flipH="1">
            <a:off x="1009650" y="2098756"/>
            <a:ext cx="6350" cy="249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48"/>
          <p:cNvCxnSpPr/>
          <p:nvPr/>
        </p:nvCxnSpPr>
        <p:spPr>
          <a:xfrm>
            <a:off x="1005840" y="2348642"/>
            <a:ext cx="2184401" cy="4549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/>
              <p:nvPr/>
            </p:nvSpPr>
            <p:spPr bwMode="auto">
              <a:xfrm>
                <a:off x="401782" y="4525259"/>
                <a:ext cx="1234438" cy="35131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782" y="4525259"/>
                <a:ext cx="1234438" cy="3513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"/>
              <p:cNvSpPr/>
              <p:nvPr/>
            </p:nvSpPr>
            <p:spPr bwMode="auto">
              <a:xfrm>
                <a:off x="2570945" y="4525259"/>
                <a:ext cx="1234438" cy="35131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0945" y="4525259"/>
                <a:ext cx="1234438" cy="3513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连接符 39"/>
          <p:cNvCxnSpPr/>
          <p:nvPr/>
        </p:nvCxnSpPr>
        <p:spPr>
          <a:xfrm flipH="1">
            <a:off x="1001223" y="3212141"/>
            <a:ext cx="4616" cy="179428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40"/>
          <p:cNvCxnSpPr/>
          <p:nvPr/>
        </p:nvCxnSpPr>
        <p:spPr>
          <a:xfrm>
            <a:off x="3185624" y="3210098"/>
            <a:ext cx="2540" cy="765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41"/>
          <p:cNvCxnSpPr/>
          <p:nvPr/>
        </p:nvCxnSpPr>
        <p:spPr>
          <a:xfrm flipH="1">
            <a:off x="2890983" y="3615343"/>
            <a:ext cx="2798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3" name="直接箭头连接符 45"/>
          <p:cNvCxnSpPr>
            <a:endCxn id="24" idx="6"/>
          </p:cNvCxnSpPr>
          <p:nvPr/>
        </p:nvCxnSpPr>
        <p:spPr>
          <a:xfrm flipH="1" flipV="1">
            <a:off x="1201883" y="3611910"/>
            <a:ext cx="947418" cy="3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4" name="流程图: 或者 46"/>
          <p:cNvSpPr/>
          <p:nvPr/>
        </p:nvSpPr>
        <p:spPr>
          <a:xfrm>
            <a:off x="820883" y="3424843"/>
            <a:ext cx="381000" cy="374134"/>
          </a:xfrm>
          <a:prstGeom prst="flowChar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直接连接符 49"/>
          <p:cNvCxnSpPr/>
          <p:nvPr/>
        </p:nvCxnSpPr>
        <p:spPr>
          <a:xfrm flipH="1">
            <a:off x="1005033" y="3809099"/>
            <a:ext cx="6350" cy="249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5"/>
              <p:cNvSpPr/>
              <p:nvPr/>
            </p:nvSpPr>
            <p:spPr bwMode="auto">
              <a:xfrm>
                <a:off x="396008" y="6196214"/>
                <a:ext cx="1234438" cy="35131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2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008" y="6196214"/>
                <a:ext cx="1234438" cy="3513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5"/>
              <p:cNvSpPr/>
              <p:nvPr/>
            </p:nvSpPr>
            <p:spPr bwMode="auto">
              <a:xfrm>
                <a:off x="2565171" y="6196214"/>
                <a:ext cx="1234438" cy="35131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2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5171" y="6196214"/>
                <a:ext cx="1234438" cy="3513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连接符 56"/>
          <p:cNvCxnSpPr/>
          <p:nvPr/>
        </p:nvCxnSpPr>
        <p:spPr>
          <a:xfrm flipH="1">
            <a:off x="995449" y="4878612"/>
            <a:ext cx="4616" cy="179428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1" name="直接连接符 57"/>
          <p:cNvCxnSpPr/>
          <p:nvPr/>
        </p:nvCxnSpPr>
        <p:spPr>
          <a:xfrm>
            <a:off x="3179850" y="4876569"/>
            <a:ext cx="2540" cy="765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58"/>
          <p:cNvCxnSpPr/>
          <p:nvPr/>
        </p:nvCxnSpPr>
        <p:spPr>
          <a:xfrm flipH="1">
            <a:off x="2885209" y="5281814"/>
            <a:ext cx="2798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61"/>
          <p:cNvCxnSpPr>
            <a:endCxn id="34" idx="6"/>
          </p:cNvCxnSpPr>
          <p:nvPr/>
        </p:nvCxnSpPr>
        <p:spPr>
          <a:xfrm flipH="1" flipV="1">
            <a:off x="1196109" y="5278381"/>
            <a:ext cx="947418" cy="34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或者 62"/>
          <p:cNvSpPr/>
          <p:nvPr/>
        </p:nvSpPr>
        <p:spPr>
          <a:xfrm>
            <a:off x="815109" y="5091314"/>
            <a:ext cx="381000" cy="374134"/>
          </a:xfrm>
          <a:prstGeom prst="flowChar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cxnSp>
        <p:nvCxnSpPr>
          <p:cNvPr id="36" name="直接连接符 64"/>
          <p:cNvCxnSpPr/>
          <p:nvPr/>
        </p:nvCxnSpPr>
        <p:spPr>
          <a:xfrm flipH="1">
            <a:off x="999259" y="5475570"/>
            <a:ext cx="6350" cy="249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椭圆 17"/>
              <p:cNvSpPr/>
              <p:nvPr/>
            </p:nvSpPr>
            <p:spPr>
              <a:xfrm>
                <a:off x="1879601" y="1684995"/>
                <a:ext cx="1015999" cy="457200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601" y="1684995"/>
                <a:ext cx="1015999" cy="457200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椭圆 17"/>
              <p:cNvSpPr/>
              <p:nvPr/>
            </p:nvSpPr>
            <p:spPr>
              <a:xfrm>
                <a:off x="1881910" y="3388194"/>
                <a:ext cx="1015999" cy="457200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10" y="3388194"/>
                <a:ext cx="1015999" cy="457200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椭圆 17"/>
              <p:cNvSpPr/>
              <p:nvPr/>
            </p:nvSpPr>
            <p:spPr>
              <a:xfrm>
                <a:off x="1881657" y="5052060"/>
                <a:ext cx="1015999" cy="457200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657" y="5052060"/>
                <a:ext cx="1015999" cy="457200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2"/>
          <p:cNvCxnSpPr/>
          <p:nvPr/>
        </p:nvCxnSpPr>
        <p:spPr>
          <a:xfrm flipH="1">
            <a:off x="1028929" y="3962150"/>
            <a:ext cx="2156483" cy="5381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8"/>
          <p:cNvCxnSpPr/>
          <p:nvPr/>
        </p:nvCxnSpPr>
        <p:spPr>
          <a:xfrm>
            <a:off x="1005608" y="4045362"/>
            <a:ext cx="2184401" cy="4549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2"/>
          <p:cNvCxnSpPr/>
          <p:nvPr/>
        </p:nvCxnSpPr>
        <p:spPr>
          <a:xfrm flipH="1">
            <a:off x="1034008" y="5633124"/>
            <a:ext cx="2156483" cy="5381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8"/>
          <p:cNvCxnSpPr/>
          <p:nvPr/>
        </p:nvCxnSpPr>
        <p:spPr>
          <a:xfrm>
            <a:off x="1010687" y="5716336"/>
            <a:ext cx="2184401" cy="454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375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Data Encryption Standard (DES)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1295400"/>
                <a:ext cx="9144000" cy="5013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sz="2400" b="1" dirty="0" smtClean="0"/>
                  <a:t>Background: </a:t>
                </a:r>
                <a:r>
                  <a:rPr lang="en-US" sz="2400" dirty="0" smtClean="0"/>
                  <a:t>a (strong) PRP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4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1970s:  Horst Feistel (German) designed Lucifer at IBM;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𝟏𝟐𝟖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𝟏𝟐𝟖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4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1973</a:t>
                </a:r>
                <a:r>
                  <a:rPr lang="en-US" sz="2000" dirty="0">
                    <a:solidFill>
                      <a:schemeClr val="tx1"/>
                    </a:solidFill>
                  </a:rPr>
                  <a:t>: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NBS called for block cipher, IBM </a:t>
                </a:r>
                <a:r>
                  <a:rPr lang="en-US" sz="2000" dirty="0">
                    <a:solidFill>
                      <a:schemeClr val="tx1"/>
                    </a:solidFill>
                  </a:rPr>
                  <a:t>submitted a variant of Lucifer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(DES)</a:t>
                </a:r>
              </a:p>
              <a:p>
                <a:pPr lvl="1" algn="ctr">
                  <a:lnSpc>
                    <a:spcPct val="140000"/>
                  </a:lnSpc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NBS: National Bureau of Standards (1901-1988)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4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1976: NBS  adopted DES as a federal standard;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𝟓𝟔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𝟔𝟒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// FIPS-46-3</a:t>
                </a:r>
              </a:p>
              <a:p>
                <a:pPr marL="800100" lvl="1" indent="-342900">
                  <a:lnSpc>
                    <a:spcPct val="14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1997:  DES was broken by exhaustive search//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is too small </a:t>
                </a:r>
              </a:p>
              <a:p>
                <a:pPr marL="800100" lvl="1" indent="-342900">
                  <a:lnSpc>
                    <a:spcPct val="14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2000</a:t>
                </a:r>
                <a:r>
                  <a:rPr lang="en-US" sz="2000" dirty="0">
                    <a:solidFill>
                      <a:schemeClr val="tx1"/>
                    </a:solidFill>
                  </a:rPr>
                  <a:t>: 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DES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AES by NIST, National </a:t>
                </a:r>
                <a:r>
                  <a:rPr lang="en-US" sz="2000" dirty="0">
                    <a:solidFill>
                      <a:schemeClr val="tx1"/>
                    </a:solidFill>
                  </a:rPr>
                  <a:t>Institute of Standards and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Technology</a:t>
                </a:r>
              </a:p>
              <a:p>
                <a:pPr>
                  <a:lnSpc>
                    <a:spcPct val="14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Importance: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marL="800100" lvl="1" indent="-342900">
                  <a:lnSpc>
                    <a:spcPct val="140000"/>
                  </a:lnSpc>
                  <a:buFont typeface="Arial" pitchFamily="34" charset="0"/>
                  <a:buChar char="•"/>
                </a:pPr>
                <a:r>
                  <a:rPr lang="en-US" sz="2000" dirty="0"/>
                  <a:t>h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istorical significance; industrial standard for a long time</a:t>
                </a:r>
              </a:p>
              <a:p>
                <a:pPr marL="800100" lvl="1" indent="-342900">
                  <a:lnSpc>
                    <a:spcPct val="14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extremely secure except the short key length </a:t>
                </a:r>
              </a:p>
              <a:p>
                <a:pPr marL="1257300" lvl="2" indent="-342900">
                  <a:lnSpc>
                    <a:spcPct val="14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The best attack in practice is exhaustive search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5013617"/>
              </a:xfrm>
              <a:prstGeom prst="rect">
                <a:avLst/>
              </a:prstGeom>
              <a:blipFill rotWithShape="0">
                <a:blip r:embed="rId3"/>
                <a:stretch>
                  <a:fillRect l="-1000" b="-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5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DES Encryption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/>
              <p:nvPr/>
            </p:nvSpPr>
            <p:spPr bwMode="auto">
              <a:xfrm>
                <a:off x="3710042" y="2148168"/>
                <a:ext cx="1668781" cy="28575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dirty="0" smtClean="0">
                    <a:latin typeface="+mn-lt"/>
                  </a:rPr>
                  <a:t>ecret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0042" y="2148168"/>
                <a:ext cx="1668781" cy="2857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apezoid 6"/>
          <p:cNvSpPr/>
          <p:nvPr/>
        </p:nvSpPr>
        <p:spPr bwMode="auto">
          <a:xfrm>
            <a:off x="2048436" y="2433918"/>
            <a:ext cx="4993341" cy="685800"/>
          </a:xfrm>
          <a:prstGeom prst="trapezoid">
            <a:avLst>
              <a:gd name="adj" fmla="val 24334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6200" y="2605368"/>
            <a:ext cx="138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key </a:t>
            </a:r>
            <a:r>
              <a:rPr lang="en-US" dirty="0" smtClean="0"/>
              <a:t>schedule</a:t>
            </a:r>
            <a:endParaRPr lang="en-US" dirty="0" smtClean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/>
              <p:cNvSpPr/>
              <p:nvPr/>
            </p:nvSpPr>
            <p:spPr bwMode="auto">
              <a:xfrm>
                <a:off x="2048435" y="3119718"/>
                <a:ext cx="914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8435" y="3119718"/>
                <a:ext cx="914400" cy="304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 bwMode="auto">
              <a:xfrm rot="16200000">
                <a:off x="2077012" y="3834093"/>
                <a:ext cx="857250" cy="9144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(⋅,⋅)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2077012" y="3834093"/>
                <a:ext cx="857250" cy="9144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8"/>
          <p:cNvCxnSpPr/>
          <p:nvPr/>
        </p:nvCxnSpPr>
        <p:spPr bwMode="auto">
          <a:xfrm rot="5400000">
            <a:off x="2333391" y="3633869"/>
            <a:ext cx="3429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3"/>
          <p:cNvCxnSpPr/>
          <p:nvPr/>
        </p:nvCxnSpPr>
        <p:spPr bwMode="auto">
          <a:xfrm>
            <a:off x="2998694" y="42627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7"/>
          <p:cNvCxnSpPr/>
          <p:nvPr/>
        </p:nvCxnSpPr>
        <p:spPr bwMode="auto">
          <a:xfrm>
            <a:off x="5634317" y="42627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9"/>
          <p:cNvCxnSpPr/>
          <p:nvPr/>
        </p:nvCxnSpPr>
        <p:spPr bwMode="auto">
          <a:xfrm>
            <a:off x="1591235" y="42627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8"/>
              <p:cNvSpPr/>
              <p:nvPr/>
            </p:nvSpPr>
            <p:spPr bwMode="auto">
              <a:xfrm>
                <a:off x="3464859" y="3119718"/>
                <a:ext cx="914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30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64859" y="3119718"/>
                <a:ext cx="914400" cy="3048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12"/>
              <p:cNvSpPr/>
              <p:nvPr/>
            </p:nvSpPr>
            <p:spPr bwMode="auto">
              <a:xfrm rot="16200000">
                <a:off x="3493436" y="3834093"/>
                <a:ext cx="857250" cy="9144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(⋅,⋅)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3493436" y="3834093"/>
                <a:ext cx="857250" cy="9144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18"/>
          <p:cNvCxnSpPr/>
          <p:nvPr/>
        </p:nvCxnSpPr>
        <p:spPr bwMode="auto">
          <a:xfrm rot="5400000">
            <a:off x="3749815" y="3633869"/>
            <a:ext cx="3429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23"/>
          <p:cNvCxnSpPr/>
          <p:nvPr/>
        </p:nvCxnSpPr>
        <p:spPr bwMode="auto">
          <a:xfrm>
            <a:off x="4410635" y="42627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8"/>
              <p:cNvSpPr/>
              <p:nvPr/>
            </p:nvSpPr>
            <p:spPr bwMode="auto">
              <a:xfrm>
                <a:off x="6118411" y="3119718"/>
                <a:ext cx="914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35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8411" y="3119718"/>
                <a:ext cx="914400" cy="3048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12"/>
              <p:cNvSpPr/>
              <p:nvPr/>
            </p:nvSpPr>
            <p:spPr bwMode="auto">
              <a:xfrm rot="16200000">
                <a:off x="6146988" y="3834093"/>
                <a:ext cx="857250" cy="9144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(⋅,⋅)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6146988" y="3834093"/>
                <a:ext cx="857250" cy="9144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18"/>
          <p:cNvCxnSpPr/>
          <p:nvPr/>
        </p:nvCxnSpPr>
        <p:spPr bwMode="auto">
          <a:xfrm rot="5400000">
            <a:off x="6403367" y="3633869"/>
            <a:ext cx="3429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23"/>
          <p:cNvCxnSpPr/>
          <p:nvPr/>
        </p:nvCxnSpPr>
        <p:spPr bwMode="auto">
          <a:xfrm>
            <a:off x="7057240" y="4262717"/>
            <a:ext cx="669386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10"/>
              <p:cNvSpPr/>
              <p:nvPr/>
            </p:nvSpPr>
            <p:spPr>
              <a:xfrm>
                <a:off x="1008529" y="4034118"/>
                <a:ext cx="5334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IP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529" y="4034118"/>
                <a:ext cx="533400" cy="4572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29"/>
          <p:cNvCxnSpPr/>
          <p:nvPr/>
        </p:nvCxnSpPr>
        <p:spPr bwMode="auto">
          <a:xfrm>
            <a:off x="537882" y="4262718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29"/>
          <p:cNvCxnSpPr/>
          <p:nvPr/>
        </p:nvCxnSpPr>
        <p:spPr bwMode="auto">
          <a:xfrm>
            <a:off x="8337176" y="42627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10"/>
              <p:cNvSpPr/>
              <p:nvPr/>
            </p:nvSpPr>
            <p:spPr>
              <a:xfrm>
                <a:off x="7754470" y="4034118"/>
                <a:ext cx="5334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SW</m:t>
                      </m:r>
                    </m:oMath>
                  </m:oMathPara>
                </a14:m>
                <a:endParaRPr lang="en-US" sz="1400" b="0" i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sSup>
                        <m:sSupPr>
                          <m:ctrlP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4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sz="1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470" y="4034118"/>
                <a:ext cx="533400" cy="45720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52400" y="4440797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r>
                  <a:rPr lang="en-US" dirty="0" smtClean="0"/>
                  <a:t>-bit</a:t>
                </a:r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440797"/>
                <a:ext cx="8382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305800" y="4440797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r>
                  <a:rPr lang="en-US" dirty="0" smtClean="0"/>
                  <a:t>-bit</a:t>
                </a:r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4440797"/>
                <a:ext cx="838200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173070" y="17526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56</m:t>
                    </m:r>
                  </m:oMath>
                </a14:m>
                <a:r>
                  <a:rPr lang="en-US" dirty="0" smtClean="0"/>
                  <a:t>-bit</a:t>
                </a:r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070" y="1752600"/>
                <a:ext cx="838200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216960" y="3082080"/>
                <a:ext cx="939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48</m:t>
                    </m:r>
                  </m:oMath>
                </a14:m>
                <a:r>
                  <a:rPr lang="en-US" dirty="0" smtClean="0"/>
                  <a:t>-bit</a:t>
                </a:r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960" y="3082080"/>
                <a:ext cx="939052" cy="369332"/>
              </a:xfrm>
              <a:prstGeom prst="rect">
                <a:avLst/>
              </a:prstGeom>
              <a:blipFill rotWithShape="0">
                <a:blip r:embed="rId1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9772" y="4124217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72" y="4124217"/>
                <a:ext cx="250838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99265" y="4119079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9265" y="4119079"/>
                <a:ext cx="166006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1429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12847" y="3135556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847" y="3135556"/>
                <a:ext cx="250068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05400" y="4132441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132441"/>
                <a:ext cx="250068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7317" r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46031" y="4271851"/>
                <a:ext cx="4793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031" y="4271851"/>
                <a:ext cx="479362" cy="215444"/>
              </a:xfrm>
              <a:prstGeom prst="rect">
                <a:avLst/>
              </a:prstGeom>
              <a:blipFill rotWithShape="0">
                <a:blip r:embed="rId20"/>
                <a:stretch>
                  <a:fillRect l="-7692" r="-256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979646" y="4267200"/>
                <a:ext cx="4710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646" y="4267200"/>
                <a:ext cx="471026" cy="215444"/>
              </a:xfrm>
              <a:prstGeom prst="rect">
                <a:avLst/>
              </a:prstGeom>
              <a:blipFill rotWithShape="0">
                <a:blip r:embed="rId21"/>
                <a:stretch>
                  <a:fillRect l="-7792" r="-259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397438" y="4267200"/>
                <a:ext cx="4793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438" y="4267200"/>
                <a:ext cx="479362" cy="215444"/>
              </a:xfrm>
              <a:prstGeom prst="rect">
                <a:avLst/>
              </a:prstGeom>
              <a:blipFill rotWithShape="0">
                <a:blip r:embed="rId22"/>
                <a:stretch>
                  <a:fillRect l="-7595" r="-126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052863" y="4267200"/>
                <a:ext cx="62170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863" y="4267200"/>
                <a:ext cx="621709" cy="215444"/>
              </a:xfrm>
              <a:prstGeom prst="rect">
                <a:avLst/>
              </a:prstGeom>
              <a:blipFill rotWithShape="0">
                <a:blip r:embed="rId23"/>
                <a:stretch>
                  <a:fillRect l="-5882" r="-98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8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31138</TotalTime>
  <Words>190</Words>
  <Application>Microsoft Office PowerPoint</Application>
  <PresentationFormat>全屏显示(4:3)</PresentationFormat>
  <Paragraphs>128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Cambria Math</vt:lpstr>
      <vt:lpstr>Office Theme</vt:lpstr>
      <vt:lpstr>Foundations of Cryptography birthday attack, Feistel network</vt:lpstr>
      <vt:lpstr>Attacks of Hash Functions</vt:lpstr>
      <vt:lpstr>Attacks of Hash Functions</vt:lpstr>
      <vt:lpstr>PowerPoint 演示文稿</vt:lpstr>
      <vt:lpstr>Practical Constructions</vt:lpstr>
      <vt:lpstr>Block Ciphers</vt:lpstr>
      <vt:lpstr>Feistel Network</vt:lpstr>
      <vt:lpstr>Data Encryption Standard (DES)</vt:lpstr>
      <vt:lpstr>DES Encryption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723</cp:revision>
  <cp:lastPrinted>2019-11-01T10:11:55Z</cp:lastPrinted>
  <dcterms:created xsi:type="dcterms:W3CDTF">2014-04-06T04:43:09Z</dcterms:created>
  <dcterms:modified xsi:type="dcterms:W3CDTF">2019-11-06T07:02:21Z</dcterms:modified>
</cp:coreProperties>
</file>