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593" r:id="rId3"/>
    <p:sldId id="594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6" r:id="rId13"/>
    <p:sldId id="607" r:id="rId14"/>
    <p:sldId id="609" r:id="rId15"/>
    <p:sldId id="610" r:id="rId16"/>
    <p:sldId id="611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6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722313"/>
            <a:ext cx="4814888" cy="3609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6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4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11" Type="http://schemas.openxmlformats.org/officeDocument/2006/relationships/image" Target="../media/image441.png"/><Relationship Id="rId5" Type="http://schemas.openxmlformats.org/officeDocument/2006/relationships/image" Target="../media/image381.png"/><Relationship Id="rId10" Type="http://schemas.openxmlformats.org/officeDocument/2006/relationships/image" Target="../media/image431.png"/><Relationship Id="rId4" Type="http://schemas.openxmlformats.org/officeDocument/2006/relationships/image" Target="../media/image3.png"/><Relationship Id="rId9" Type="http://schemas.openxmlformats.org/officeDocument/2006/relationships/image" Target="../media/image421.png"/><Relationship Id="rId14" Type="http://schemas.openxmlformats.org/officeDocument/2006/relationships/image" Target="../media/image4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1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7.png"/><Relationship Id="rId5" Type="http://schemas.openxmlformats.org/officeDocument/2006/relationships/image" Target="../media/image501.png"/><Relationship Id="rId15" Type="http://schemas.openxmlformats.org/officeDocument/2006/relationships/image" Target="../media/image600.png"/><Relationship Id="rId10" Type="http://schemas.openxmlformats.org/officeDocument/2006/relationships/image" Target="../media/image6.png"/><Relationship Id="rId19" Type="http://schemas.openxmlformats.org/officeDocument/2006/relationships/image" Target="../media/image640.png"/><Relationship Id="rId4" Type="http://schemas.openxmlformats.org/officeDocument/2006/relationships/image" Target="../media/image491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30.png"/><Relationship Id="rId18" Type="http://schemas.openxmlformats.org/officeDocument/2006/relationships/image" Target="../media/image88.png"/><Relationship Id="rId26" Type="http://schemas.openxmlformats.org/officeDocument/2006/relationships/image" Target="../media/image10.png"/><Relationship Id="rId3" Type="http://schemas.openxmlformats.org/officeDocument/2006/relationships/image" Target="../media/image730.png"/><Relationship Id="rId21" Type="http://schemas.openxmlformats.org/officeDocument/2006/relationships/image" Target="../media/image91.png"/><Relationship Id="rId7" Type="http://schemas.openxmlformats.org/officeDocument/2006/relationships/image" Target="../media/image770.png"/><Relationship Id="rId12" Type="http://schemas.openxmlformats.org/officeDocument/2006/relationships/image" Target="../media/image820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811.png"/><Relationship Id="rId24" Type="http://schemas.openxmlformats.org/officeDocument/2006/relationships/image" Target="../media/image94.png"/><Relationship Id="rId5" Type="http://schemas.openxmlformats.org/officeDocument/2006/relationships/image" Target="../media/image750.png"/><Relationship Id="rId15" Type="http://schemas.openxmlformats.org/officeDocument/2006/relationships/image" Target="../media/image85.png"/><Relationship Id="rId23" Type="http://schemas.openxmlformats.org/officeDocument/2006/relationships/image" Target="../media/image9.png"/><Relationship Id="rId28" Type="http://schemas.openxmlformats.org/officeDocument/2006/relationships/image" Target="../media/image98.png"/><Relationship Id="rId10" Type="http://schemas.openxmlformats.org/officeDocument/2006/relationships/image" Target="../media/image800.png"/><Relationship Id="rId19" Type="http://schemas.openxmlformats.org/officeDocument/2006/relationships/image" Target="../media/image89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8.png"/><Relationship Id="rId27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320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fr-FR" sz="2200" dirty="0"/>
                  <a:t>DES, double DES, triple DES</a:t>
                </a:r>
                <a:r>
                  <a:rPr lang="fr-FR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Triple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Triple-DES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length=168/MIM 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/>
                  <a:t>Triple-DES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key </a:t>
                </a:r>
                <a:r>
                  <a:rPr lang="en-US" sz="2000" dirty="0" smtClean="0"/>
                  <a:t>length=112/attack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endParaRPr lang="en-US" sz="2000" baseline="30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DESX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length=184/attack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1999, widely used today, slow, 2-key </a:t>
                </a:r>
                <a:r>
                  <a:rPr lang="en-US" sz="2000" dirty="0" smtClean="0"/>
                  <a:t>outdate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new industrial standard is AES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914400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The History of </a:t>
            </a:r>
            <a:r>
              <a:rPr lang="en-US" sz="2400" b="1" dirty="0"/>
              <a:t>Advanced Encryption Standard (AES)</a:t>
            </a:r>
            <a:r>
              <a:rPr lang="en-US" sz="2400" b="1" dirty="0" smtClean="0"/>
              <a:t>: FIPS 197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1997:  NIST called for Advanced </a:t>
            </a:r>
            <a:r>
              <a:rPr lang="en-US" sz="2000" dirty="0"/>
              <a:t>Encryption Standard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1998: 15 proposals were submitted/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AES workshop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1999: 5 submissions were selected/the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AES workshop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2000: NIST adopted Rijndael  (Belgium) /the 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AES workshop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The Basics of </a:t>
            </a:r>
            <a:r>
              <a:rPr lang="en-US" sz="2400" b="1" dirty="0"/>
              <a:t>Advanced Encryption Standard (AES)</a:t>
            </a:r>
            <a:r>
              <a:rPr lang="en-US" sz="2400" b="1" dirty="0" smtClean="0"/>
              <a:t>: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k</a:t>
            </a:r>
            <a:r>
              <a:rPr lang="en-US" sz="2000" dirty="0" smtClean="0"/>
              <a:t>ey length: 128-bit, 192-bit, or 256-bit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block length: 128-bit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number of rounds: </a:t>
            </a:r>
            <a:r>
              <a:rPr lang="en-US" sz="2000" dirty="0"/>
              <a:t>10, 12, 14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suitable for software &amp; hardware implementations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k</a:t>
            </a:r>
            <a:r>
              <a:rPr lang="en-US" sz="2000" dirty="0" smtClean="0"/>
              <a:t>ey recovery attack: 4 times better than brute-force attack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ubstation-permutation network</a:t>
            </a:r>
          </a:p>
        </p:txBody>
      </p:sp>
    </p:spTree>
    <p:extLst>
      <p:ext uri="{BB962C8B-B14F-4D97-AF65-F5344CB8AC3E}">
        <p14:creationId xmlns:p14="http://schemas.microsoft.com/office/powerpoint/2010/main" val="36889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Divisibility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be the set of integers.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divides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multiple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a </a:t>
                </a:r>
                <a:r>
                  <a:rPr lang="en-US" altLang="zh-CN" sz="2000" b="1" dirty="0" smtClean="0"/>
                  <a:t>prime</a:t>
                </a:r>
                <a:r>
                  <a:rPr lang="en-US" altLang="zh-CN" sz="2000" dirty="0" smtClean="0"/>
                  <a:t> if the only positive </a:t>
                </a:r>
                <a:r>
                  <a:rPr lang="en-US" altLang="zh-CN" sz="2000" dirty="0"/>
                  <a:t>divisors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not a prime, then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called a </a:t>
                </a:r>
                <a:r>
                  <a:rPr lang="en-US" altLang="zh-CN" sz="2000" b="1" dirty="0" smtClean="0"/>
                  <a:t>composite</a:t>
                </a:r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 (Fundamental Theorem of Arithmetic)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uniquely written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distinct primes,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(Division </a:t>
                </a:r>
                <a:r>
                  <a:rPr lang="en-US" altLang="zh-CN" sz="2400" b="1" dirty="0" smtClean="0"/>
                  <a:t>Algorithm)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 Then there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are unique integers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/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Greatest Common Divisor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≠{0}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ommon 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g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reatest common divisor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 largest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=18=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relatively prime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There exists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Extended Euclidean algorithm: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𝐄𝐄𝐀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Congruence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we write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congruence;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the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b="1" dirty="0" smtClean="0"/>
                  <a:t>modulus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Read</a:t>
                </a:r>
                <a:r>
                  <a:rPr lang="en-US" altLang="zh-CN" sz="2000" dirty="0" smtClean="0"/>
                  <a:t> as: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, there is a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and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called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residue </a:t>
                </a:r>
                <a:r>
                  <a:rPr lang="en-US" altLang="zh-CN" sz="2400" b="1" dirty="0" smtClean="0"/>
                  <a:t>class </a:t>
                </a:r>
                <a:r>
                  <a:rPr lang="en-US" altLang="zh-CN" sz="2400" b="1" dirty="0"/>
                  <a:t>of</a:t>
                </a:r>
                <a:r>
                  <a:rPr lang="en-US" altLang="zh-CN" sz="24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i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dirty="0" smtClean="0"/>
                  <a:t>an </a:t>
                </a:r>
                <a:r>
                  <a:rPr lang="en-US" altLang="zh-CN" sz="2400" dirty="0"/>
                  <a:t>integer.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defined </a:t>
                </a:r>
                <a:r>
                  <a:rPr lang="en-US" altLang="zh-CN" sz="2400" dirty="0"/>
                  <a:t>as the set of all </a:t>
                </a:r>
                <a:r>
                  <a:rPr lang="en-US" altLang="zh-CN" sz="2400" dirty="0" smtClean="0"/>
                  <a:t>residue </a:t>
                </a:r>
                <a:r>
                  <a:rPr lang="en-US" altLang="zh-CN" sz="2400" dirty="0"/>
                  <a:t>classes modulo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r="-6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Residue Classes 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Define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addition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ubtraction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multiplication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called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       inverse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ivision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has an inverse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2,3,4,5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has inverse: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1⋅1=1;5⋅5=1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3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Permutation IP</a:t>
            </a:r>
            <a:endParaRPr lang="en-US" sz="3100" dirty="0"/>
          </a:p>
        </p:txBody>
      </p:sp>
      <p:pic>
        <p:nvPicPr>
          <p:cNvPr id="2051" name="Picture 3" descr="C:\Users\liangfzh\Desktop\400px-DES-ip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ngfzh\Desktop\400px-DES-i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9" y="1451721"/>
            <a:ext cx="4138501" cy="1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92215"/>
            <a:ext cx="2209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86612"/>
            <a:ext cx="2228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blipFill rotWithShape="0">
                <a:blip r:embed="rId10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Schedule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/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64-bit key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/>
          <p:nvPr/>
        </p:nvSpPr>
        <p:spPr bwMode="auto">
          <a:xfrm>
            <a:off x="632460" y="20762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876300" y="165076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PC1</a:t>
            </a:r>
            <a:endParaRPr lang="en-US" sz="1400" dirty="0"/>
          </a:p>
        </p:txBody>
      </p:sp>
      <p:cxnSp>
        <p:nvCxnSpPr>
          <p:cNvPr id="8" name="直接箭头连接符 7"/>
          <p:cNvCxnSpPr>
            <a:stCxn id="16" idx="2"/>
            <a:endCxn id="6" idx="0"/>
          </p:cNvCxnSpPr>
          <p:nvPr/>
        </p:nvCxnSpPr>
        <p:spPr>
          <a:xfrm flipH="1">
            <a:off x="1253490" y="1457089"/>
            <a:ext cx="1270" cy="19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0"/>
          </p:cNvCxnSpPr>
          <p:nvPr/>
        </p:nvCxnSpPr>
        <p:spPr>
          <a:xfrm flipH="1">
            <a:off x="941070" y="1925082"/>
            <a:ext cx="325120" cy="15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5"/>
          <p:cNvSpPr/>
          <p:nvPr/>
        </p:nvSpPr>
        <p:spPr bwMode="auto">
          <a:xfrm>
            <a:off x="1282700" y="20825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cxnSp>
        <p:nvCxnSpPr>
          <p:cNvPr id="21" name="直接箭头连接符 20"/>
          <p:cNvCxnSpPr>
            <a:stCxn id="6" idx="4"/>
            <a:endCxn id="30" idx="0"/>
          </p:cNvCxnSpPr>
          <p:nvPr/>
        </p:nvCxnSpPr>
        <p:spPr>
          <a:xfrm>
            <a:off x="1253490" y="1925082"/>
            <a:ext cx="337820" cy="15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320799" y="23556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9699" y="23302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Rectangle 5"/>
          <p:cNvSpPr/>
          <p:nvPr/>
        </p:nvSpPr>
        <p:spPr bwMode="auto">
          <a:xfrm>
            <a:off x="609600" y="26985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1" name="Rectangle 5"/>
          <p:cNvSpPr/>
          <p:nvPr/>
        </p:nvSpPr>
        <p:spPr bwMode="auto">
          <a:xfrm>
            <a:off x="1282700" y="27048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2222499" y="26985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28" name="直接箭头连接符 27"/>
          <p:cNvCxnSpPr>
            <a:stCxn id="41" idx="3"/>
            <a:endCxn id="42" idx="2"/>
          </p:cNvCxnSpPr>
          <p:nvPr/>
        </p:nvCxnSpPr>
        <p:spPr>
          <a:xfrm>
            <a:off x="1899919" y="28334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670560" y="2342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460" y="2317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320799" y="2977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2559" y="2952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5"/>
          <p:cNvSpPr/>
          <p:nvPr/>
        </p:nvSpPr>
        <p:spPr bwMode="auto">
          <a:xfrm>
            <a:off x="632460" y="3320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1" name="Rectangle 5"/>
          <p:cNvSpPr/>
          <p:nvPr/>
        </p:nvSpPr>
        <p:spPr bwMode="auto">
          <a:xfrm>
            <a:off x="1282700" y="3327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2222499" y="3320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73" name="直接箭头连接符 72"/>
          <p:cNvCxnSpPr>
            <a:stCxn id="71" idx="3"/>
            <a:endCxn id="72" idx="2"/>
          </p:cNvCxnSpPr>
          <p:nvPr/>
        </p:nvCxnSpPr>
        <p:spPr>
          <a:xfrm>
            <a:off x="1899919" y="3455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下箭头 73"/>
          <p:cNvSpPr/>
          <p:nvPr/>
        </p:nvSpPr>
        <p:spPr>
          <a:xfrm>
            <a:off x="670560" y="2965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460" y="2939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1320799" y="3600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1599" y="3574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78" name="Rectangle 5"/>
          <p:cNvSpPr/>
          <p:nvPr/>
        </p:nvSpPr>
        <p:spPr bwMode="auto">
          <a:xfrm>
            <a:off x="632460" y="3943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9" name="Rectangle 5"/>
          <p:cNvSpPr/>
          <p:nvPr/>
        </p:nvSpPr>
        <p:spPr bwMode="auto">
          <a:xfrm>
            <a:off x="1282700" y="3949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0" name="椭圆 79"/>
          <p:cNvSpPr/>
          <p:nvPr/>
        </p:nvSpPr>
        <p:spPr>
          <a:xfrm>
            <a:off x="2222499" y="3943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1" name="直接箭头连接符 80"/>
          <p:cNvCxnSpPr>
            <a:stCxn id="79" idx="3"/>
            <a:endCxn id="80" idx="2"/>
          </p:cNvCxnSpPr>
          <p:nvPr/>
        </p:nvCxnSpPr>
        <p:spPr>
          <a:xfrm>
            <a:off x="1899919" y="4078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下箭头 81"/>
          <p:cNvSpPr/>
          <p:nvPr/>
        </p:nvSpPr>
        <p:spPr>
          <a:xfrm>
            <a:off x="670560" y="3587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" y="3562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84" name="下箭头 83"/>
          <p:cNvSpPr/>
          <p:nvPr/>
        </p:nvSpPr>
        <p:spPr>
          <a:xfrm>
            <a:off x="1320799" y="4501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9699" y="4476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6" name="Rectangle 5"/>
          <p:cNvSpPr/>
          <p:nvPr/>
        </p:nvSpPr>
        <p:spPr bwMode="auto">
          <a:xfrm>
            <a:off x="632460" y="4844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7" name="Rectangle 5"/>
          <p:cNvSpPr/>
          <p:nvPr/>
        </p:nvSpPr>
        <p:spPr bwMode="auto">
          <a:xfrm>
            <a:off x="1282700" y="4851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2222499" y="4844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9" name="直接箭头连接符 88"/>
          <p:cNvCxnSpPr>
            <a:stCxn id="87" idx="3"/>
            <a:endCxn id="88" idx="2"/>
          </p:cNvCxnSpPr>
          <p:nvPr/>
        </p:nvCxnSpPr>
        <p:spPr>
          <a:xfrm>
            <a:off x="1899919" y="4979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下箭头 89"/>
          <p:cNvSpPr/>
          <p:nvPr/>
        </p:nvSpPr>
        <p:spPr>
          <a:xfrm>
            <a:off x="670560" y="4489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460" y="4463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1320799" y="5124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1599" y="5098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94" name="Rectangle 5"/>
          <p:cNvSpPr/>
          <p:nvPr/>
        </p:nvSpPr>
        <p:spPr bwMode="auto">
          <a:xfrm>
            <a:off x="632460" y="5467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5" name="Rectangle 5"/>
          <p:cNvSpPr/>
          <p:nvPr/>
        </p:nvSpPr>
        <p:spPr bwMode="auto">
          <a:xfrm>
            <a:off x="1282700" y="5473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2222499" y="5467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97" name="直接箭头连接符 96"/>
          <p:cNvCxnSpPr>
            <a:stCxn id="95" idx="3"/>
            <a:endCxn id="96" idx="2"/>
          </p:cNvCxnSpPr>
          <p:nvPr/>
        </p:nvCxnSpPr>
        <p:spPr>
          <a:xfrm>
            <a:off x="1899919" y="5602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>
            <a:off x="670560" y="5111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360" y="5086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100" name="下箭头 99"/>
          <p:cNvSpPr/>
          <p:nvPr/>
        </p:nvSpPr>
        <p:spPr>
          <a:xfrm>
            <a:off x="1320799" y="60756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9699" y="60502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2" name="Rectangle 5"/>
          <p:cNvSpPr/>
          <p:nvPr/>
        </p:nvSpPr>
        <p:spPr bwMode="auto">
          <a:xfrm>
            <a:off x="632460" y="643128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3" name="Rectangle 5"/>
          <p:cNvSpPr/>
          <p:nvPr/>
        </p:nvSpPr>
        <p:spPr bwMode="auto">
          <a:xfrm>
            <a:off x="1282700" y="643763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2222499" y="6431280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105" name="直接箭头连接符 104"/>
          <p:cNvCxnSpPr>
            <a:stCxn id="103" idx="3"/>
            <a:endCxn id="104" idx="2"/>
          </p:cNvCxnSpPr>
          <p:nvPr/>
        </p:nvCxnSpPr>
        <p:spPr>
          <a:xfrm>
            <a:off x="1899919" y="6566219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670560" y="60629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460" y="60375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/>
              <p:cNvSpPr/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>
            <a:stCxn id="42" idx="6"/>
            <a:endCxn id="109" idx="1"/>
          </p:cNvCxnSpPr>
          <p:nvPr/>
        </p:nvCxnSpPr>
        <p:spPr>
          <a:xfrm flipV="1">
            <a:off x="2976879" y="2831863"/>
            <a:ext cx="317502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5"/>
              <p:cNvSpPr/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/>
          <p:cNvCxnSpPr>
            <a:stCxn id="72" idx="6"/>
            <a:endCxn id="111" idx="1"/>
          </p:cNvCxnSpPr>
          <p:nvPr/>
        </p:nvCxnSpPr>
        <p:spPr>
          <a:xfrm flipV="1">
            <a:off x="2976879" y="3454163"/>
            <a:ext cx="325123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/>
              <p:cNvSpPr/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/>
          <p:cNvCxnSpPr>
            <a:stCxn id="80" idx="6"/>
            <a:endCxn id="113" idx="1"/>
          </p:cNvCxnSpPr>
          <p:nvPr/>
        </p:nvCxnSpPr>
        <p:spPr>
          <a:xfrm flipV="1">
            <a:off x="2976879" y="4076463"/>
            <a:ext cx="332744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5"/>
              <p:cNvSpPr/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/>
          <p:cNvCxnSpPr>
            <a:stCxn id="88" idx="6"/>
            <a:endCxn id="115" idx="1"/>
          </p:cNvCxnSpPr>
          <p:nvPr/>
        </p:nvCxnSpPr>
        <p:spPr>
          <a:xfrm>
            <a:off x="2976879" y="49819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5"/>
              <p:cNvSpPr/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>
            <a:stCxn id="96" idx="6"/>
            <a:endCxn id="117" idx="1"/>
          </p:cNvCxnSpPr>
          <p:nvPr/>
        </p:nvCxnSpPr>
        <p:spPr>
          <a:xfrm>
            <a:off x="2976879" y="56042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/>
              <p:cNvSpPr/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>
            <a:stCxn id="104" idx="6"/>
            <a:endCxn id="119" idx="1"/>
          </p:cNvCxnSpPr>
          <p:nvPr/>
        </p:nvCxnSpPr>
        <p:spPr>
          <a:xfrm flipV="1">
            <a:off x="2976879" y="6565663"/>
            <a:ext cx="332744" cy="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69" y="1498600"/>
            <a:ext cx="4095531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26009"/>
            <a:ext cx="2013059" cy="19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/>
              <p:cNvSpPr txBox="1"/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64-bit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 56-bit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56-bit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48-bit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1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 bit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to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2 bits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to 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other keys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blipFill rotWithShape="0">
                <a:blip r:embed="rId20"/>
                <a:stretch>
                  <a:fillRect l="-2577" t="-6294" r="-3608" b="-10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4" idx="1"/>
          </p:cNvCxnSpPr>
          <p:nvPr/>
        </p:nvCxnSpPr>
        <p:spPr>
          <a:xfrm flipH="1">
            <a:off x="1645920" y="2018895"/>
            <a:ext cx="499872" cy="4652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1684020" y="2018895"/>
            <a:ext cx="461772" cy="112521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1"/>
          </p:cNvCxnSpPr>
          <p:nvPr/>
        </p:nvCxnSpPr>
        <p:spPr>
          <a:xfrm flipH="1">
            <a:off x="1630680" y="2018895"/>
            <a:ext cx="515112" cy="25988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1"/>
          </p:cNvCxnSpPr>
          <p:nvPr/>
        </p:nvCxnSpPr>
        <p:spPr>
          <a:xfrm flipH="1">
            <a:off x="1629214" y="2018895"/>
            <a:ext cx="516578" cy="4153305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5"/>
              <p:cNvSpPr/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5"/>
              <p:cNvSpPr/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5"/>
              <p:cNvSpPr/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5"/>
              <p:cNvSpPr/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121" idx="2"/>
          </p:cNvCxnSpPr>
          <p:nvPr/>
        </p:nvCxnSpPr>
        <p:spPr>
          <a:xfrm flipH="1">
            <a:off x="1221741" y="2331483"/>
            <a:ext cx="5078" cy="742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1" idx="2"/>
          </p:cNvCxnSpPr>
          <p:nvPr/>
        </p:nvCxnSpPr>
        <p:spPr>
          <a:xfrm>
            <a:off x="3395982" y="2331484"/>
            <a:ext cx="2540" cy="1559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6"/>
          </p:cNvCxnSpPr>
          <p:nvPr/>
        </p:nvCxnSpPr>
        <p:spPr>
          <a:xfrm flipH="1">
            <a:off x="3101341" y="3264932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/>
          <p:cNvCxnSpPr>
            <a:stCxn id="18" idx="2"/>
          </p:cNvCxnSpPr>
          <p:nvPr/>
        </p:nvCxnSpPr>
        <p:spPr>
          <a:xfrm flipH="1" flipV="1">
            <a:off x="1412241" y="3261499"/>
            <a:ext cx="533400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2" idx="0"/>
          </p:cNvCxnSpPr>
          <p:nvPr/>
        </p:nvCxnSpPr>
        <p:spPr>
          <a:xfrm flipH="1">
            <a:off x="1229359" y="3891255"/>
            <a:ext cx="2166624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1215391" y="3448566"/>
            <a:ext cx="6350" cy="4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3" idx="0"/>
          </p:cNvCxnSpPr>
          <p:nvPr/>
        </p:nvCxnSpPr>
        <p:spPr>
          <a:xfrm>
            <a:off x="1215391" y="3891255"/>
            <a:ext cx="2183131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blipFill rotWithShape="0">
                <a:blip r:embed="rId9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155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83810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9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/>
                  <a:t>The DES Mangler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22" idx="2"/>
            <a:endCxn id="3" idx="0"/>
          </p:cNvCxnSpPr>
          <p:nvPr/>
        </p:nvCxnSpPr>
        <p:spPr>
          <a:xfrm flipH="1">
            <a:off x="984536" y="1798320"/>
            <a:ext cx="4775" cy="2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/>
              <p:cNvSpPr/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" idx="4"/>
            <a:endCxn id="45" idx="0"/>
          </p:cNvCxnSpPr>
          <p:nvPr/>
        </p:nvCxnSpPr>
        <p:spPr>
          <a:xfrm flipH="1">
            <a:off x="979777" y="2425700"/>
            <a:ext cx="4759" cy="1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5" idx="2"/>
          </p:cNvCxnSpPr>
          <p:nvPr/>
        </p:nvCxnSpPr>
        <p:spPr>
          <a:xfrm rot="16200000" flipH="1">
            <a:off x="1304099" y="2559846"/>
            <a:ext cx="360683" cy="1009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2"/>
          </p:cNvCxnSpPr>
          <p:nvPr/>
        </p:nvCxnSpPr>
        <p:spPr>
          <a:xfrm rot="5400000">
            <a:off x="2089455" y="1907861"/>
            <a:ext cx="1446531" cy="1227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/>
              <p:cNvSpPr/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2106750" y="3340101"/>
            <a:ext cx="239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endCxn id="59" idx="0"/>
          </p:cNvCxnSpPr>
          <p:nvPr/>
        </p:nvCxnSpPr>
        <p:spPr>
          <a:xfrm>
            <a:off x="451136" y="38227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501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3968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5799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3207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80096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732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590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/>
              <p:cNvSpPr/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1222992" y="4775200"/>
            <a:ext cx="1735789" cy="28574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8" name="直接箭头连接符 67"/>
          <p:cNvCxnSpPr>
            <a:stCxn id="88" idx="2"/>
            <a:endCxn id="100" idx="0"/>
          </p:cNvCxnSpPr>
          <p:nvPr/>
        </p:nvCxnSpPr>
        <p:spPr>
          <a:xfrm flipH="1">
            <a:off x="2083109" y="5360668"/>
            <a:ext cx="1587" cy="20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/>
              <p:cNvSpPr/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stCxn id="100" idx="4"/>
            <a:endCxn id="97" idx="0"/>
          </p:cNvCxnSpPr>
          <p:nvPr/>
        </p:nvCxnSpPr>
        <p:spPr>
          <a:xfrm>
            <a:off x="2083109" y="5975410"/>
            <a:ext cx="1587" cy="17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50876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3200"/>
            <a:ext cx="196596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/ expansion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blipFill rotWithShape="0">
                <a:blip r:embed="rId24"/>
                <a:stretch>
                  <a:fillRect t="-7576" r="-14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498023"/>
            <a:ext cx="4480560" cy="12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8261" t="-2222" r="-2608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-Boxes and Mixing Permutations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-boxes: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-entry of the 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takes 6-bit blocks to 4-bit blocks and not invertible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is a 4-to-1 function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row contains all 4-bit strings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Changing 1 bit of the input changes at least 2 bits of the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Mixing Permutation: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4 bit output of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 affects 6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-boxes in the next round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9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Decryption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72236" y="22053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842" y="2376768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57191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 rot="10800000">
            <a:off x="2922494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 rot="10800000">
            <a:off x="5558117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 rot="10800000">
            <a:off x="15150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73615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 rot="10800000">
            <a:off x="43344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27167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 rot="10800000">
            <a:off x="6968705" y="4034117"/>
            <a:ext cx="608533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 rot="10800000">
            <a:off x="461682" y="40341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 rot="10800000">
            <a:off x="8219958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140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The DES Decryption: </a:t>
                </a:r>
                <a:r>
                  <a:rPr lang="en-US" sz="2400" dirty="0" smtClean="0"/>
                  <a:t>inverse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blipFill rotWithShape="0">
                <a:blip r:embed="rId16"/>
                <a:stretch>
                  <a:fillRect l="-1000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595" r="-12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692" r="-128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7595" r="-126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blipFill rotWithShape="0">
                <a:blip r:embed="rId24"/>
                <a:stretch>
                  <a:fillRect l="-5882" r="-98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DES Design is Perfect: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est known practical attack - exhaustive 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Attacks: </a:t>
                </a:r>
                <a:r>
                  <a:rPr lang="en-US" sz="2400" dirty="0" smtClean="0"/>
                  <a:t>56-bit secret key is short and attack is 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1970s: strong objections to the short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Internet Search (DESCHALL)– 96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distributed.net project– 41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EFF machine (deep crack)– 56 hours ($250K)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combined search (deep crack+distributed.net) –22 hours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2006: COPACOBANA (120FPGAs)--7 days ($10K)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Other Attacks: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Differential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Biham and Shamir-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sz="2000" dirty="0" smtClean="0"/>
                  <a:t> time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000" dirty="0" smtClean="0"/>
                  <a:t> CPA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Matsui,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 smtClean="0"/>
                  <a:t> KPA pairs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7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Double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=112;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=64 //attack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Meet-in-the-middle-attack: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Analysis</a:t>
                </a:r>
                <a:r>
                  <a:rPr lang="en-US" sz="2000" dirty="0" smtClean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is roughly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; then apply exhaustive search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Complexity: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space: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1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32113</TotalTime>
  <Words>708</Words>
  <Application>Microsoft Office PowerPoint</Application>
  <PresentationFormat>全屏显示(4:3)</PresentationFormat>
  <Paragraphs>267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Symbol</vt:lpstr>
      <vt:lpstr>Office Theme</vt:lpstr>
      <vt:lpstr>Foundations of Cryptography DES, double DES, triple DES, Z_n, Z_n^∗</vt:lpstr>
      <vt:lpstr>Initial Permutation IP</vt:lpstr>
      <vt:lpstr>Key Schedule</vt:lpstr>
      <vt:lpstr>F(k_i,L_(i-1) \|\|R_(i-1))</vt:lpstr>
      <vt:lpstr>The DES Mangler Function f ̂(k_i,⋅)</vt:lpstr>
      <vt:lpstr>S-Boxes and Mixing Permutations</vt:lpstr>
      <vt:lpstr>DES Decryption</vt:lpstr>
      <vt:lpstr>Security</vt:lpstr>
      <vt:lpstr> Double DES</vt:lpstr>
      <vt:lpstr>Triple DES</vt:lpstr>
      <vt:lpstr>Advanced Encryption Standard</vt:lpstr>
      <vt:lpstr>PowerPoint 演示文稿</vt:lpstr>
      <vt:lpstr>Divisibility</vt:lpstr>
      <vt:lpstr>Greatest Common Divisor</vt:lpstr>
      <vt:lpstr>Congruence</vt:lpstr>
      <vt:lpstr>Residue Classes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736</cp:revision>
  <cp:lastPrinted>2019-11-01T10:11:55Z</cp:lastPrinted>
  <dcterms:created xsi:type="dcterms:W3CDTF">2014-04-06T04:43:09Z</dcterms:created>
  <dcterms:modified xsi:type="dcterms:W3CDTF">2019-11-11T07:11:48Z</dcterms:modified>
</cp:coreProperties>
</file>