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4" r:id="rId2"/>
    <p:sldId id="627" r:id="rId3"/>
    <p:sldId id="614" r:id="rId4"/>
    <p:sldId id="615" r:id="rId5"/>
    <p:sldId id="616" r:id="rId6"/>
    <p:sldId id="617" r:id="rId7"/>
    <p:sldId id="618" r:id="rId8"/>
    <p:sldId id="620" r:id="rId9"/>
    <p:sldId id="621" r:id="rId10"/>
    <p:sldId id="622" r:id="rId11"/>
    <p:sldId id="623" r:id="rId12"/>
    <p:sldId id="624" r:id="rId13"/>
    <p:sldId id="625" r:id="rId14"/>
    <p:sldId id="626" r:id="rId15"/>
    <p:sldId id="640" r:id="rId16"/>
    <p:sldId id="629" r:id="rId17"/>
    <p:sldId id="631" r:id="rId18"/>
    <p:sldId id="632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>
      <p:cViewPr varScale="1">
        <p:scale>
          <a:sx n="70" d="100"/>
          <a:sy n="70" d="100"/>
        </p:scale>
        <p:origin x="121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2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57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19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1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26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49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07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7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7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6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1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63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7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45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10" Type="http://schemas.openxmlformats.org/officeDocument/2006/relationships/image" Target="../media/image195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6.png"/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12" Type="http://schemas.openxmlformats.org/officeDocument/2006/relationships/image" Target="../media/image20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204.png"/><Relationship Id="rId5" Type="http://schemas.openxmlformats.org/officeDocument/2006/relationships/image" Target="../media/image198.png"/><Relationship Id="rId10" Type="http://schemas.openxmlformats.org/officeDocument/2006/relationships/image" Target="../media/image203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altLang="zh-CN" sz="2000" dirty="0"/>
              <a:t>group, order, Euler’s theorem, subgroup, cyclic group,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discrete </a:t>
            </a:r>
            <a:r>
              <a:rPr lang="en-US" altLang="zh-CN" sz="2000" dirty="0"/>
              <a:t>logarithm, </a:t>
            </a:r>
            <a:r>
              <a:rPr lang="en-US" altLang="zh-CN" sz="2000" dirty="0" smtClean="0"/>
              <a:t>CDH, DDH, </a:t>
            </a:r>
            <a:r>
              <a:rPr lang="en-US" altLang="zh-CN" sz="2000" dirty="0"/>
              <a:t>key exchange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Discrete Logarithm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600200"/>
                <a:ext cx="9144000" cy="368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Cyclic Group </a:t>
                </a:r>
                <a:r>
                  <a:rPr lang="en-US" sz="2400" b="1" dirty="0"/>
                  <a:t>G</a:t>
                </a:r>
                <a:r>
                  <a:rPr lang="en-US" sz="2400" b="1" dirty="0" smtClean="0"/>
                  <a:t>enerator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it will be used to construct cyclic groups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, the security parameter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is a cyclic group of order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Example: the </a:t>
                </a:r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</a:rPr>
                  <a:t>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</a:rPr>
                  <a:t> is cyclic for any prime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be a cyclic group of order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with generator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there </a:t>
                </a:r>
                <a:r>
                  <a:rPr lang="en-US" sz="2400" dirty="0"/>
                  <a:t>e</a:t>
                </a:r>
                <a:r>
                  <a:rPr lang="en-US" sz="2400" dirty="0" smtClean="0"/>
                  <a:t>xists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∈{0,1,…,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The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called the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discrete logarithm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368831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65" b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43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Discrete Logarithm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90600"/>
                <a:ext cx="9144000" cy="546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Discrete Logarithm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DLo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-the security parameter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 smtClean="0"/>
                  <a:t>We say that </a:t>
                </a:r>
                <a:r>
                  <a:rPr lang="en-US" altLang="zh-CN" sz="2400" b="1" dirty="0" smtClean="0"/>
                  <a:t>the discrete logarithm problem is hard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relative to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altLang="zh-CN" sz="2400" b="1" dirty="0" smtClean="0"/>
                  <a:t> </a:t>
                </a:r>
                <a:r>
                  <a:rPr lang="en-US" altLang="zh-CN" sz="2400" dirty="0" smtClean="0"/>
                  <a:t>if for all PPT algorithms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dirty="0"/>
                  <a:t>there is a </a:t>
                </a:r>
                <a:r>
                  <a:rPr lang="en-US" altLang="zh-CN" sz="2400" dirty="0" smtClean="0"/>
                  <a:t>negligible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  <a:r>
                  <a:rPr lang="en-US" altLang="zh-CN" sz="2400" dirty="0"/>
                  <a:t>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𝐧𝐞𝐠𝐥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 smtClean="0"/>
                  <a:t>such that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DLo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best known algorithm: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461944"/>
              </a:xfrm>
              <a:prstGeom prst="rect">
                <a:avLst/>
              </a:prstGeom>
              <a:blipFill rotWithShape="0">
                <a:blip r:embed="rId3"/>
                <a:stretch>
                  <a:fillRect l="-1000" b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0"/>
          <p:cNvSpPr/>
          <p:nvPr/>
        </p:nvSpPr>
        <p:spPr>
          <a:xfrm>
            <a:off x="2252392" y="1639419"/>
            <a:ext cx="1980397" cy="214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43"/>
          <p:cNvCxnSpPr/>
          <p:nvPr/>
        </p:nvCxnSpPr>
        <p:spPr>
          <a:xfrm rot="10800000" flipH="1">
            <a:off x="4296570" y="2537105"/>
            <a:ext cx="114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4"/>
              <p:cNvSpPr txBox="1"/>
              <p:nvPr/>
            </p:nvSpPr>
            <p:spPr>
              <a:xfrm>
                <a:off x="4267200" y="2260106"/>
                <a:ext cx="1070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260106"/>
                <a:ext cx="10702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86" t="-2222" r="-73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45"/>
          <p:cNvCxnSpPr/>
          <p:nvPr/>
        </p:nvCxnSpPr>
        <p:spPr>
          <a:xfrm flipH="1">
            <a:off x="4296570" y="3070505"/>
            <a:ext cx="114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6"/>
              <p:cNvSpPr txBox="1"/>
              <p:nvPr/>
            </p:nvSpPr>
            <p:spPr>
              <a:xfrm>
                <a:off x="4693481" y="2786487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481" y="2786487"/>
                <a:ext cx="18331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30"/>
          <p:cNvSpPr/>
          <p:nvPr/>
        </p:nvSpPr>
        <p:spPr>
          <a:xfrm>
            <a:off x="5480265" y="1639419"/>
            <a:ext cx="1530135" cy="214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50"/>
              <p:cNvSpPr txBox="1"/>
              <p:nvPr/>
            </p:nvSpPr>
            <p:spPr>
              <a:xfrm>
                <a:off x="6046499" y="3722263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99" y="3722263"/>
                <a:ext cx="35509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690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85"/>
          <p:cNvSpPr txBox="1"/>
          <p:nvPr/>
        </p:nvSpPr>
        <p:spPr>
          <a:xfrm>
            <a:off x="2705082" y="3784608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52392" y="1665653"/>
                <a:ext cx="1938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92" y="1665653"/>
                <a:ext cx="193860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70322" y="2029273"/>
                <a:ext cx="847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22" y="2029273"/>
                <a:ext cx="8479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68070" y="3204880"/>
                <a:ext cx="1950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, output 1;</a:t>
                </a:r>
              </a:p>
              <a:p>
                <a:r>
                  <a:rPr lang="en-US" dirty="0" smtClean="0"/>
                  <a:t>otherwise, output 0.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070" y="3204880"/>
                <a:ext cx="1950470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7187" t="-14286" r="-5313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77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" grpId="0"/>
      <p:bldP spid="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CDH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555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CDH (Computational Diffie-Hellman) Experiment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CDH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:</a:t>
                </a:r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55217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0"/>
          <p:cNvSpPr/>
          <p:nvPr/>
        </p:nvSpPr>
        <p:spPr>
          <a:xfrm>
            <a:off x="1861741" y="1802273"/>
            <a:ext cx="2371048" cy="214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3"/>
          <p:cNvCxnSpPr/>
          <p:nvPr/>
        </p:nvCxnSpPr>
        <p:spPr>
          <a:xfrm rot="10800000" flipH="1">
            <a:off x="4303094" y="2699959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4"/>
              <p:cNvSpPr txBox="1"/>
              <p:nvPr/>
            </p:nvSpPr>
            <p:spPr>
              <a:xfrm>
                <a:off x="4267200" y="2422960"/>
                <a:ext cx="1324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422960"/>
                <a:ext cx="132440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991" t="-2174" r="-599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45"/>
          <p:cNvCxnSpPr/>
          <p:nvPr/>
        </p:nvCxnSpPr>
        <p:spPr>
          <a:xfrm flipH="1">
            <a:off x="4303094" y="3233359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6"/>
              <p:cNvSpPr txBox="1"/>
              <p:nvPr/>
            </p:nvSpPr>
            <p:spPr>
              <a:xfrm>
                <a:off x="4800600" y="2949341"/>
                <a:ext cx="18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949341"/>
                <a:ext cx="1851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0"/>
          <p:cNvSpPr/>
          <p:nvPr/>
        </p:nvSpPr>
        <p:spPr>
          <a:xfrm>
            <a:off x="5638800" y="1802273"/>
            <a:ext cx="1530135" cy="214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0"/>
              <p:cNvSpPr txBox="1"/>
              <p:nvPr/>
            </p:nvSpPr>
            <p:spPr>
              <a:xfrm>
                <a:off x="6205034" y="3885117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034" y="3885117"/>
                <a:ext cx="35509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690" r="-1724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85"/>
          <p:cNvSpPr txBox="1"/>
          <p:nvPr/>
        </p:nvSpPr>
        <p:spPr>
          <a:xfrm>
            <a:off x="2705082" y="3947462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61741" y="1819542"/>
                <a:ext cx="1938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41" y="1819542"/>
                <a:ext cx="193860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879671" y="2183162"/>
                <a:ext cx="23516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0,1,…,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71" y="2183162"/>
                <a:ext cx="2351669" cy="646331"/>
              </a:xfrm>
              <a:prstGeom prst="rect">
                <a:avLst/>
              </a:prstGeom>
              <a:blipFill rotWithShape="0"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22244" y="3358769"/>
                <a:ext cx="1950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, output 1;</a:t>
                </a:r>
              </a:p>
              <a:p>
                <a:r>
                  <a:rPr lang="en-US" dirty="0" smtClean="0"/>
                  <a:t>otherwise, output 0.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44" y="3358769"/>
                <a:ext cx="1950470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7187" t="-14286" r="-7187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343400"/>
                <a:ext cx="9144000" cy="1862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We say that</a:t>
                </a:r>
                <a:r>
                  <a:rPr lang="en-US" sz="2400" b="1" dirty="0" smtClean="0"/>
                  <a:t> the CDH problem is hard relative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if for </a:t>
                </a:r>
                <a:r>
                  <a:rPr lang="en-US" sz="2400" dirty="0"/>
                  <a:t>all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PPT algorithms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 smtClean="0"/>
                  <a:t>such that     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CDH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𝒢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Best algorithm: via solving DLOG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3400"/>
                <a:ext cx="9144000" cy="1862754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328" r="-4000" b="-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65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DDH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14400"/>
                <a:ext cx="9144000" cy="57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DDH (Decisional Diffie-Hellman) Experiment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DDH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:</a:t>
                </a:r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575286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0"/>
          <p:cNvSpPr/>
          <p:nvPr/>
        </p:nvSpPr>
        <p:spPr>
          <a:xfrm>
            <a:off x="1752600" y="1497473"/>
            <a:ext cx="2784989" cy="2628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3"/>
          <p:cNvCxnSpPr/>
          <p:nvPr/>
        </p:nvCxnSpPr>
        <p:spPr>
          <a:xfrm rot="10800000" flipH="1">
            <a:off x="4607894" y="3248799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4"/>
              <p:cNvSpPr txBox="1"/>
              <p:nvPr/>
            </p:nvSpPr>
            <p:spPr>
              <a:xfrm>
                <a:off x="4572000" y="2971800"/>
                <a:ext cx="1080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71800"/>
                <a:ext cx="10809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45" t="-4444" r="-734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45"/>
          <p:cNvCxnSpPr/>
          <p:nvPr/>
        </p:nvCxnSpPr>
        <p:spPr>
          <a:xfrm flipH="1">
            <a:off x="4607894" y="3560618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6"/>
              <p:cNvSpPr txBox="1"/>
              <p:nvPr/>
            </p:nvSpPr>
            <p:spPr>
              <a:xfrm>
                <a:off x="5105400" y="32766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276600"/>
                <a:ext cx="23724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947" t="-4444" r="-263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0"/>
          <p:cNvSpPr/>
          <p:nvPr/>
        </p:nvSpPr>
        <p:spPr>
          <a:xfrm>
            <a:off x="5943600" y="1497473"/>
            <a:ext cx="1530135" cy="2628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0"/>
              <p:cNvSpPr txBox="1"/>
              <p:nvPr/>
            </p:nvSpPr>
            <p:spPr>
              <a:xfrm>
                <a:off x="6509834" y="4125678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834" y="4125678"/>
                <a:ext cx="35509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690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85"/>
          <p:cNvSpPr txBox="1"/>
          <p:nvPr/>
        </p:nvSpPr>
        <p:spPr>
          <a:xfrm>
            <a:off x="2552682" y="4188023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61565" y="1505777"/>
                <a:ext cx="1938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1505777"/>
                <a:ext cx="193860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61565" y="1752600"/>
                <a:ext cx="25173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0,1,…,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1752600"/>
                <a:ext cx="251735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10870" y="3484602"/>
                <a:ext cx="272082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output 1;  otherwise, output 0.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870" y="3484602"/>
                <a:ext cx="2720823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5157" t="-14286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461846"/>
                <a:ext cx="9144000" cy="2008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We say that</a:t>
                </a:r>
                <a:r>
                  <a:rPr lang="en-US" sz="2400" b="1" dirty="0" smtClean="0"/>
                  <a:t> the DDH problem is hard relative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if for </a:t>
                </a:r>
                <a:r>
                  <a:rPr lang="en-US" sz="2400" dirty="0"/>
                  <a:t>all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PPT algorithms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 smtClean="0"/>
                  <a:t>such that     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DH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𝒢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Best algorithm: via solving DLOG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1846"/>
                <a:ext cx="9144000" cy="2008114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304" r="-4000" b="-3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61565" y="2084038"/>
                <a:ext cx="23903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2084038"/>
                <a:ext cx="239039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61565" y="2402540"/>
                <a:ext cx="272985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2402540"/>
                <a:ext cx="2729850" cy="71019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0" y="4876800"/>
                <a:ext cx="9144000" cy="192932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DEFINITION: </a:t>
                </a:r>
                <a:r>
                  <a:rPr lang="en-US" sz="2400" dirty="0"/>
                  <a:t>We say that</a:t>
                </a:r>
                <a:r>
                  <a:rPr lang="en-US" sz="2400" b="1" dirty="0"/>
                  <a:t> the DDH problem is hard relative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sz="2400" dirty="0"/>
                  <a:t> if for all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</a:t>
                </a:r>
                <a:r>
                  <a:rPr lang="en-US" sz="2400" dirty="0" smtClean="0"/>
                  <a:t> PPT </a:t>
                </a:r>
                <a:r>
                  <a:rPr lang="en-US" sz="2400" dirty="0"/>
                  <a:t>algorithms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such that     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sz="2400" dirty="0" smtClean="0"/>
                  <a:t>      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←{0,1,…,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76800"/>
                <a:ext cx="9144000" cy="19293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64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4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85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Drawbacks of Private-Key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834479"/>
                <a:ext cx="9144000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Key Distribution: </a:t>
                </a:r>
                <a:r>
                  <a:rPr lang="en-US" sz="2400" dirty="0" smtClean="0"/>
                  <a:t>the secret keys require secret communication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rgbClr val="FF0000"/>
                    </a:solidFill>
                  </a:rPr>
                  <a:t>Physical meeting: need a key with every person (different places)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Trusted messenger service: not available to average person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Controller: IT manager (he knows too much keys)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Key Storage: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persons communicate: require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−1)/2 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secret keys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Each person share/store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 smtClean="0"/>
                  <a:t> keys with other persons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 may be very large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 smtClean="0"/>
                  <a:t>securely storing keys is hard (US embassy)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34479"/>
                <a:ext cx="9144000" cy="319472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91" b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09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Exchange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371600"/>
                <a:ext cx="9144000" cy="481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 </a:t>
                </a:r>
                <a:r>
                  <a:rPr lang="en-US" sz="2400" dirty="0" smtClean="0"/>
                  <a:t>A </a:t>
                </a:r>
                <a:r>
                  <a:rPr lang="en-US" sz="2400" b="1" dirty="0" smtClean="0"/>
                  <a:t>key exchange protocol </a:t>
                </a:r>
                <a:r>
                  <a:rPr lang="en-US" sz="2400" dirty="0" smtClean="0"/>
                  <a:t>is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a pair of interactive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(probabilistic polynomial-time) algorithms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=(Alice, Bob)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algorithms start with the security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algorithms compute and send messages to each other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At the end, Alice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; Bob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Correctness: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Security</a:t>
                </a:r>
                <a:r>
                  <a:rPr lang="en-US" sz="2000" dirty="0" smtClean="0"/>
                  <a:t>: any other observer of the communication cannot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Key Exchange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K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The parties 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results in transcript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𝐭𝐫𝐚𝐧𝐬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outputs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←{0,1}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define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choose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𝐭𝐫𝐚𝐧𝐬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1 iff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81766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7" b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08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905000"/>
                <a:ext cx="9144000" cy="3379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 </a:t>
                </a:r>
                <a:r>
                  <a:rPr lang="en-US" sz="2400" dirty="0" smtClean="0"/>
                  <a:t>The key exchange protocol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secure in the </a:t>
                </a:r>
                <a:r>
                  <a:rPr lang="en-US" sz="2400" b="1" dirty="0"/>
                  <a:t>presence of </a:t>
                </a: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an </a:t>
                </a:r>
                <a:r>
                  <a:rPr lang="en-US" sz="2400" b="1" dirty="0"/>
                  <a:t>eavesdropper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for </a:t>
                </a:r>
                <a:r>
                  <a:rPr lang="en-US" sz="2400" dirty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there is a negligible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where </a:t>
                </a:r>
                <a:r>
                  <a:rPr lang="en-US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and the </a:t>
                </a:r>
                <a:r>
                  <a:rPr lang="en-US" sz="2400" dirty="0" smtClean="0"/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</a:t>
                </a:r>
                <a:r>
                  <a:rPr lang="en-US" sz="2400" dirty="0"/>
                  <a:t>coins used in the experiment. 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9144000" cy="337996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26975"/>
                <a:ext cx="9144000" cy="4869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A set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and a binary operation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form a group if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Closure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Associative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Identity element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Inverse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 smtClean="0"/>
                  <a:t>such that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A group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,⋆)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is called an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Abelian group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if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Commutative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is an Abelian group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//+ is addition of residue classes </a:t>
                </a:r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Closure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Associative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Identity element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Inverse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,∃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Commutative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i="1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6975"/>
                <a:ext cx="9144000" cy="486902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5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0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47800"/>
                <a:ext cx="9144000" cy="4559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is an Abelian group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is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multiplication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of residue classes 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Closure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Associative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𝑎𝑏𝑐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Identity element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Inverse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,∃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Commutative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Additive Abelian Groups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en-US" altLang="zh-CN" sz="2400" b="1" dirty="0"/>
                  <a:t> </a:t>
                </a:r>
                <a:endParaRPr lang="en-US" altLang="zh-CN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Identity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dirty="0"/>
                  <a:t> ; Inverse: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/>
                  <a:t>;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Multiplicative 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Abelian Groups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b="1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Identity: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; 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/>
                  <a:t>; </a:t>
                </a:r>
                <a:endParaRPr lang="en-US" altLang="zh-CN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55906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4" b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74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Order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71600"/>
                <a:ext cx="9144000" cy="430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order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of a group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the cardinality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as a set.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 smtClean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/>
                  <a:t>, the </a:t>
                </a:r>
                <a:r>
                  <a:rPr lang="en-US" altLang="zh-CN" sz="2400" b="1" i="0" dirty="0" smtClean="0">
                    <a:latin typeface="+mj-lt"/>
                  </a:rPr>
                  <a:t>order</a:t>
                </a:r>
                <a:r>
                  <a:rPr lang="en-US" altLang="zh-CN" sz="240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 smtClean="0"/>
                  <a:t> is defined as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least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additive group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)</a:t>
                </a:r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EXAMPLE: </a:t>
                </a:r>
                <a:r>
                  <a:rPr lang="en-US" altLang="zh-CN" sz="2400" dirty="0"/>
                  <a:t>Determine the orders of all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b="1" dirty="0" smtClean="0"/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400" dirty="0" smtClean="0"/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/>
                  <a:t>EXAMPLE: </a:t>
                </a:r>
                <a:r>
                  <a:rPr lang="en-US" altLang="zh-CN" sz="2400" dirty="0"/>
                  <a:t>Determine the orders of all elements </a:t>
                </a:r>
                <a:r>
                  <a:rPr lang="en-US" altLang="zh-CN" sz="24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CN" sz="2400" b="1" dirty="0" smtClean="0"/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0,1,2,3,4,5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30258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65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Order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4917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dirty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be a multiplicative Abelian group of order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Then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Euler’s Theorem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: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Let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are both residue classes modulo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Proof: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a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corollary of the previous theorem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Fermat’s Little Theorem: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If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prime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This is a corollary of Euler’s theorem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By Euler’s theorem,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91743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4" b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96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30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Subgroup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47800"/>
                <a:ext cx="9144000" cy="451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</a:t>
                </a:r>
                <a:r>
                  <a:rPr lang="en-US" sz="2400" b="1" dirty="0"/>
                  <a:t>: 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,⋆</m:t>
                        </m:r>
                      </m:e>
                    </m:d>
                  </m:oMath>
                </a14:m>
                <a:r>
                  <a:rPr lang="en-US" altLang="zh-CN" sz="2400" dirty="0"/>
                  <a:t> be an Abelian group. A subset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called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</a:t>
                </a:r>
                <a:r>
                  <a:rPr lang="en-US" altLang="zh-CN" sz="2400" b="1" dirty="0"/>
                  <a:t>subgroup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is also a group.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Multiplicative: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Additive: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0,1,2,3,4,5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0,2,4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dirty="0"/>
                  <a:t> be an Abelian group. L</a:t>
                </a:r>
                <a:r>
                  <a:rPr lang="en-US" altLang="zh-CN" sz="2400" dirty="0" smtClean="0"/>
                  <a:t>et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be a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subset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/>
                  <a:t> 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/>
                  <a:t>. </a:t>
                </a:r>
                <a:r>
                  <a:rPr lang="en-US" altLang="zh-CN" sz="2400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Closure: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Associative: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Identity element: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Communicative: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51309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5" b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56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Cyclic </a:t>
            </a:r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793724"/>
                <a:ext cx="9144000" cy="3311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</a:t>
                </a:r>
                <a:r>
                  <a:rPr lang="en-US" altLang="zh-CN" sz="2400" dirty="0"/>
                  <a:t>:</a:t>
                </a:r>
                <a:r>
                  <a:rPr lang="en-US" altLang="zh-CN" sz="2000" dirty="0"/>
                  <a:t>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dirty="0"/>
                  <a:t> be an Abelian group.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said to be </a:t>
                </a:r>
                <a:r>
                  <a:rPr lang="en-US" altLang="zh-CN" sz="2400" b="1" dirty="0"/>
                  <a:t>cyclic</a:t>
                </a:r>
                <a:r>
                  <a:rPr lang="en-US" altLang="zh-CN" sz="2400" dirty="0"/>
                  <a:t> if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there exists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is called a </a:t>
                </a:r>
                <a:r>
                  <a:rPr lang="en-US" altLang="zh-CN" sz="2000" b="1" dirty="0"/>
                  <a:t>generator</a:t>
                </a:r>
                <a:r>
                  <a:rPr lang="en-US" altLang="zh-CN" sz="20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 smtClean="0"/>
                  <a:t>.</a:t>
                </a:r>
                <a:endParaRPr lang="en-US" altLang="zh-CN" sz="2000" b="1" dirty="0" smtClean="0">
                  <a:solidFill>
                    <a:schemeClr val="tx1"/>
                  </a:solidFill>
                </a:endParaRPr>
              </a:p>
              <a:p>
                <a:pPr marL="0" lvl="1">
                  <a:lnSpc>
                    <a:spcPct val="11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</a:t>
                </a:r>
              </a:p>
              <a:p>
                <a:pPr marL="8001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27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REMARK: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be a finite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group and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can be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      computed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3724"/>
                <a:ext cx="9144000" cy="331167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4" b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30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Cyclic </a:t>
            </a:r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4938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a cyclic group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a cyclic subgroup. </a:t>
                </a: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7998859</a:t>
                </a: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a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prime;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=〈2〉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a cyclic group of order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89884656743115795386465259539451236680898848947115328636715040578866337902750481566354238661203768010560056939935696678829394884407208311246423715319737062188883946712432742638151109800623047059726541476042502884419075341171231440736956555270413618581675255342293149119973622969239858152417678164812113999429</a:t>
                </a: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a prime</a:t>
                </a: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a subgroup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93866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370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0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32184</TotalTime>
  <Words>531</Words>
  <Application>Microsoft Office PowerPoint</Application>
  <PresentationFormat>全屏显示(4:3)</PresentationFormat>
  <Paragraphs>195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Cambria Math</vt:lpstr>
      <vt:lpstr>Office Theme</vt:lpstr>
      <vt:lpstr>Foundations of Cryptography group, order, Euler’s theorem, subgroup, cyclic group,  discrete logarithm, CDH, DDH, key exchange</vt:lpstr>
      <vt:lpstr>Group</vt:lpstr>
      <vt:lpstr>Group</vt:lpstr>
      <vt:lpstr>Order</vt:lpstr>
      <vt:lpstr>Order</vt:lpstr>
      <vt:lpstr>PowerPoint 演示文稿</vt:lpstr>
      <vt:lpstr>Subgroup</vt:lpstr>
      <vt:lpstr>Cyclic Group</vt:lpstr>
      <vt:lpstr>Cyclic Group</vt:lpstr>
      <vt:lpstr>PowerPoint 演示文稿</vt:lpstr>
      <vt:lpstr>Discrete Logarithm</vt:lpstr>
      <vt:lpstr> Discrete Logarithm</vt:lpstr>
      <vt:lpstr>CDH</vt:lpstr>
      <vt:lpstr>DDH</vt:lpstr>
      <vt:lpstr>PowerPoint 演示文稿</vt:lpstr>
      <vt:lpstr>Drawbacks of Private-Key</vt:lpstr>
      <vt:lpstr>Key Exchange</vt:lpstr>
      <vt:lpstr>Security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742</cp:revision>
  <cp:lastPrinted>2019-11-01T10:11:55Z</cp:lastPrinted>
  <dcterms:created xsi:type="dcterms:W3CDTF">2014-04-06T04:43:09Z</dcterms:created>
  <dcterms:modified xsi:type="dcterms:W3CDTF">2019-11-13T07:16:11Z</dcterms:modified>
</cp:coreProperties>
</file>