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14" r:id="rId2"/>
    <p:sldId id="693" r:id="rId3"/>
    <p:sldId id="632" r:id="rId4"/>
    <p:sldId id="633" r:id="rId5"/>
    <p:sldId id="634" r:id="rId6"/>
    <p:sldId id="694" r:id="rId7"/>
    <p:sldId id="638" r:id="rId8"/>
    <p:sldId id="666" r:id="rId9"/>
    <p:sldId id="644" r:id="rId10"/>
    <p:sldId id="645" r:id="rId11"/>
    <p:sldId id="647" r:id="rId12"/>
    <p:sldId id="648" r:id="rId13"/>
    <p:sldId id="649" r:id="rId14"/>
    <p:sldId id="650" r:id="rId15"/>
    <p:sldId id="651" r:id="rId16"/>
    <p:sldId id="652" r:id="rId17"/>
    <p:sldId id="653" r:id="rId18"/>
    <p:sldId id="654" r:id="rId19"/>
    <p:sldId id="658" r:id="rId20"/>
    <p:sldId id="659" r:id="rId21"/>
    <p:sldId id="660" r:id="rId22"/>
    <p:sldId id="663" r:id="rId23"/>
    <p:sldId id="665" r:id="rId24"/>
    <p:sldId id="667" r:id="rId25"/>
    <p:sldId id="668" r:id="rId26"/>
    <p:sldId id="669" r:id="rId2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>
      <p:cViewPr varScale="1">
        <p:scale>
          <a:sx n="70" d="100"/>
          <a:sy n="70" d="100"/>
        </p:scale>
        <p:origin x="121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04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5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2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53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9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61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9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9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61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2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7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90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83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4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4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7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8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22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7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5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09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55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image" Target="../media/image58.png"/><Relationship Id="rId10" Type="http://schemas.openxmlformats.org/officeDocument/2006/relationships/image" Target="../media/image52.png"/><Relationship Id="rId4" Type="http://schemas.openxmlformats.org/officeDocument/2006/relationships/image" Target="../media/image57.png"/><Relationship Id="rId9" Type="http://schemas.openxmlformats.org/officeDocument/2006/relationships/image" Target="../media/image51.png"/><Relationship Id="rId1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2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104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2.png"/><Relationship Id="rId5" Type="http://schemas.openxmlformats.org/officeDocument/2006/relationships/image" Target="../media/image98.png"/><Relationship Id="rId15" Type="http://schemas.openxmlformats.org/officeDocument/2006/relationships/image" Target="../media/image106.png"/><Relationship Id="rId10" Type="http://schemas.openxmlformats.org/officeDocument/2006/relationships/image" Target="../media/image87.png"/><Relationship Id="rId4" Type="http://schemas.openxmlformats.org/officeDocument/2006/relationships/image" Target="../media/image97.png"/><Relationship Id="rId9" Type="http://schemas.openxmlformats.org/officeDocument/2006/relationships/image" Target="../media/image101.png"/><Relationship Id="rId14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41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 err="1"/>
              <a:t>Diffie</a:t>
            </a:r>
            <a:r>
              <a:rPr lang="en-US" sz="2000" dirty="0"/>
              <a:t>-Hellman </a:t>
            </a:r>
            <a:r>
              <a:rPr lang="en-US" sz="2000" dirty="0" smtClean="0"/>
              <a:t>key exchange, man-in-the-middle attack,</a:t>
            </a:r>
            <a:r>
              <a:rPr lang="en-US" sz="2000" dirty="0"/>
              <a:t> </a:t>
            </a:r>
            <a:r>
              <a:rPr lang="en-US" sz="2000" dirty="0" smtClean="0"/>
              <a:t>public-key encryption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IND-EAV</a:t>
            </a:r>
            <a:r>
              <a:rPr lang="en-US" sz="2000" dirty="0"/>
              <a:t>, IND-CPA, IND-CCA, </a:t>
            </a:r>
            <a:r>
              <a:rPr lang="en-US" sz="2000" dirty="0" err="1"/>
              <a:t>ElGamal</a:t>
            </a:r>
            <a:r>
              <a:rPr lang="en-US" sz="2000" dirty="0"/>
              <a:t> </a:t>
            </a:r>
            <a:r>
              <a:rPr lang="en-US" sz="2000" dirty="0" smtClean="0"/>
              <a:t>encryption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Comparisons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25506"/>
                <a:ext cx="9144000" cy="562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Private-Key Encryption:</a:t>
                </a:r>
                <a:endParaRPr lang="en-US" sz="2400" b="1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dirty="0" smtClean="0"/>
                  <a:t> use the same key      //symmetric-key encryption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must be </a:t>
                </a:r>
                <a:r>
                  <a:rPr lang="en-US" altLang="zh-CN" sz="2000" dirty="0" smtClean="0"/>
                  <a:t>secret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key distribution: physical meeting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key </a:t>
                </a:r>
                <a:r>
                  <a:rPr lang="en-US" sz="2000" dirty="0"/>
                  <a:t>storage: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sz="2000" dirty="0"/>
                  <a:t> keys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users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1 </a:t>
                </a:r>
                <a:r>
                  <a:rPr lang="en-US" altLang="zh-CN" sz="2000" dirty="0"/>
                  <a:t>sender, 1 </a:t>
                </a:r>
                <a:r>
                  <a:rPr lang="en-US" altLang="zh-CN" sz="2000" dirty="0" smtClean="0"/>
                  <a:t>receiver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b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idirectional encryption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encryption speed: fast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Public-Key Encryption: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altLang="zh-CN" sz="2000" dirty="0"/>
                  <a:t> use </a:t>
                </a:r>
                <a:r>
                  <a:rPr lang="en-US" altLang="zh-CN" sz="2000" dirty="0" smtClean="0"/>
                  <a:t>different keys     </a:t>
                </a:r>
                <a:r>
                  <a:rPr lang="en-US" sz="2000" dirty="0" smtClean="0"/>
                  <a:t>//asymmetric-key encryption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altLang="zh-CN" sz="2000" dirty="0"/>
                  <a:t> is public,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sz="2000" dirty="0"/>
                  <a:t> is </a:t>
                </a:r>
                <a:r>
                  <a:rPr lang="en-US" altLang="zh-CN" sz="2000" dirty="0" smtClean="0"/>
                  <a:t>secret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key distribution: make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public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key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storage: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public keys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private keys 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users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many senders, 1 receiver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</a:t>
                </a:r>
                <a:r>
                  <a:rPr lang="en-US" sz="2000" dirty="0" smtClean="0"/>
                  <a:t>nidirectional encryption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</a:t>
                </a:r>
                <a:r>
                  <a:rPr lang="en-US" sz="2000" dirty="0" smtClean="0"/>
                  <a:t>ncryption speed: 100-1000 times slower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5506"/>
                <a:ext cx="9144000" cy="562769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542" b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31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7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 (PriKE)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adversarial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52199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52199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42348" y="2552200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348" y="2552200"/>
                <a:ext cx="1992918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7034" t="-14286" r="-3058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1138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330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664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4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 (</a:t>
            </a:r>
            <a:r>
              <a:rPr lang="en-US" dirty="0" err="1" smtClean="0"/>
              <a:t>PubKE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public-key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eavesdropping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52199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52199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15280" y="2951480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80" y="2951480"/>
                <a:ext cx="1992918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7034" t="-14286" r="-3058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5814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329738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3297382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23655" y="2578100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655" y="2578100"/>
                <a:ext cx="20192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625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93202" y="36322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02" y="3632200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00129" y="3988569"/>
                <a:ext cx="172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29" y="3988569"/>
                <a:ext cx="172887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08" t="-2174" r="-45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330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664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01436" y="5042800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36" y="5042800"/>
                <a:ext cx="2487412" cy="6178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rot="10800000" flipH="1">
            <a:off x="3581401" y="289559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67200" y="26186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618600"/>
                <a:ext cx="3145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5000" t="-4444" r="-250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99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/>
      <p:bldP spid="10" grpId="0"/>
      <p:bldP spid="11" grpId="0"/>
      <p:bldP spid="12" grpId="0"/>
      <p:bldP spid="14" grpId="0"/>
      <p:bldP spid="16" grpId="0"/>
      <p:bldP spid="18" grpId="0"/>
      <p:bldP spid="19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143000"/>
                <a:ext cx="9144000" cy="4931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The public-key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has indistinguishable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encryption in the presence of an eavesdropper (IND-EAV)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PPT 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is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based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QUESTION: </a:t>
                </a:r>
                <a:r>
                  <a:rPr lang="en-US" altLang="zh-CN" sz="2400" dirty="0"/>
                  <a:t>How strong is the IND-EAV for public-key encryption</a:t>
                </a:r>
                <a:r>
                  <a:rPr lang="en-US" altLang="zh-CN" sz="2400" dirty="0" smtClean="0"/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as strong as IND-CPA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93115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4" r="-2600" b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04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 (PrivKE)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95400"/>
                <a:ext cx="9144000" cy="1069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an 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IND-CPA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for private-key encryption schemes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06978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5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55802" y="23622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3520" y="23622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19155" y="23868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155" y="23868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17002" y="38647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002" y="3864717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26082" y="4182721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82" y="4182721"/>
                <a:ext cx="16006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2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47120" y="4419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05031" y="41910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31" y="4191000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47120" y="5541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32920" y="52578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20" y="52578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62637" y="55543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637" y="5554339"/>
                <a:ext cx="2578398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78562" y="3756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8562" y="37560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04030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04030" y="37846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156638" y="283805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84502" y="2547247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02" y="2547247"/>
                <a:ext cx="157575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3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48029" y="2942055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029" y="2942055"/>
                <a:ext cx="88280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156639" y="290386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46247" y="35342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89593" y="32502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593" y="3250227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70617" y="35168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7" y="3516835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2222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156638" y="48628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84502" y="45720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02" y="4572000"/>
                <a:ext cx="1575751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93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48029" y="4966808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029" y="4966808"/>
                <a:ext cx="88280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156639" y="49286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IND-CPA (</a:t>
            </a:r>
            <a:r>
              <a:rPr lang="en-US" dirty="0" smtClean="0"/>
              <a:t>PubKE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IND-CPA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for public-key encryption schemes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69382" y="2226782"/>
            <a:ext cx="2491317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37100" y="2226782"/>
            <a:ext cx="1330868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408" t="-2174" r="-45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60700" y="4419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60700" y="5541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170218" y="30340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8082" y="27432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2" y="2743200"/>
                <a:ext cx="157575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23509" y="3125308"/>
                <a:ext cx="1011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09" y="3125308"/>
                <a:ext cx="101104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8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170219" y="30998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59827" y="370281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4444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170218" y="48628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98082" y="45720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2" y="4572000"/>
                <a:ext cx="157575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61609" y="4966808"/>
                <a:ext cx="1011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09" y="4966808"/>
                <a:ext cx="101104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48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170219" y="49286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H="1">
            <a:off x="4174779" y="2613799"/>
            <a:ext cx="165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000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8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2" grpId="0"/>
      <p:bldP spid="14" grpId="0"/>
      <p:bldP spid="16" grpId="0"/>
      <p:bldP spid="19" grpId="0"/>
      <p:bldP spid="20" grpId="0"/>
      <p:bldP spid="5" grpId="0"/>
      <p:bldP spid="22" grpId="0"/>
      <p:bldP spid="25" grpId="0"/>
      <p:bldP spid="6" grpId="0"/>
      <p:bldP spid="27" grpId="0"/>
      <p:bldP spid="29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IND-CPA (</a:t>
            </a:r>
            <a:r>
              <a:rPr lang="en-US" dirty="0" smtClean="0"/>
              <a:t>PubKE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IND-CPA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for public-key encryption schemes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69382" y="2226782"/>
            <a:ext cx="2491317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37100" y="2226782"/>
            <a:ext cx="1330868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408" t="-2174" r="-45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60700" y="4419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60700" y="5541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>
            <a:off x="4159827" y="370281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4444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4174779" y="2613799"/>
            <a:ext cx="165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5000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0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4192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The public-key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has indistinguishable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encryption </a:t>
                </a:r>
                <a:r>
                  <a:rPr lang="en-US" sz="2400" b="1" dirty="0"/>
                  <a:t>under a chosen-plaintext attack (IND-CPA)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</a:t>
                </a:r>
                <a:r>
                  <a:rPr lang="en-US" sz="2000" dirty="0" err="1" smtClean="0"/>
                  <a:t>definicition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u="sng" dirty="0" smtClean="0"/>
                  <a:t>THEOREM: </a:t>
                </a:r>
                <a:r>
                  <a:rPr lang="en-US" sz="2400" u="sng" dirty="0" smtClean="0"/>
                  <a:t>For public-key encryption, IND-EAV is equivalent to IND-CPA.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It suffices to deal with IND-EAV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19249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6" r="-600" b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17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CCA (</a:t>
            </a:r>
            <a:r>
              <a:rPr lang="en-US" dirty="0" err="1" smtClean="0"/>
              <a:t>PrivKE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30222"/>
                <a:ext cx="9144000" cy="1454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an 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</a:t>
                </a:r>
                <a:r>
                  <a:rPr lang="en-US" sz="2400" dirty="0" smtClean="0"/>
                  <a:t>a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IND-CCA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0222"/>
                <a:ext cx="9144000" cy="1454181"/>
              </a:xfrm>
              <a:prstGeom prst="rect">
                <a:avLst/>
              </a:prstGeom>
              <a:blipFill rotWithShape="0">
                <a:blip r:embed="rId3"/>
                <a:stretch>
                  <a:fillRect l="-133" t="-42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21782" y="28194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04519" y="28194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85135" y="2844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35" y="28440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82982" y="41910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2" y="4191000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92062" y="4509004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62" y="4509004"/>
                <a:ext cx="16006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21" t="-4444" r="-49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343401" y="4876800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71011" y="4630948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1" y="4630948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318641" y="599901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8900" y="57150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00" y="57150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76861" y="60115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61" y="6011539"/>
                <a:ext cx="2578398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1044542" y="4213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4542" y="42132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29" y="4241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29" y="42418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328159" y="3295254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50482" y="30044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3004447"/>
                <a:ext cx="163826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3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83018" y="3399255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18" y="3399255"/>
                <a:ext cx="181447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694" t="-4444" r="-4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328160" y="336106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28160" y="3991445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55573" y="37074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73" y="3707427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36597" y="39740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97" y="3974035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2222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328159" y="5320007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50482" y="50292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5029200"/>
                <a:ext cx="163826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3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328160" y="538581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75826" y="5384322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26" y="5384322"/>
                <a:ext cx="181447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349" t="-2174" r="-436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45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Exchange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914400"/>
                <a:ext cx="9144000" cy="330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 </a:t>
                </a:r>
                <a:r>
                  <a:rPr lang="en-US" sz="2400" dirty="0" smtClean="0"/>
                  <a:t>A </a:t>
                </a:r>
                <a:r>
                  <a:rPr lang="en-US" sz="2400" b="1" dirty="0" smtClean="0"/>
                  <a:t>key exchange protocol </a:t>
                </a:r>
                <a:r>
                  <a:rPr lang="en-US" sz="2400" dirty="0" smtClean="0"/>
                  <a:t>is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a pair of interactive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(probabilistic polynomial-time) algorithms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=(Alice, Bob)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algorithms start with the security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algorithms compute and send messages to each other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At the end, Alice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; Bob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Correctness: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Security</a:t>
                </a:r>
                <a:r>
                  <a:rPr lang="en-US" sz="2000" dirty="0" smtClean="0"/>
                  <a:t>: any other observer of the communication cannot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Key Exchange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K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330084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5" b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0"/>
          <p:cNvSpPr/>
          <p:nvPr/>
        </p:nvSpPr>
        <p:spPr>
          <a:xfrm>
            <a:off x="1905000" y="4114800"/>
            <a:ext cx="2399357" cy="229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3"/>
          <p:cNvCxnSpPr/>
          <p:nvPr/>
        </p:nvCxnSpPr>
        <p:spPr>
          <a:xfrm rot="10800000" flipH="1">
            <a:off x="4385429" y="5534799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4"/>
              <p:cNvSpPr txBox="1"/>
              <p:nvPr/>
            </p:nvSpPr>
            <p:spPr>
              <a:xfrm>
                <a:off x="4349535" y="5257800"/>
                <a:ext cx="1042273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𝐭𝐫𝐚𝐧𝐬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35" y="5257800"/>
                <a:ext cx="1042273" cy="291811"/>
              </a:xfrm>
              <a:prstGeom prst="rect">
                <a:avLst/>
              </a:prstGeom>
              <a:blipFill rotWithShape="0">
                <a:blip r:embed="rId4"/>
                <a:stretch>
                  <a:fillRect l="-7647" t="-19149" r="-21765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45"/>
          <p:cNvCxnSpPr/>
          <p:nvPr/>
        </p:nvCxnSpPr>
        <p:spPr>
          <a:xfrm flipH="1">
            <a:off x="4385429" y="5846618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6"/>
              <p:cNvSpPr txBox="1"/>
              <p:nvPr/>
            </p:nvSpPr>
            <p:spPr>
              <a:xfrm>
                <a:off x="4882935" y="55626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5" y="5562600"/>
                <a:ext cx="23724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0"/>
          <p:cNvSpPr/>
          <p:nvPr/>
        </p:nvSpPr>
        <p:spPr>
          <a:xfrm>
            <a:off x="5721135" y="4114800"/>
            <a:ext cx="1530135" cy="229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0"/>
              <p:cNvSpPr txBox="1"/>
              <p:nvPr/>
            </p:nvSpPr>
            <p:spPr>
              <a:xfrm>
                <a:off x="6308654" y="6390874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54" y="6390874"/>
                <a:ext cx="3550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690" r="-1724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85"/>
          <p:cNvSpPr txBox="1"/>
          <p:nvPr/>
        </p:nvSpPr>
        <p:spPr>
          <a:xfrm>
            <a:off x="2552219" y="6390874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13965" y="4123104"/>
                <a:ext cx="2024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𝐭𝐫𝐚𝐧𝐬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65" y="4123104"/>
                <a:ext cx="202446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3"/>
              <p:cNvSpPr txBox="1"/>
              <p:nvPr/>
            </p:nvSpPr>
            <p:spPr>
              <a:xfrm>
                <a:off x="1937002" y="5791200"/>
                <a:ext cx="2367355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K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002" y="5791200"/>
                <a:ext cx="2367355" cy="617861"/>
              </a:xfrm>
              <a:prstGeom prst="rect">
                <a:avLst/>
              </a:prstGeom>
              <a:blipFill rotWithShape="0">
                <a:blip r:embed="rId8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"/>
              <p:cNvSpPr/>
              <p:nvPr/>
            </p:nvSpPr>
            <p:spPr>
              <a:xfrm>
                <a:off x="1913965" y="4457704"/>
                <a:ext cx="23903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65" y="4457704"/>
                <a:ext cx="239039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4"/>
              <p:cNvSpPr/>
              <p:nvPr/>
            </p:nvSpPr>
            <p:spPr>
              <a:xfrm>
                <a:off x="1913965" y="4776206"/>
                <a:ext cx="1957011" cy="675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=1: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65" y="4776206"/>
                <a:ext cx="1957011" cy="675954"/>
              </a:xfrm>
              <a:prstGeom prst="rect">
                <a:avLst/>
              </a:prstGeom>
              <a:blipFill rotWithShape="0">
                <a:blip r:embed="rId10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04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 animBg="1"/>
      <p:bldP spid="10" grpId="0"/>
      <p:bldP spid="11" grpId="0"/>
      <p:bldP spid="1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CCA (</a:t>
            </a:r>
            <a:r>
              <a:rPr lang="en-US" dirty="0" err="1" smtClean="0"/>
              <a:t>PubKE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95400"/>
                <a:ext cx="9144000" cy="1010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</a:t>
                </a:r>
                <a:r>
                  <a:rPr lang="en-US" sz="2400" dirty="0" smtClean="0"/>
                  <a:t>a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IND-CCA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010982"/>
              </a:xfrm>
              <a:prstGeom prst="rect">
                <a:avLst/>
              </a:prstGeom>
              <a:blipFill rotWithShape="0">
                <a:blip r:embed="rId3"/>
                <a:stretch>
                  <a:fillRect l="-133" t="-606" b="-8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21782" y="2286000"/>
            <a:ext cx="2491317" cy="42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04519" y="2286000"/>
            <a:ext cx="1330868" cy="42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57400" y="2310658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310658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82982" y="4138033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2" y="4138033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92062" y="4456037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62" y="4456037"/>
                <a:ext cx="16006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21" t="-2222" r="-49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343401" y="482383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71011" y="4577981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1" y="4577981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318641" y="5946051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8900" y="5662033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00" y="5662033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76861" y="5958572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61" y="5958572"/>
                <a:ext cx="2487412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1044542" y="36798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4542" y="36798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29" y="3708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29" y="37084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462" r="-6667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328159" y="3242287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50482" y="295148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2951480"/>
                <a:ext cx="163826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3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64598" y="3346288"/>
                <a:ext cx="1005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598" y="3346288"/>
                <a:ext cx="100540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848" t="-2222" r="-84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328160" y="330809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28160" y="393847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55573" y="365446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73" y="3654460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36597" y="3921068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97" y="3921068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328159" y="5267040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50482" y="4976233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4976233"/>
                <a:ext cx="163826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3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328160" y="5332849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24400" y="5331355"/>
                <a:ext cx="1056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331355"/>
                <a:ext cx="1056700" cy="276999"/>
              </a:xfrm>
              <a:prstGeom prst="rect">
                <a:avLst/>
              </a:prstGeom>
              <a:blipFill rotWithShape="0">
                <a:blip r:embed="rId17"/>
                <a:stretch>
                  <a:fillRect t="-4444" r="-80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rot="10800000" flipH="1">
            <a:off x="4328160" y="2819399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10930" y="2542401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930" y="2542401"/>
                <a:ext cx="314510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5000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6781800" y="6072767"/>
                <a:ext cx="2362200" cy="480433"/>
              </a:xfrm>
              <a:prstGeom prst="wedgeRectCallout">
                <a:avLst>
                  <a:gd name="adj1" fmla="val -98253"/>
                  <a:gd name="adj2" fmla="val -1693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Cannot query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6072767"/>
                <a:ext cx="2362200" cy="480433"/>
              </a:xfrm>
              <a:prstGeom prst="wedgeRectCallout">
                <a:avLst>
                  <a:gd name="adj1" fmla="val -98253"/>
                  <a:gd name="adj2" fmla="val -169319"/>
                </a:avLst>
              </a:prstGeom>
              <a:blipFill rotWithShape="0">
                <a:blip r:embed="rId19"/>
                <a:stretch>
                  <a:fillRect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38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1" grpId="0"/>
      <p:bldP spid="13" grpId="0"/>
      <p:bldP spid="14" grpId="0"/>
      <p:bldP spid="16" grpId="0"/>
      <p:bldP spid="19" grpId="0"/>
      <p:bldP spid="20" grpId="0"/>
      <p:bldP spid="5" grpId="0"/>
      <p:bldP spid="22" grpId="0"/>
      <p:bldP spid="25" grpId="0"/>
      <p:bldP spid="6" grpId="0"/>
      <p:bldP spid="27" grpId="0"/>
      <p:bldP spid="31" grpId="0"/>
      <p:bldP spid="4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3749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has indistinguishable encryptions under a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</a:t>
                </a:r>
                <a:r>
                  <a:rPr lang="en-US" sz="2400" b="1" dirty="0" err="1" smtClean="0"/>
                  <a:t>ciphertext</a:t>
                </a:r>
                <a:r>
                  <a:rPr lang="en-US" sz="2400" b="1" dirty="0" smtClean="0"/>
                  <a:t> attack (IND-CCA)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cca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cca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is not allowed to query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374929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63" b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3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2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OTP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72381"/>
                <a:ext cx="9144000" cy="5228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an Abelian group of order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: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baseline="30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The generalized OTP is perfectly secret.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Diffie-Hellman Key Exchange</a:t>
                </a:r>
                <a:r>
                  <a:rPr lang="en-US" sz="2400" dirty="0" smtClean="0"/>
                  <a:t>: a pair (Alice, Bob)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 smtClean="0"/>
                  <a:t>; send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to Bob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dirty="0" smtClean="0"/>
                  <a:t>;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/>
                  <a:t> to Alice;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Security</a:t>
                </a:r>
                <a:r>
                  <a:rPr lang="en-US" sz="2000" dirty="0" smtClean="0"/>
                  <a:t>: based on DDH assumption- Adversary cannot distinguish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2381"/>
                <a:ext cx="9144000" cy="522841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7" b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9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ElGamal Encryption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15295"/>
                <a:ext cx="9144000" cy="468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CONSTRUCTION: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0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Correctness: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𝑦𝑥</m:t>
                        </m:r>
                      </m:sup>
                    </m:s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Basic Idea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use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as secret key in the generalized OTP </a:t>
                </a: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Security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IND-CPA assuming that DDH problem is hard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and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 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10,</m:t>
                        </m:r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,2, 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=9,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⋅5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=(6, 2)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=2⋅8=5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5295"/>
                <a:ext cx="9144000" cy="4680705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02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4000" cy="253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ElGamal encryption is IND-CPA assuming that DDH is hard.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ElGamal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encryption is not IND-CPA. Then there is a PPT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for some non-negligible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// why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eav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? IND-EAV=IND-CPA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Construct a DDH solver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that runs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as subroutine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253441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41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68797" y="3601589"/>
            <a:ext cx="2007008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21087" y="3601589"/>
            <a:ext cx="1010509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06979" y="432261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0800000" flipH="1">
            <a:off x="5106979" y="49251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5106979" y="536161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838200" y="3802388"/>
            <a:ext cx="2231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05" t="-2174" r="-331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0800000" flipH="1">
            <a:off x="5117461" y="398258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152" t="-2222" r="-48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5204" t="-2198" r="-2974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blipFill rotWithShape="0">
                <a:blip r:embed="rId10"/>
                <a:stretch>
                  <a:fillRect l="-5490" t="-14286" r="-3922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2727" r="-1590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8571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3587" t="-25714" r="-2691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1380565" y="614245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9608" r="-196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1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  <p:bldP spid="11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4000" cy="2317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ElGamal encryption is IND-CPA assuming that DDH is hard.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ANALYSIS: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non-negligible?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 difference 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non-negligible, DDH problem is solved by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231730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63" b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68797" y="3601589"/>
            <a:ext cx="2007008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21087" y="3601589"/>
            <a:ext cx="1010509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06979" y="432261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0800000" flipH="1">
            <a:off x="5106979" y="49251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5106979" y="536161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838200" y="3802388"/>
            <a:ext cx="2231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05" t="-2174" r="-331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0800000" flipH="1">
            <a:off x="5117461" y="398258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152" t="-2222" r="-48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5204" t="-2198" r="-2974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blipFill rotWithShape="0">
                <a:blip r:embed="rId10"/>
                <a:stretch>
                  <a:fillRect l="-5490" t="-14286" r="-3922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2727" r="-1590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8571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3587" t="-25714" r="-2691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1380565" y="614245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9608" r="-196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8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905000"/>
                <a:ext cx="9144000" cy="3379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 </a:t>
                </a:r>
                <a:r>
                  <a:rPr lang="en-US" sz="2400" dirty="0" smtClean="0"/>
                  <a:t>The key exchange protocol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secure in the </a:t>
                </a:r>
                <a:r>
                  <a:rPr lang="en-US" sz="2400" b="1" dirty="0"/>
                  <a:t>presence of </a:t>
                </a: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an </a:t>
                </a:r>
                <a:r>
                  <a:rPr lang="en-US" sz="2400" b="1" dirty="0"/>
                  <a:t>eavesdropper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for </a:t>
                </a:r>
                <a:r>
                  <a:rPr lang="en-US" sz="2400" dirty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there is a negligible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where </a:t>
                </a:r>
                <a:r>
                  <a:rPr lang="en-US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and the </a:t>
                </a:r>
                <a:r>
                  <a:rPr lang="en-US" sz="2400" dirty="0" smtClean="0"/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</a:t>
                </a:r>
                <a:r>
                  <a:rPr lang="en-US" sz="2400" dirty="0"/>
                  <a:t>coins used in the experiment.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9144000" cy="337996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295400"/>
                <a:ext cx="9144000" cy="1683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-the cyclic group generator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Alice: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i="1" dirty="0" smtClean="0">
                    <a:solidFill>
                      <a:srgbClr val="C00000"/>
                    </a:solidFill>
                  </a:rPr>
                  <a:t>;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Bob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Bob: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Alice;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Alice: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6837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62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5438173"/>
                <a:ext cx="6553200" cy="397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Correctness: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(A, B output the same key)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38173"/>
                <a:ext cx="6553200" cy="397288"/>
              </a:xfrm>
              <a:prstGeom prst="rect">
                <a:avLst/>
              </a:prstGeom>
              <a:blipFill rotWithShape="0">
                <a:blip r:embed="rId4"/>
                <a:stretch>
                  <a:fillRect l="-743" t="-1493" r="-186" b="-194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0"/>
              <p:cNvSpPr/>
              <p:nvPr/>
            </p:nvSpPr>
            <p:spPr>
              <a:xfrm>
                <a:off x="1295400" y="2979131"/>
                <a:ext cx="1981200" cy="2126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979131"/>
                <a:ext cx="1981200" cy="2126269"/>
              </a:xfrm>
              <a:prstGeom prst="rect">
                <a:avLst/>
              </a:prstGeom>
              <a:blipFill rotWithShape="0">
                <a:blip r:embed="rId5"/>
                <a:stretch>
                  <a:fillRect l="-2128" b="-17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0"/>
              <p:cNvSpPr/>
              <p:nvPr/>
            </p:nvSpPr>
            <p:spPr>
              <a:xfrm>
                <a:off x="5867400" y="2979131"/>
                <a:ext cx="1981200" cy="2126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979131"/>
                <a:ext cx="1981200" cy="2126269"/>
              </a:xfrm>
              <a:prstGeom prst="rect">
                <a:avLst/>
              </a:prstGeom>
              <a:blipFill rotWithShape="0">
                <a:blip r:embed="rId6"/>
                <a:stretch>
                  <a:fillRect l="-2128" b="-59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3270860" y="4114800"/>
            <a:ext cx="260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866021" y="3829250"/>
                <a:ext cx="1178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021" y="3829250"/>
                <a:ext cx="11782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736" t="-2174" r="-725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 rot="10800000">
            <a:off x="3276601" y="4648199"/>
            <a:ext cx="260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00627" y="4374923"/>
                <a:ext cx="308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627" y="4374923"/>
                <a:ext cx="30899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608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981200" y="5105400"/>
            <a:ext cx="45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44978" y="5105400"/>
            <a:ext cx="368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6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/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990600"/>
                <a:ext cx="9144000" cy="2334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secure assuming that </a:t>
                </a:r>
                <a:r>
                  <a:rPr lang="en-US" sz="2400" dirty="0"/>
                  <a:t>DDH problem is hard relative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secure. Then there is a PPT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 </m:t>
                              </m:r>
                              <m:r>
                                <a:rPr lang="en-US" sz="2000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for some non-negligible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construct an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to solve the DDH problem: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233493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61" r="-867" b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0"/>
          <p:cNvSpPr/>
          <p:nvPr/>
        </p:nvSpPr>
        <p:spPr>
          <a:xfrm>
            <a:off x="2618836" y="3505201"/>
            <a:ext cx="2399357" cy="2057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43"/>
          <p:cNvCxnSpPr/>
          <p:nvPr/>
        </p:nvCxnSpPr>
        <p:spPr>
          <a:xfrm rot="10800000" flipH="1">
            <a:off x="5135159" y="4934824"/>
            <a:ext cx="1259506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44"/>
              <p:cNvSpPr txBox="1"/>
              <p:nvPr/>
            </p:nvSpPr>
            <p:spPr>
              <a:xfrm>
                <a:off x="5099265" y="4657825"/>
                <a:ext cx="1042273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𝐭𝐫𝐚𝐧𝐬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265" y="4657825"/>
                <a:ext cx="1042273" cy="291811"/>
              </a:xfrm>
              <a:prstGeom prst="rect">
                <a:avLst/>
              </a:prstGeom>
              <a:blipFill rotWithShape="0">
                <a:blip r:embed="rId4"/>
                <a:stretch>
                  <a:fillRect l="-7602" t="-16667" r="-2163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45"/>
          <p:cNvCxnSpPr/>
          <p:nvPr/>
        </p:nvCxnSpPr>
        <p:spPr>
          <a:xfrm flipH="1">
            <a:off x="5135159" y="5246643"/>
            <a:ext cx="1259506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6"/>
              <p:cNvSpPr txBox="1"/>
              <p:nvPr/>
            </p:nvSpPr>
            <p:spPr>
              <a:xfrm>
                <a:off x="5632665" y="4962625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665" y="4962625"/>
                <a:ext cx="23724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205" t="-4348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30"/>
          <p:cNvSpPr/>
          <p:nvPr/>
        </p:nvSpPr>
        <p:spPr>
          <a:xfrm>
            <a:off x="6470865" y="3514826"/>
            <a:ext cx="1530135" cy="204777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50"/>
              <p:cNvSpPr txBox="1"/>
              <p:nvPr/>
            </p:nvSpPr>
            <p:spPr>
              <a:xfrm>
                <a:off x="7058384" y="5541701"/>
                <a:ext cx="2969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384" y="5541701"/>
                <a:ext cx="2969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0408" r="-1428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85"/>
              <p:cNvSpPr txBox="1"/>
              <p:nvPr/>
            </p:nvSpPr>
            <p:spPr>
              <a:xfrm>
                <a:off x="3734311" y="5541701"/>
                <a:ext cx="2401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311" y="5541701"/>
                <a:ext cx="240194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8462" r="-1025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14"/>
              <p:cNvSpPr/>
              <p:nvPr/>
            </p:nvSpPr>
            <p:spPr>
              <a:xfrm>
                <a:off x="2578530" y="4176231"/>
                <a:ext cx="2622898" cy="680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𝐭𝐫𝐚𝐧𝐬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530" y="4176231"/>
                <a:ext cx="2622898" cy="6801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43"/>
          <p:cNvCxnSpPr/>
          <p:nvPr/>
        </p:nvCxnSpPr>
        <p:spPr>
          <a:xfrm rot="10800000" flipH="1">
            <a:off x="359508" y="3819624"/>
            <a:ext cx="223129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44"/>
              <p:cNvSpPr txBox="1"/>
              <p:nvPr/>
            </p:nvSpPr>
            <p:spPr>
              <a:xfrm>
                <a:off x="413857" y="3542625"/>
                <a:ext cx="2176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7" y="3542625"/>
                <a:ext cx="217694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61" t="-2174" r="-336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66825" y="3840918"/>
                <a:ext cx="1985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5" y="3840918"/>
                <a:ext cx="1985031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43"/>
          <p:cNvCxnSpPr/>
          <p:nvPr/>
        </p:nvCxnSpPr>
        <p:spPr>
          <a:xfrm flipH="1">
            <a:off x="381000" y="5285143"/>
            <a:ext cx="223129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496098" y="5001125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98" y="5001125"/>
                <a:ext cx="25410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037246" y="5846802"/>
                <a:ext cx="1627818" cy="553998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246" y="5846802"/>
                <a:ext cx="1627818" cy="553998"/>
              </a:xfrm>
              <a:prstGeom prst="rect">
                <a:avLst/>
              </a:prstGeom>
              <a:blipFill rotWithShape="0">
                <a:blip r:embed="rId12"/>
                <a:stretch>
                  <a:fillRect l="-1487" r="-743" b="-107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2" grpId="0"/>
      <p:bldP spid="23" grpId="0" animBg="1"/>
      <p:bldP spid="24" grpId="0"/>
      <p:bldP spid="25" grpId="0"/>
      <p:bldP spid="29" grpId="0"/>
      <p:bldP spid="31" grpId="0"/>
      <p:bldP spid="32" grpId="0"/>
      <p:bldP spid="34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990600"/>
                <a:ext cx="9144000" cy="5720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secure assuming that </a:t>
                </a:r>
                <a:r>
                  <a:rPr lang="en-US" sz="2400" dirty="0"/>
                  <a:t>DDH problem is hard relative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0|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0|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)=1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)=1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145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solves the DDH problem </a:t>
                </a:r>
              </a:p>
              <a:p>
                <a:pPr marL="21145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This is a contradiction.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72060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7" r="-867" b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8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Man-in-the-middle </a:t>
            </a:r>
            <a:r>
              <a:rPr lang="en-US" dirty="0" smtClean="0"/>
              <a:t>attack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66800"/>
            <a:ext cx="914400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 smtClean="0"/>
              <a:t>Diffie</a:t>
            </a:r>
            <a:r>
              <a:rPr lang="en-US" sz="2400" b="1" dirty="0" smtClean="0"/>
              <a:t>-Hellman key exchange requires an </a:t>
            </a:r>
            <a:r>
              <a:rPr lang="en-US" sz="2400" b="1" u="sng" dirty="0" smtClean="0"/>
              <a:t>authenticated</a:t>
            </a:r>
            <a:r>
              <a:rPr lang="en-US" sz="2400" b="1" dirty="0" smtClean="0"/>
              <a:t> channel:</a:t>
            </a:r>
            <a:r>
              <a:rPr lang="en-US" sz="2000" dirty="0" smtClean="0"/>
              <a:t>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Modification to the communication should be detectable.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Otherwise, there is a man-in-the-middle attack.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Man-in-the-middle attack</a:t>
            </a:r>
            <a:r>
              <a:rPr lang="en-US" sz="2400" dirty="0" smtClean="0"/>
              <a:t>: A and B output different keys (known to 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0"/>
              <p:cNvSpPr/>
              <p:nvPr/>
            </p:nvSpPr>
            <p:spPr>
              <a:xfrm>
                <a:off x="609600" y="2819398"/>
                <a:ext cx="1981200" cy="3276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19398"/>
                <a:ext cx="1981200" cy="32766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0"/>
              <p:cNvSpPr/>
              <p:nvPr/>
            </p:nvSpPr>
            <p:spPr>
              <a:xfrm>
                <a:off x="3867750" y="2819399"/>
                <a:ext cx="1517844" cy="327660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750" y="2819399"/>
                <a:ext cx="1517844" cy="32766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2619675" y="3962400"/>
            <a:ext cx="121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74177" y="6172200"/>
            <a:ext cx="45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219569" y="6172200"/>
            <a:ext cx="6572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Charlie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704868" y="3683744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8" y="3683744"/>
                <a:ext cx="98584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90" r="-248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0"/>
              <p:cNvSpPr/>
              <p:nvPr/>
            </p:nvSpPr>
            <p:spPr>
              <a:xfrm>
                <a:off x="6781800" y="2819399"/>
                <a:ext cx="1600200" cy="32765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819399"/>
                <a:ext cx="1600200" cy="32765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7479909" y="6172200"/>
            <a:ext cx="368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421322" y="4648200"/>
            <a:ext cx="13131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524498" y="4340806"/>
                <a:ext cx="993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8" y="4340806"/>
                <a:ext cx="99341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21" r="-184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 rot="10800000">
            <a:off x="5421322" y="5191225"/>
            <a:ext cx="131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861690" y="4914226"/>
                <a:ext cx="308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90" y="4914226"/>
                <a:ext cx="30899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0000" r="-6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 rot="10800000">
            <a:off x="2640814" y="5334000"/>
            <a:ext cx="1193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079990" y="5066626"/>
                <a:ext cx="308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90" y="5066626"/>
                <a:ext cx="30899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39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1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/>
      <p:bldP spid="16" grpId="0"/>
      <p:bldP spid="17" grpId="0"/>
      <p:bldP spid="29" grpId="0" animBg="1"/>
      <p:bldP spid="30" grpId="0"/>
      <p:bldP spid="33" grpId="0"/>
      <p:bldP spid="35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11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Public-Key Encryption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4478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66800" y="25717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362200" y="1737023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737023"/>
                <a:ext cx="7620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725706" y="2079923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721545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721545"/>
                <a:ext cx="4547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774913" y="1712609"/>
                <a:ext cx="182171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4913" y="1712609"/>
                <a:ext cx="182171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350041" y="2571750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5943600" y="173355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733550"/>
                <a:ext cx="762000" cy="685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6754906" y="2076450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6706471" y="2964418"/>
                <a:ext cx="179446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6471" y="2964418"/>
                <a:ext cx="179446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71100" y="2824718"/>
                <a:ext cx="49917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824718"/>
                <a:ext cx="49917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27"/>
          <p:cNvCxnSpPr>
            <a:cxnSpLocks noChangeShapeType="1"/>
            <a:stCxn id="22" idx="3"/>
            <a:endCxn id="28" idx="1"/>
          </p:cNvCxnSpPr>
          <p:nvPr/>
        </p:nvCxnSpPr>
        <p:spPr bwMode="auto">
          <a:xfrm flipV="1">
            <a:off x="3124200" y="2076450"/>
            <a:ext cx="2819400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4038600"/>
                <a:ext cx="9144000" cy="2365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/>
                  <a:t>: key generation, encryption, decryption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: plaintext (message), ciphertext, secret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/>
                  <a:t> : plaintext space, ciphertext space, key space</a:t>
                </a:r>
                <a:endParaRPr lang="en-US" sz="2400" i="0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600"/>
                <a:ext cx="9144000" cy="2365328"/>
              </a:xfrm>
              <a:prstGeom prst="rect">
                <a:avLst/>
              </a:prstGeom>
              <a:blipFill rotWithShape="0">
                <a:blip r:embed="rId11"/>
                <a:stretch>
                  <a:fillRect t="-258" b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375647" y="3345418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5647" y="3345418"/>
                <a:ext cx="762000" cy="6858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6" idx="0"/>
            <a:endCxn id="22" idx="2"/>
          </p:cNvCxnSpPr>
          <p:nvPr/>
        </p:nvCxnSpPr>
        <p:spPr>
          <a:xfrm flipH="1" flipV="1">
            <a:off x="2743200" y="2422823"/>
            <a:ext cx="13447" cy="922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3"/>
            <a:endCxn id="28" idx="2"/>
          </p:cNvCxnSpPr>
          <p:nvPr/>
        </p:nvCxnSpPr>
        <p:spPr>
          <a:xfrm flipV="1">
            <a:off x="3137647" y="2419350"/>
            <a:ext cx="3186953" cy="12689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41481" y="2824718"/>
                <a:ext cx="47833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81" y="2824718"/>
                <a:ext cx="4783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40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33225</TotalTime>
  <Words>1042</Words>
  <Application>Microsoft Office PowerPoint</Application>
  <PresentationFormat>全屏显示(4:3)</PresentationFormat>
  <Paragraphs>396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Arial</vt:lpstr>
      <vt:lpstr>Calibri</vt:lpstr>
      <vt:lpstr>Cambria Math</vt:lpstr>
      <vt:lpstr>Tahoma</vt:lpstr>
      <vt:lpstr>Office Theme</vt:lpstr>
      <vt:lpstr>Foundations of Cryptography Diffie-Hellman key exchange, man-in-the-middle attack, public-key encryption,  IND-EAV, IND-CPA, IND-CCA, ElGamal encryption</vt:lpstr>
      <vt:lpstr>Key Exchange</vt:lpstr>
      <vt:lpstr>Security</vt:lpstr>
      <vt:lpstr>Diffie-Hellman Key Exchange</vt:lpstr>
      <vt:lpstr>Security</vt:lpstr>
      <vt:lpstr>Security</vt:lpstr>
      <vt:lpstr>Man-in-the-middle attack</vt:lpstr>
      <vt:lpstr>PowerPoint 演示文稿</vt:lpstr>
      <vt:lpstr>Public-Key Encryption</vt:lpstr>
      <vt:lpstr>Comparisons</vt:lpstr>
      <vt:lpstr>PowerPoint 演示文稿</vt:lpstr>
      <vt:lpstr>IND-EAV (PriKE)</vt:lpstr>
      <vt:lpstr>IND-EAV (PubKE)</vt:lpstr>
      <vt:lpstr>IND-EAV</vt:lpstr>
      <vt:lpstr>IND-CPA (PrivKE)</vt:lpstr>
      <vt:lpstr>IND-CPA (PubKE)</vt:lpstr>
      <vt:lpstr>IND-CPA (PubKE)</vt:lpstr>
      <vt:lpstr>IND-CPA</vt:lpstr>
      <vt:lpstr>CCA (PrivKE)</vt:lpstr>
      <vt:lpstr>CCA (PubKE)</vt:lpstr>
      <vt:lpstr>IND-CCA</vt:lpstr>
      <vt:lpstr>PowerPoint 演示文稿</vt:lpstr>
      <vt:lpstr>Generalized OTP</vt:lpstr>
      <vt:lpstr>ElGamal Encryption</vt:lpstr>
      <vt:lpstr>Security</vt:lpstr>
      <vt:lpstr>Security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759</cp:revision>
  <cp:lastPrinted>2019-11-01T10:11:55Z</cp:lastPrinted>
  <dcterms:created xsi:type="dcterms:W3CDTF">2014-04-06T04:43:09Z</dcterms:created>
  <dcterms:modified xsi:type="dcterms:W3CDTF">2019-11-18T07:13:01Z</dcterms:modified>
</cp:coreProperties>
</file>