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4" r:id="rId2"/>
    <p:sldId id="671" r:id="rId3"/>
    <p:sldId id="672" r:id="rId4"/>
    <p:sldId id="673" r:id="rId5"/>
    <p:sldId id="674" r:id="rId6"/>
    <p:sldId id="675" r:id="rId7"/>
    <p:sldId id="676" r:id="rId8"/>
    <p:sldId id="677" r:id="rId9"/>
    <p:sldId id="678" r:id="rId10"/>
    <p:sldId id="679" r:id="rId11"/>
    <p:sldId id="681" r:id="rId12"/>
    <p:sldId id="682" r:id="rId13"/>
    <p:sldId id="683" r:id="rId14"/>
    <p:sldId id="684" r:id="rId15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>
      <p:cViewPr varScale="1">
        <p:scale>
          <a:sx n="70" d="100"/>
          <a:sy n="70" d="100"/>
        </p:scale>
        <p:origin x="1216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45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36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90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99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91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2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26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64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48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92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3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4.png"/><Relationship Id="rId7" Type="http://schemas.openxmlformats.org/officeDocument/2006/relationships/image" Target="../media/image16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5" Type="http://schemas.openxmlformats.org/officeDocument/2006/relationships/image" Target="../media/image10.png"/><Relationship Id="rId10" Type="http://schemas.openxmlformats.org/officeDocument/2006/relationships/image" Target="../media/image169.png"/><Relationship Id="rId4" Type="http://schemas.openxmlformats.org/officeDocument/2006/relationships/image" Target="../media/image5.png"/><Relationship Id="rId9" Type="http://schemas.openxmlformats.org/officeDocument/2006/relationships/image" Target="../media/image16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171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11" Type="http://schemas.openxmlformats.org/officeDocument/2006/relationships/image" Target="../media/image177.png"/><Relationship Id="rId5" Type="http://schemas.openxmlformats.org/officeDocument/2006/relationships/image" Target="../media/image173.png"/><Relationship Id="rId10" Type="http://schemas.openxmlformats.org/officeDocument/2006/relationships/image" Target="../media/image176.png"/><Relationship Id="rId4" Type="http://schemas.openxmlformats.org/officeDocument/2006/relationships/image" Target="../media/image172.png"/><Relationship Id="rId9" Type="http://schemas.openxmlformats.org/officeDocument/2006/relationships/image" Target="../media/image17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11" Type="http://schemas.openxmlformats.org/officeDocument/2006/relationships/image" Target="../media/image162.png"/><Relationship Id="rId5" Type="http://schemas.openxmlformats.org/officeDocument/2006/relationships/image" Target="../media/image157.png"/><Relationship Id="rId10" Type="http://schemas.openxmlformats.org/officeDocument/2006/relationships/image" Target="../media/image161.png"/><Relationship Id="rId4" Type="http://schemas.openxmlformats.org/officeDocument/2006/relationships/image" Target="../media/image156.png"/><Relationship Id="rId9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Foundations of </a:t>
            </a:r>
            <a:r>
              <a:rPr lang="en-US" dirty="0" smtClean="0"/>
              <a:t>Cryptography</a:t>
            </a:r>
            <a:br>
              <a:rPr lang="en-US" dirty="0" smtClean="0"/>
            </a:br>
            <a:r>
              <a:rPr lang="en-US" sz="2000" dirty="0" smtClean="0"/>
              <a:t>plain RSA, RSA-OAEP, digital signature 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ShanghaiTech, 2019F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524000"/>
                <a:ext cx="9143999" cy="430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CA" sz="2400" b="1" dirty="0" smtClean="0"/>
                  <a:t>The Security from Using MAC: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b="1" dirty="0"/>
                  <a:t>d</a:t>
                </a:r>
                <a:r>
                  <a:rPr lang="en-CA" sz="2000" b="1" dirty="0" smtClean="0"/>
                  <a:t>ata integrity</a:t>
                </a:r>
                <a:r>
                  <a:rPr lang="en-CA" sz="2000" dirty="0" smtClean="0"/>
                  <a:t>: unauthorized modification of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sz="2000" dirty="0" smtClean="0"/>
                  <a:t> can be detected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without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it is hard to come up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its tag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CA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b="1" dirty="0"/>
                  <a:t>a</a:t>
                </a:r>
                <a:r>
                  <a:rPr lang="en-CA" sz="2000" b="1" dirty="0" smtClean="0"/>
                  <a:t>uthenticity</a:t>
                </a:r>
                <a:r>
                  <a:rPr lang="en-CA" sz="2000" dirty="0" smtClean="0"/>
                  <a:t>: one user of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sz="2000" dirty="0" smtClean="0"/>
                  <a:t> can verify if he is talking with another user of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>
                    <a:solidFill>
                      <a:schemeClr val="accent1">
                        <a:lumMod val="50000"/>
                      </a:schemeClr>
                    </a:solidFill>
                  </a:rPr>
                  <a:t>without</a:t>
                </a:r>
                <a14:m>
                  <m:oMath xmlns:m="http://schemas.openxmlformats.org/officeDocument/2006/math">
                    <m:r>
                      <a:rPr lang="en-CA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sz="2000" dirty="0">
                    <a:solidFill>
                      <a:schemeClr val="accent1">
                        <a:lumMod val="50000"/>
                      </a:schemeClr>
                    </a:solidFill>
                  </a:rPr>
                  <a:t>, it is hard to come up </a:t>
                </a:r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with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:r>
                  <a:rPr lang="en-CA" sz="2000" dirty="0">
                    <a:solidFill>
                      <a:schemeClr val="accent1">
                        <a:lumMod val="50000"/>
                      </a:schemeClr>
                    </a:solidFill>
                  </a:rPr>
                  <a:t>its tag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CA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sz="2400" b="1" dirty="0" smtClean="0"/>
                  <a:t>Disadvantages of Using MAC for message integrity: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altLang="zh-CN" sz="2000" b="1" dirty="0"/>
                  <a:t>no non-repudiation</a:t>
                </a:r>
                <a:r>
                  <a:rPr lang="en-CA" altLang="zh-CN" sz="2000" dirty="0"/>
                  <a:t>:   the sender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altLang="zh-CN" sz="2000" dirty="0"/>
                  <a:t> can deny the existence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altLang="zh-CN" sz="20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don’t make </a:t>
                </a:r>
                <a14:m>
                  <m:oMath xmlns:m="http://schemas.openxmlformats.org/officeDocument/2006/math">
                    <m:r>
                      <a:rPr lang="en-CA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CA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public: a 3</a:t>
                </a:r>
                <a:r>
                  <a:rPr lang="en-CA" altLang="zh-CN" sz="2000" baseline="30000" dirty="0">
                    <a:solidFill>
                      <a:schemeClr val="accent1">
                        <a:lumMod val="50000"/>
                      </a:schemeClr>
                    </a:solidFill>
                  </a:rPr>
                  <a:t>rd</a:t>
                </a:r>
                <a:r>
                  <a:rPr lang="en-CA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party cannot verify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make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public: the sender can deny </a:t>
                </a:r>
                <a14:m>
                  <m:oMath xmlns:m="http://schemas.openxmlformats.org/officeDocument/2006/math">
                    <m:r>
                      <a:rPr lang="en-CA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; </a:t>
                </a:r>
                <a:r>
                  <a:rPr lang="en-CA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deny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from him</a:t>
                </a:r>
                <a:endParaRPr lang="en-CA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key distribution, key storage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 common drawbacks of private-key cryptography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3999" cy="430271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2" b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65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Digital Signature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349753"/>
                <a:ext cx="9144000" cy="2861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CA" sz="2400" b="1" dirty="0" smtClean="0"/>
                  <a:t>DEFINITION: </a:t>
                </a:r>
                <a:r>
                  <a:rPr lang="en-CA" sz="2400" dirty="0" smtClean="0"/>
                  <a:t>A </a:t>
                </a:r>
                <a:r>
                  <a:rPr lang="en-CA" sz="2400" b="1" dirty="0" smtClean="0"/>
                  <a:t>digital signature </a:t>
                </a:r>
                <a:r>
                  <a:rPr lang="en-CA" sz="2400" dirty="0" smtClean="0"/>
                  <a:t>scheme is a 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1" i="0">
                            <a:latin typeface="Cambria Math"/>
                          </a:rPr>
                          <m:t>𝐆𝐞𝐧</m:t>
                        </m:r>
                        <m:r>
                          <a:rPr lang="en-CA" sz="2400" b="1" i="0">
                            <a:latin typeface="Cambria Math"/>
                          </a:rPr>
                          <m:t>,  </m:t>
                        </m:r>
                        <m:r>
                          <a:rPr lang="en-CA" sz="2400" b="1" i="0" smtClean="0">
                            <a:latin typeface="Cambria Math"/>
                          </a:rPr>
                          <m:t>𝐒𝐢𝐠𝐧</m:t>
                        </m:r>
                        <m:r>
                          <a:rPr lang="en-CA" sz="2400" b="1" i="0" smtClean="0">
                            <a:latin typeface="Cambria Math"/>
                          </a:rPr>
                          <m:t>, </m:t>
                        </m:r>
                        <m:r>
                          <a:rPr lang="en-CA" sz="2400" b="1" i="0">
                            <a:latin typeface="Cambria Math"/>
                          </a:rPr>
                          <m:t>𝐕𝐫𝐟𝐲</m:t>
                        </m:r>
                      </m:e>
                    </m:d>
                  </m:oMath>
                </a14:m>
                <a:r>
                  <a:rPr lang="en-CA" sz="2400" dirty="0" smtClean="0"/>
                  <a:t> of </a:t>
                </a:r>
              </a:p>
              <a:p>
                <a:pPr>
                  <a:lnSpc>
                    <a:spcPct val="120000"/>
                  </a:lnSpc>
                </a:pPr>
                <a:r>
                  <a:rPr lang="en-CA" sz="2400" dirty="0"/>
                  <a:t> </a:t>
                </a:r>
                <a:r>
                  <a:rPr lang="en-CA" sz="2400" dirty="0" smtClean="0"/>
                  <a:t>      three PPT algorithms: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/>
                      </a:rPr>
                      <m:t>(</m:t>
                    </m:r>
                    <m:r>
                      <a:rPr lang="en-CA" sz="2400" b="0" i="1" smtClean="0">
                        <a:latin typeface="Cambria Math"/>
                      </a:rPr>
                      <m:t>𝑝𝑘</m:t>
                    </m:r>
                    <m:r>
                      <a:rPr lang="en-CA" sz="2400" b="0" i="1" smtClean="0">
                        <a:latin typeface="Cambria Math"/>
                      </a:rPr>
                      <m:t>,</m:t>
                    </m:r>
                    <m:r>
                      <a:rPr lang="en-CA" sz="2400" b="0" i="1" smtClean="0">
                        <a:latin typeface="Cambria Math"/>
                      </a:rPr>
                      <m:t>𝑠𝑘</m:t>
                    </m:r>
                    <m:r>
                      <a:rPr lang="en-CA" sz="2400" b="0" i="1" smtClean="0">
                        <a:latin typeface="Cambria Math"/>
                      </a:rPr>
                      <m:t>)←</m:t>
                    </m:r>
                    <m:r>
                      <a:rPr lang="en-CA" sz="2400" b="1" i="0" smtClean="0">
                        <a:latin typeface="Cambria Math"/>
                        <a:ea typeface="Cambria Math"/>
                      </a:rPr>
                      <m:t>𝐆𝐞𝐧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2400" dirty="0" smtClean="0"/>
                  <a:t>: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sz="2400" dirty="0" smtClean="0"/>
                  <a:t> for verification;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sz="2400" dirty="0" smtClean="0"/>
                  <a:t> for signing</a:t>
                </a:r>
                <a:endParaRPr lang="en-CA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sz="2400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400" b="1" i="0" smtClean="0">
                        <a:latin typeface="Cambria Math"/>
                        <a:ea typeface="Cambria Math"/>
                      </a:rPr>
                      <m:t>𝐒𝐢𝐠𝐧</m:t>
                    </m:r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𝑠𝑘</m:t>
                        </m:r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CA" sz="2400" dirty="0" smtClean="0"/>
                  <a:t>: signing algorithm;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sz="2400" dirty="0" smtClean="0"/>
                  <a:t>, </a:t>
                </a:r>
                <a:r>
                  <a:rPr lang="en-CA" sz="2400" b="1" dirty="0" smtClean="0"/>
                  <a:t>signature</a:t>
                </a:r>
                <a:r>
                  <a:rPr lang="en-CA" sz="2400" dirty="0" smtClean="0"/>
                  <a:t> of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CA" sz="2400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/>
                        <a:ea typeface="Cambria Math"/>
                      </a:rPr>
                      <m:t>{0, 1}</m:t>
                    </m:r>
                    <m:r>
                      <a:rPr lang="en-CA" sz="2400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400" b="1" i="0" smtClean="0">
                        <a:latin typeface="Cambria Math"/>
                        <a:ea typeface="Cambria Math"/>
                      </a:rPr>
                      <m:t>𝐕𝐫𝐟𝐲</m:t>
                    </m:r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𝑝𝑘</m:t>
                        </m:r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, (</m:t>
                        </m:r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CA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CA" sz="2400" dirty="0" smtClean="0"/>
                  <a:t>: verification algorithm; 1, </a:t>
                </a:r>
                <a14:m>
                  <m:oMath xmlns:m="http://schemas.openxmlformats.org/officeDocument/2006/math">
                    <m:r>
                      <a:rPr lang="en-CA" altLang="zh-CN" sz="24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CA" altLang="zh-CN" sz="2400" b="1" i="1" dirty="0" smtClean="0"/>
                  <a:t> </a:t>
                </a:r>
                <a:r>
                  <a:rPr lang="en-CA" altLang="zh-CN" sz="2400" dirty="0" smtClean="0"/>
                  <a:t>is </a:t>
                </a:r>
                <a:r>
                  <a:rPr lang="en-CA" altLang="zh-CN" sz="2400" b="1" dirty="0" smtClean="0"/>
                  <a:t>valid</a:t>
                </a:r>
                <a:endParaRPr lang="en-CA" sz="2400" dirty="0" smtClean="0"/>
              </a:p>
              <a:p>
                <a:r>
                  <a:rPr lang="en-CA" sz="2400" b="1" dirty="0" smtClean="0">
                    <a:solidFill>
                      <a:schemeClr val="tx1"/>
                    </a:solidFill>
                  </a:rPr>
                  <a:t>Correctness: </a:t>
                </a:r>
                <a14:m>
                  <m:oMath xmlns:m="http://schemas.openxmlformats.org/officeDocument/2006/math">
                    <m:r>
                      <a:rPr lang="en-CA" sz="2400" b="1" i="0" smtClean="0">
                        <a:solidFill>
                          <a:schemeClr val="tx1"/>
                        </a:solidFill>
                        <a:latin typeface="Cambria Math"/>
                      </a:rPr>
                      <m:t>𝐕𝐫𝐟𝐲</m:t>
                    </m:r>
                    <m:d>
                      <m:dPr>
                        <m:ctrlP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𝑝𝑘</m:t>
                        </m:r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 </m:t>
                        </m:r>
                        <m:d>
                          <m:dPr>
                            <m:ctrlP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 </m:t>
                            </m:r>
                            <m:r>
                              <a:rPr lang="en-CA" sz="24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𝐒𝐢𝐠𝐧</m:t>
                            </m:r>
                            <m:d>
                              <m:dPr>
                                <m:ctrlPr>
                                  <a:rPr lang="en-CA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𝑠𝑘</m:t>
                                </m:r>
                                <m:r>
                                  <a:rPr lang="en-CA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CA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CA" sz="2400" dirty="0" smtClean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CA" sz="24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∈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CA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49753"/>
                <a:ext cx="9144000" cy="286104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13" r="-1000" b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70" y="4366476"/>
            <a:ext cx="543877" cy="81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469995"/>
            <a:ext cx="526962" cy="79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04358" y="5279208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2134056" y="4331167"/>
                <a:ext cx="94820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(</m:t>
                      </m:r>
                      <m:r>
                        <a:rPr lang="en-US" sz="2000" i="1" dirty="0" smtClean="0">
                          <a:latin typeface="Cambria Math"/>
                        </a:rPr>
                        <m:t>𝑚</m:t>
                      </m:r>
                      <m:r>
                        <a:rPr lang="en-US" sz="2000" i="1" dirty="0" smtClean="0">
                          <a:latin typeface="Cambria Math"/>
                        </a:rPr>
                        <m:t>, </m:t>
                      </m:r>
                      <m:r>
                        <a:rPr lang="en-US" sz="2000" i="1" dirty="0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20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10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4056" y="4331167"/>
                <a:ext cx="948208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2564" b="-181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114800" y="5276417"/>
            <a:ext cx="574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4724400" y="4819217"/>
                <a:ext cx="2728311" cy="43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1" i="0" dirty="0" smtClean="0">
                          <a:latin typeface="Cambria Math"/>
                        </a:rPr>
                        <m:t>?</m:t>
                      </m:r>
                      <m:r>
                        <a:rPr lang="en-US" sz="2000" b="1" i="0" dirty="0" smtClean="0">
                          <a:latin typeface="Cambria Math"/>
                        </a:rPr>
                        <m:t>𝐕𝐫𝐟𝐲</m:t>
                      </m:r>
                      <m:d>
                        <m:d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err="1" smtClean="0">
                              <a:latin typeface="Cambria Math"/>
                            </a:rPr>
                            <m:t>𝑝𝑘</m:t>
                          </m:r>
                          <m:r>
                            <a:rPr lang="en-US" sz="2000" i="1" dirty="0" smtClean="0"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2000" i="1" dirty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000" i="1" dirty="0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</m:d>
                        </m:e>
                      </m:d>
                      <m:r>
                        <a:rPr lang="en-CA" sz="2000" b="0" i="0" dirty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14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4819217"/>
                <a:ext cx="2728311" cy="439736"/>
              </a:xfrm>
              <a:prstGeom prst="rect">
                <a:avLst/>
              </a:prstGeom>
              <a:blipFill rotWithShape="0">
                <a:blip r:embed="rId7"/>
                <a:stretch>
                  <a:fillRect b="-97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27"/>
          <p:cNvCxnSpPr>
            <a:cxnSpLocks noChangeShapeType="1"/>
          </p:cNvCxnSpPr>
          <p:nvPr/>
        </p:nvCxnSpPr>
        <p:spPr bwMode="auto">
          <a:xfrm flipV="1">
            <a:off x="1453983" y="4783908"/>
            <a:ext cx="2563091" cy="34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42782" y="5568554"/>
                <a:ext cx="2936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82" y="5568554"/>
                <a:ext cx="29367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0833" r="-1875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21630" y="5565762"/>
                <a:ext cx="314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630" y="5565762"/>
                <a:ext cx="31451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5490" t="-2222" r="-2745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0"/>
              <p:cNvSpPr txBox="1">
                <a:spLocks noChangeArrowheads="1"/>
              </p:cNvSpPr>
              <p:nvPr/>
            </p:nvSpPr>
            <p:spPr bwMode="auto">
              <a:xfrm>
                <a:off x="2362200" y="4931153"/>
                <a:ext cx="106901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(</m:t>
                      </m:r>
                      <m:r>
                        <a:rPr lang="en-CA" sz="2000" b="0" i="1" dirty="0" smtClean="0">
                          <a:latin typeface="Cambria Math"/>
                        </a:rPr>
                        <m:t>𝑚</m:t>
                      </m:r>
                      <m:r>
                        <a:rPr lang="en-CA" sz="2000" b="0" i="1" dirty="0" smtClean="0">
                          <a:latin typeface="Cambria Math"/>
                        </a:rPr>
                        <m:t>′, </m:t>
                      </m:r>
                      <m:r>
                        <a:rPr lang="en-US" sz="2000" i="1" dirty="0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CA" sz="2000" b="0" i="1" dirty="0" smtClean="0">
                          <a:latin typeface="Cambria Math"/>
                          <a:ea typeface="Cambria Math"/>
                        </a:rPr>
                        <m:t>′</m:t>
                      </m:r>
                      <m:r>
                        <a:rPr lang="en-US" sz="20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17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4931153"/>
                <a:ext cx="1069011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2857" b="-1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曲线连接符 20"/>
          <p:cNvCxnSpPr>
            <a:stCxn id="19" idx="0"/>
          </p:cNvCxnSpPr>
          <p:nvPr/>
        </p:nvCxnSpPr>
        <p:spPr>
          <a:xfrm rot="5400000" flipH="1" flipV="1">
            <a:off x="2662611" y="4309162"/>
            <a:ext cx="710944" cy="199798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75983" y="5663625"/>
            <a:ext cx="686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Calligraphy" pitchFamily="66" charset="0"/>
              </a:rPr>
              <a:t>A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99340" y="5366512"/>
                <a:ext cx="4116060" cy="86664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1" dirty="0" smtClean="0"/>
                  <a:t>Forgery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i="1" dirty="0">
                            <a:latin typeface="Cambria Math"/>
                          </a:rPr>
                          <m:t>𝑚</m:t>
                        </m:r>
                        <m:r>
                          <a:rPr lang="en-CA" altLang="zh-CN" i="1" dirty="0">
                            <a:latin typeface="Cambria Math"/>
                          </a:rPr>
                          <m:t>′, 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CA" altLang="zh-CN" i="1" dirty="0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never signed by the holder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endParaRPr lang="en-US" altLang="zh-CN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/>
                      </a:rPr>
                      <m:t>𝐕𝐫𝐟𝐲</m:t>
                    </m:r>
                    <m:d>
                      <m:d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/>
                          </a:rPr>
                          <m:t>𝑝𝑘</m:t>
                        </m:r>
                        <m:r>
                          <a:rPr lang="en-US" altLang="zh-CN" i="1" dirty="0"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i="1" dirty="0">
                                <a:latin typeface="Cambria Math"/>
                              </a:rPr>
                              <m:t>𝑚</m:t>
                            </m:r>
                            <m:r>
                              <a:rPr lang="en-CA" altLang="zh-CN" i="1" dirty="0">
                                <a:latin typeface="Cambria Math"/>
                              </a:rPr>
                              <m:t>′, </m:t>
                            </m:r>
                            <m:r>
                              <a:rPr lang="en-US" altLang="zh-CN" i="1" dirty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  <m:r>
                              <a:rPr lang="en-CA" altLang="zh-CN" i="1" dirty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CA" altLang="zh-CN" dirty="0">
                        <a:latin typeface="Cambria Math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340" y="5366512"/>
                <a:ext cx="4116060" cy="866648"/>
              </a:xfrm>
              <a:prstGeom prst="rect">
                <a:avLst/>
              </a:prstGeom>
              <a:blipFill rotWithShape="0">
                <a:blip r:embed="rId11"/>
                <a:stretch>
                  <a:fillRect l="-3245" t="-8276" r="-590" b="-10345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0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4" grpId="0"/>
      <p:bldP spid="7" grpId="0"/>
      <p:bldP spid="15" grpId="0"/>
      <p:bldP spid="17" grpId="0"/>
      <p:bldP spid="19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" y="1676617"/>
                <a:ext cx="9144000" cy="532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CA" sz="2400" b="1" dirty="0" smtClean="0"/>
                  <a:t>The Signature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Sig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forg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dirty="0" smtClean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676617"/>
                <a:ext cx="9144000" cy="532453"/>
              </a:xfrm>
              <a:prstGeom prst="rect">
                <a:avLst/>
              </a:prstGeom>
              <a:blipFill rotWithShape="0">
                <a:blip r:embed="rId3"/>
                <a:stretch>
                  <a:fillRect l="-1000" b="-22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Security</a:t>
            </a:r>
            <a:endParaRPr lang="en-US" sz="3100" dirty="0"/>
          </a:p>
        </p:txBody>
      </p:sp>
      <p:sp>
        <p:nvSpPr>
          <p:cNvPr id="15" name="Rectangle 14"/>
          <p:cNvSpPr/>
          <p:nvPr/>
        </p:nvSpPr>
        <p:spPr>
          <a:xfrm>
            <a:off x="1102267" y="2362200"/>
            <a:ext cx="2601232" cy="312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79900" y="2362200"/>
            <a:ext cx="1330868" cy="312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33475" y="2386858"/>
                <a:ext cx="2019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75" y="2386858"/>
                <a:ext cx="201927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625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3703500" y="44958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91000" y="4211782"/>
                <a:ext cx="670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211782"/>
                <a:ext cx="67005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1927" t="-2222" r="-1192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44636" y="4543552"/>
                <a:ext cx="2495712" cy="866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only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never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endParaRPr lang="en-US" b="0" i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36" y="4543552"/>
                <a:ext cx="2495712" cy="866648"/>
              </a:xfrm>
              <a:prstGeom prst="rect">
                <a:avLst/>
              </a:prstGeom>
              <a:blipFill rotWithShape="0">
                <a:blip r:embed="rId6"/>
                <a:stretch>
                  <a:fillRect l="-5379" r="-6357" b="-1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 rot="16200000">
                <a:off x="282542" y="35274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82542" y="3527459"/>
                <a:ext cx="123591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444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5400000">
                <a:off x="6160410" y="34798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160410" y="3479830"/>
                <a:ext cx="145014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5556" t="-5882" r="-666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3713018" y="34150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740882" y="3124200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882" y="3124200"/>
                <a:ext cx="157575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938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104409" y="3519008"/>
                <a:ext cx="10647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𝐒𝐢𝐠𝐧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𝑠𝑘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409" y="3519008"/>
                <a:ext cx="1064715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6857" t="-2174" r="-742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rot="10800000" flipH="1">
            <a:off x="3713019" y="34808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H="1">
            <a:off x="3714750" y="271544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409602" y="2438400"/>
                <a:ext cx="314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602" y="2438400"/>
                <a:ext cx="314510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5000" t="-2222" r="-2500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3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/>
      <p:bldP spid="27" grpId="0"/>
      <p:bldP spid="31" grpId="0"/>
      <p:bldP spid="34" grpId="0"/>
      <p:bldP spid="35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0" y="1351560"/>
                <a:ext cx="9144000" cy="3562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 smtClean="0"/>
                  <a:t>existentially unforgeable under an adaptive chosen-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message attack (EUF-CMA)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/>
                  <a:t>if for 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,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negligible </a:t>
                </a:r>
                <a:r>
                  <a:rPr lang="en-US" sz="2400" dirty="0"/>
                  <a:t>function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/>
                  <a:t> such that 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Sig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forg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where </a:t>
                </a:r>
                <a:r>
                  <a:rPr lang="en-US" sz="2400" dirty="0"/>
                  <a:t>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and the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</a:t>
                </a:r>
                <a:r>
                  <a:rPr lang="en-US" sz="2400" dirty="0"/>
                  <a:t>coins used in the experiment</a:t>
                </a:r>
                <a:r>
                  <a:rPr lang="en-US" sz="2400" dirty="0" smtClean="0"/>
                  <a:t>.</a:t>
                </a:r>
                <a:r>
                  <a:rPr lang="en-CA" altLang="zh-CN" sz="2400" b="1" dirty="0"/>
                  <a:t> </a:t>
                </a:r>
                <a:endParaRPr lang="en-CA" altLang="zh-CN" sz="2400" b="1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altLang="zh-CN" sz="20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CA" altLang="zh-CN" sz="2000" dirty="0"/>
                  <a:t> is a signature scheme for messages of length</a:t>
                </a:r>
                <a:r>
                  <a:rPr lang="en-CA" altLang="zh-CN" sz="2000" i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altLang="zh-CN" sz="2000" i="1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altLang="zh-CN" sz="2000" b="1" dirty="0" smtClean="0"/>
                  <a:t>replay </a:t>
                </a:r>
                <a:r>
                  <a:rPr lang="en-CA" altLang="zh-CN" sz="2000" b="1" dirty="0"/>
                  <a:t>attack</a:t>
                </a:r>
                <a:r>
                  <a:rPr lang="en-CA" altLang="zh-CN" sz="2000" dirty="0"/>
                  <a:t>: still </a:t>
                </a:r>
                <a:r>
                  <a:rPr lang="en-CA" altLang="zh-CN" sz="2000" dirty="0" smtClean="0"/>
                  <a:t>possible</a:t>
                </a:r>
                <a:r>
                  <a:rPr lang="en-CA" altLang="zh-CN" sz="2000" dirty="0"/>
                  <a:t>, not </a:t>
                </a:r>
                <a:r>
                  <a:rPr lang="en-CA" altLang="zh-CN" sz="2000" dirty="0" smtClean="0"/>
                  <a:t>discussed in cryptography</a:t>
                </a:r>
                <a:endParaRPr lang="en-CA" altLang="zh-CN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51560"/>
                <a:ext cx="9144000" cy="356257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7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EUF-CMA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249253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371600"/>
                <a:ext cx="9143999" cy="4745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CA" sz="2400" b="1" dirty="0" smtClean="0"/>
                  <a:t>The Security from Using Digital Signature: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b="1" dirty="0"/>
                  <a:t>d</a:t>
                </a:r>
                <a:r>
                  <a:rPr lang="en-CA" sz="2000" b="1" dirty="0" smtClean="0"/>
                  <a:t>ata integrity</a:t>
                </a:r>
                <a:r>
                  <a:rPr lang="en-CA" sz="2000" dirty="0" smtClean="0"/>
                  <a:t>: unauthorized modification of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sz="2000" dirty="0" smtClean="0"/>
                  <a:t> can be detected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without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A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it is hard to come up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its signature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CA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b="1" dirty="0"/>
                  <a:t>a</a:t>
                </a:r>
                <a:r>
                  <a:rPr lang="en-CA" sz="2000" b="1" dirty="0" smtClean="0"/>
                  <a:t>uthenticity</a:t>
                </a:r>
                <a:r>
                  <a:rPr lang="en-CA" sz="2000" dirty="0" smtClean="0"/>
                  <a:t>: any user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sz="2000" dirty="0" smtClean="0"/>
                  <a:t> can verify if he is talking with the user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>
                    <a:solidFill>
                      <a:schemeClr val="accent1">
                        <a:lumMod val="50000"/>
                      </a:schemeClr>
                    </a:solidFill>
                  </a:rPr>
                  <a:t>without</a:t>
                </a:r>
                <a14:m>
                  <m:oMath xmlns:m="http://schemas.openxmlformats.org/officeDocument/2006/math">
                    <m:r>
                      <a:rPr lang="en-CA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A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sz="2000" dirty="0">
                    <a:solidFill>
                      <a:schemeClr val="accent1">
                        <a:lumMod val="50000"/>
                      </a:schemeClr>
                    </a:solidFill>
                  </a:rPr>
                  <a:t>, it is hard to come up </a:t>
                </a:r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with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:r>
                  <a:rPr lang="en-CA" sz="2000" dirty="0">
                    <a:solidFill>
                      <a:schemeClr val="accent1">
                        <a:lumMod val="50000"/>
                      </a:schemeClr>
                    </a:solidFill>
                  </a:rPr>
                  <a:t>its </a:t>
                </a:r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signature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CA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sz="2400" b="1" dirty="0" smtClean="0"/>
                  <a:t>Advantages </a:t>
                </a:r>
                <a:r>
                  <a:rPr lang="en-CA" sz="2400" b="1" dirty="0"/>
                  <a:t>of Using </a:t>
                </a:r>
                <a:r>
                  <a:rPr lang="en-CA" sz="2400" b="1" dirty="0" smtClean="0"/>
                  <a:t>Digital Signature:</a:t>
                </a:r>
                <a:endParaRPr lang="en-CA" sz="2400" b="1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altLang="zh-CN" sz="2000" b="1" dirty="0"/>
                  <a:t>non-repudiation</a:t>
                </a:r>
                <a:r>
                  <a:rPr lang="en-CA" altLang="zh-CN" sz="2000" dirty="0"/>
                  <a:t>:  </a:t>
                </a:r>
                <a:r>
                  <a:rPr lang="en-US" altLang="zh-CN" sz="2000" dirty="0"/>
                  <a:t>the sender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cannot deny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altLang="zh-CN" sz="2000" b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𝐕𝐫𝐟𝐲</m:t>
                    </m:r>
                    <m:d>
                      <m:dPr>
                        <m:ctrlPr>
                          <a:rPr lang="en-CA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𝑝𝑘</m:t>
                        </m:r>
                        <m:r>
                          <a:rPr lang="en-CA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, (</m:t>
                        </m:r>
                        <m:r>
                          <a:rPr lang="en-CA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CA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CA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CA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means that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has been signed by the holder of </a:t>
                </a:r>
                <a14:m>
                  <m:oMath xmlns:m="http://schemas.openxmlformats.org/officeDocument/2006/math">
                    <m:r>
                      <a:rPr lang="en-CA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endParaRPr lang="en-CA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sz="2000" b="1" dirty="0" smtClean="0"/>
                  <a:t>key </a:t>
                </a:r>
                <a:r>
                  <a:rPr lang="en-CA" sz="2000" b="1" dirty="0"/>
                  <a:t>distribution: </a:t>
                </a:r>
                <a:r>
                  <a:rPr lang="en-CA" sz="2000" dirty="0"/>
                  <a:t>no physical meeting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sz="2000" b="1" dirty="0"/>
                  <a:t>key storage</a:t>
                </a:r>
                <a:r>
                  <a:rPr lang="en-CA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000" dirty="0"/>
                  <a:t> for </a:t>
                </a:r>
                <a14:m>
                  <m:oMath xmlns:m="http://schemas.openxmlformats.org/officeDocument/2006/math">
                    <m:r>
                      <a:rPr lang="en-CA" sz="20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sz="2000" dirty="0"/>
                  <a:t> </a:t>
                </a:r>
                <a:r>
                  <a:rPr lang="en-CA" sz="2000" dirty="0" smtClean="0"/>
                  <a:t>people</a:t>
                </a:r>
                <a:endParaRPr lang="en-CA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CA" sz="2400" b="1" dirty="0" smtClean="0"/>
                  <a:t>Disadvantages of Using Digital Signature: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sz="2000" dirty="0" smtClean="0"/>
                  <a:t>2 </a:t>
                </a:r>
                <a:r>
                  <a:rPr lang="en-CA" sz="2000" dirty="0"/>
                  <a:t>or 3 orders of magnitude slower than </a:t>
                </a:r>
                <a:r>
                  <a:rPr lang="en-CA" sz="2000" dirty="0" smtClean="0"/>
                  <a:t>MACs</a:t>
                </a:r>
                <a:endParaRPr lang="en-CA" sz="2400" b="1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3999" cy="474591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8" b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90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Plain RSA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066800"/>
                <a:ext cx="9144000" cy="5393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dirty="0" smtClean="0">
                    <a:latin typeface="+mj-lt"/>
                    <a:ea typeface="Cambria Math" panose="02040503050406030204" pitchFamily="18" charset="0"/>
                  </a:rPr>
                  <a:t>the message space is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 smtClean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r>
                  <a:rPr lang="en-US" sz="2400" dirty="0" smtClean="0"/>
                  <a:t> //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 smtClean="0"/>
                  <a:t> in the textbook</a:t>
                </a:r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  <m:r>
                      <a:rPr lang="en-US" sz="2000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/>
                      </a:rPr>
                      <m:t>𝐆𝐞𝐧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CA" sz="20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c</a:t>
                </a:r>
                <a:r>
                  <a:rPr lang="en-US" sz="2000" b="0" dirty="0" smtClean="0">
                    <a:solidFill>
                      <a:srgbClr val="C00000"/>
                    </a:solidFill>
                  </a:rPr>
                  <a:t>hoose two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en-US" sz="2000" b="0" dirty="0" smtClean="0">
                    <a:solidFill>
                      <a:srgbClr val="C00000"/>
                    </a:solidFill>
                    <a:latin typeface="+mj-lt"/>
                  </a:rPr>
                  <a:t>bit primes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//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𝑑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/>
                      </a:rPr>
                      <m:t>𝐄𝐧𝐜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𝑝𝑘</m:t>
                        </m:r>
                        <m: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  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//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/>
                      </a:rPr>
                      <m:t>𝐃𝐞𝐜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: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//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Correctness: </a:t>
                </a:r>
                <a:r>
                  <a:rPr lang="en-US" sz="2400" dirty="0" smtClean="0"/>
                  <a:t>need to show that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000" b="0" i="1" smtClean="0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𝑒𝑑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// Euler’s Theorem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393977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57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Plain RSA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95400"/>
                <a:ext cx="9144000" cy="4703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EXAMPLE: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this is a toy example because all numbers are ver</a:t>
                </a:r>
                <a:r>
                  <a:rPr lang="en-US" sz="2400" dirty="0" smtClean="0"/>
                  <a:t>y small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𝑝𝑘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)</m:t>
                    </m:r>
                    <m: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𝐆𝐞𝐧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CA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𝑝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=7, 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𝑞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=13,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𝑁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=91</m:t>
                    </m:r>
                  </m:oMath>
                </a14:m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d>
                    <m:r>
                      <a:rPr lang="en-CA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72</m:t>
                    </m:r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𝑒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=5, 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𝑑</m:t>
                    </m:r>
                    <m:r>
                      <a:rPr lang="en-CA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29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//extended Euclidean algorithm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𝑝𝑘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=(91, 5) 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=(91, 29)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𝐄𝐧𝐜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𝑝𝑘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𝑚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𝑚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=82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𝑐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82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CA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mod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91)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//square-and-multiply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𝐃𝐞𝐜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𝑐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=10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𝑚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29</m:t>
                        </m:r>
                      </m:sup>
                    </m:sSup>
                    <m:r>
                      <a:rPr lang="en-CA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mod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91)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82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//square-and-multiply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How Large is the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 in practice?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=2048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is recommended from present to 2030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=3072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is recommended after 2030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703147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0" b="-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73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95400"/>
                <a:ext cx="9144000" cy="4721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Plain RSA is deterministic</a:t>
                </a:r>
                <a:r>
                  <a:rPr lang="en-US" altLang="zh-CN" sz="2000" dirty="0" smtClean="0"/>
                  <a:t>: </a:t>
                </a:r>
                <a:r>
                  <a:rPr lang="en-US" altLang="zh-CN" sz="2400" dirty="0" smtClean="0"/>
                  <a:t>not IND-EAV, not IND-CPA, not IND-CCA</a:t>
                </a: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Plain RSA and Factoring (</a:t>
                </a:r>
                <a:r>
                  <a:rPr lang="en-US" sz="24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 smtClean="0"/>
                  <a:t>,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b="1" dirty="0" smtClean="0"/>
                  <a:t>):</a:t>
                </a:r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“Factoring is easy”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 smtClean="0"/>
                  <a:t> “Plain RSA is not secure”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computable with EEA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“Plain </a:t>
                </a:r>
                <a:r>
                  <a:rPr lang="en-US" sz="2000" dirty="0">
                    <a:solidFill>
                      <a:schemeClr val="tx1"/>
                    </a:solidFill>
                  </a:rPr>
                  <a:t>RSA is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secure”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“Factoring is hard”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“Factoring is hard”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2000" dirty="0" smtClean="0"/>
                  <a:t> “Plain RSA is secure”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Cannot rule out the possibility of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without factoring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It is likely that “Factoring is hard</a:t>
                </a:r>
                <a:r>
                  <a:rPr lang="en-US" sz="2000" dirty="0" smtClean="0"/>
                  <a:t>”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“Plain RSA is secure”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 best known method of computing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is via factoring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RSA in practice:</a:t>
                </a:r>
                <a:r>
                  <a:rPr lang="en-US" altLang="zh-CN" sz="2400" dirty="0"/>
                  <a:t> padding techniques are used to </a:t>
                </a:r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a</a:t>
                </a:r>
                <a:r>
                  <a:rPr lang="en-US" altLang="zh-CN" sz="2000" dirty="0" smtClean="0"/>
                  <a:t>chieve IND-CPA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achieve IND-CCA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72129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54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RSA-OAEP</a:t>
            </a:r>
            <a:endParaRPr lang="en-US" sz="31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43000"/>
            <a:ext cx="9144000" cy="94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RSA Optimal Asymmetric Encryption Padding</a:t>
            </a:r>
            <a:r>
              <a:rPr lang="en-US" sz="2400" dirty="0" smtClean="0"/>
              <a:t>: Variant of padded RSA,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  part of the RSA </a:t>
            </a:r>
            <a:r>
              <a:rPr lang="en-US" sz="2400" dirty="0"/>
              <a:t>PKCS #1 since version </a:t>
            </a:r>
            <a:r>
              <a:rPr lang="en-US" sz="2400" dirty="0" smtClean="0"/>
              <a:t>2.0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63864"/>
            <a:ext cx="4419599" cy="33225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410200" y="2218765"/>
                <a:ext cx="2819400" cy="32004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latin typeface="Cambria Math" panose="02040503050406030204" pitchFamily="18" charset="0"/>
                  </a:rPr>
                  <a:t>Encryption process: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latin typeface="Cambria Math" panose="02040503050406030204" pitchFamily="18" charset="0"/>
                  </a:rPr>
                  <a:t>Security: </a:t>
                </a:r>
                <a:r>
                  <a:rPr lang="en-US" dirty="0">
                    <a:latin typeface="Cambria Math" panose="02040503050406030204" pitchFamily="18" charset="0"/>
                  </a:rPr>
                  <a:t>IND-CCA under </a:t>
                </a:r>
                <a:r>
                  <a:rPr lang="en-US" dirty="0" smtClean="0">
                    <a:latin typeface="Cambria Math" panose="02040503050406030204" pitchFamily="18" charset="0"/>
                  </a:rPr>
                  <a:t>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     RSA </a:t>
                </a:r>
                <a:r>
                  <a:rPr lang="en-US" dirty="0">
                    <a:latin typeface="Cambria Math" panose="02040503050406030204" pitchFamily="18" charset="0"/>
                  </a:rPr>
                  <a:t>assumption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218765"/>
                <a:ext cx="2819400" cy="32004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76400" y="5486400"/>
                <a:ext cx="978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bits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486400"/>
                <a:ext cx="97815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8750" t="-28889" r="-1500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10000" y="5486400"/>
                <a:ext cx="6283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bits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486400"/>
                <a:ext cx="62831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3592" t="-28889" r="-23301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-2028" y="5943600"/>
                <a:ext cx="9146028" cy="30777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1" dirty="0" smtClean="0"/>
                  <a:t>   RSA Assumption</a:t>
                </a:r>
                <a:r>
                  <a:rPr lang="en-US" sz="2000" dirty="0" smtClean="0"/>
                  <a:t>: 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/>
                  <a:t>, it is hard to learn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8" y="5943600"/>
                <a:ext cx="9146028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22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RSA-OAEP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19200"/>
                <a:ext cx="9144000" cy="5094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 smtClean="0"/>
                  <a:t>two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hash functions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)←</m:t>
                    </m:r>
                    <m:r>
                      <a:rPr lang="en-US" sz="2000" b="1" dirty="0">
                        <a:solidFill>
                          <a:srgbClr val="C00000"/>
                        </a:solidFill>
                        <a:latin typeface="Cambria Math"/>
                      </a:rPr>
                      <m:t>𝐆𝐞𝐧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CA" sz="2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c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hoose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𝐆𝐞𝐧𝐑𝐒𝐀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; output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𝑑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←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C00000"/>
                        </a:solidFill>
                        <a:latin typeface="Cambria Math"/>
                      </a:rPr>
                      <m:t>𝐄𝐧𝐜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𝑝𝑘</m:t>
                        </m:r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i="1" dirty="0" smtClean="0">
                    <a:solidFill>
                      <a:srgbClr val="C00000"/>
                    </a:solidFill>
                    <a:latin typeface="Cambria Math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2000" b="1" dirty="0">
                        <a:solidFill>
                          <a:srgbClr val="C00000"/>
                        </a:solidFill>
                        <a:latin typeface="Cambria Math"/>
                      </a:rPr>
                      <m:t>𝐃𝐞𝐜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b="0" dirty="0" smtClean="0">
                    <a:solidFill>
                      <a:srgbClr val="C00000"/>
                    </a:solidFill>
                  </a:rPr>
                  <a:t>;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|&gt;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m:rPr>
                        <m:lit/>
                      </m:rP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lsb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is not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⊥;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o.w., output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rgbClr val="C00000"/>
                    </a:solidFill>
                  </a:rPr>
                  <a:t>msb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THEOREM: </a:t>
                </a:r>
                <a:r>
                  <a:rPr lang="en-US" sz="2400" dirty="0"/>
                  <a:t>RSA-OAEP is IND-CCA secure under the RSA assumption.  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800100" lvl="1" indent="-342900" fontAlgn="ctr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“</a:t>
                </a:r>
                <a:r>
                  <a:rPr lang="en-US" altLang="zh-CN" sz="2000" dirty="0"/>
                  <a:t>Optimal asymmetric encryption</a:t>
                </a:r>
                <a:r>
                  <a:rPr lang="en-US" sz="2000" b="1" dirty="0"/>
                  <a:t>”, </a:t>
                </a:r>
                <a:r>
                  <a:rPr lang="en-US" altLang="zh-CN" dirty="0" err="1"/>
                  <a:t>Mihir</a:t>
                </a:r>
                <a:r>
                  <a:rPr lang="en-US" altLang="zh-CN" dirty="0"/>
                  <a:t> </a:t>
                </a:r>
                <a:r>
                  <a:rPr lang="en-US" altLang="zh-CN" dirty="0" err="1"/>
                  <a:t>Bellare</a:t>
                </a:r>
                <a:r>
                  <a:rPr lang="en-US" altLang="zh-CN" dirty="0"/>
                  <a:t>, Phillip </a:t>
                </a:r>
                <a:r>
                  <a:rPr lang="en-US" altLang="zh-CN" dirty="0" err="1"/>
                  <a:t>Rogaway</a:t>
                </a:r>
                <a:r>
                  <a:rPr lang="en-US" altLang="zh-CN" dirty="0"/>
                  <a:t>, </a:t>
                </a:r>
                <a:r>
                  <a:rPr lang="en-US" altLang="zh-CN" dirty="0" smtClean="0"/>
                  <a:t>1994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5094536"/>
              </a:xfrm>
              <a:prstGeom prst="rect">
                <a:avLst/>
              </a:prstGeom>
              <a:blipFill rotWithShape="0">
                <a:blip r:embed="rId3"/>
                <a:stretch>
                  <a:fillRect l="-1000" r="-400" b="-1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40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51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Message Authentication 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00200"/>
                <a:ext cx="9144000" cy="4202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A </a:t>
                </a:r>
                <a:r>
                  <a:rPr lang="en-US" sz="2400" b="1" dirty="0" smtClean="0"/>
                  <a:t>message authentication code</a:t>
                </a:r>
                <a:r>
                  <a:rPr lang="en-US" sz="2400" dirty="0" smtClean="0"/>
                  <a:t> </a:t>
                </a:r>
                <a:r>
                  <a:rPr lang="en-US" sz="2400" b="1" dirty="0" smtClean="0"/>
                  <a:t>(MAC) </a:t>
                </a:r>
                <a:r>
                  <a:rPr lang="en-US" sz="2400" dirty="0" smtClean="0"/>
                  <a:t>is a tuple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/>
                  <a:t> </a:t>
                </a:r>
                <a:r>
                  <a:rPr lang="en-US" sz="2400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of three PPT algorithms,  where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>: key-generation,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: tag-generation,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: verification</a:t>
                </a:r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Correctness</a:t>
                </a:r>
                <a:r>
                  <a:rPr lang="en-US" sz="2000" dirty="0" smtClean="0"/>
                  <a:t>: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𝐌𝐚𝐜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4202561"/>
              </a:xfrm>
              <a:prstGeom prst="rect">
                <a:avLst/>
              </a:prstGeom>
              <a:blipFill rotWithShape="0">
                <a:blip r:embed="rId3"/>
                <a:stretch>
                  <a:fillRect l="-1000" b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1066800" y="2181983"/>
                <a:ext cx="43255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2181983"/>
                <a:ext cx="432554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7818700" y="2165165"/>
                <a:ext cx="43255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18700" y="2165165"/>
                <a:ext cx="43255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286000" y="2395998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2895600" y="1995948"/>
                <a:ext cx="2590800" cy="28575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essage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1995948"/>
                <a:ext cx="2590800" cy="285750"/>
              </a:xfrm>
              <a:prstGeom prst="rect">
                <a:avLst/>
              </a:prstGeom>
              <a:blipFill rotWithShape="0">
                <a:blip r:embed="rId6"/>
                <a:stretch>
                  <a:fillRect t="-22449" b="-4489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5583239" y="1995948"/>
                <a:ext cx="533400" cy="2857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tag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3239" y="1995948"/>
                <a:ext cx="533400" cy="285750"/>
              </a:xfrm>
              <a:prstGeom prst="rect">
                <a:avLst/>
              </a:prstGeom>
              <a:blipFill rotWithShape="0">
                <a:blip r:embed="rId7"/>
                <a:stretch>
                  <a:fillRect l="-16854" t="-22449" r="-3371" b="-4489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837198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175" y="1786398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4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95400"/>
                <a:ext cx="9144000" cy="1441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Idea: </a:t>
                </a:r>
                <a:r>
                  <a:rPr lang="en-US" sz="2000" dirty="0" smtClean="0"/>
                  <a:t>learn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 should be hard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is unknown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/>
                  <a:t> not observed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 smtClean="0"/>
                  <a:t> for any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,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message authentication experiment: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Mac</m:t>
                    </m:r>
                  </m:oMath>
                </a14:m>
                <a:r>
                  <a:rPr lang="en-US" sz="2400" b="1" dirty="0" smtClean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forg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144142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424" b="-5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"/>
          <p:cNvSpPr/>
          <p:nvPr/>
        </p:nvSpPr>
        <p:spPr>
          <a:xfrm>
            <a:off x="1761786" y="2819400"/>
            <a:ext cx="2220232" cy="297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6"/>
          <p:cNvSpPr/>
          <p:nvPr/>
        </p:nvSpPr>
        <p:spPr>
          <a:xfrm>
            <a:off x="5658419" y="2819400"/>
            <a:ext cx="1330868" cy="2959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0"/>
              <p:cNvSpPr txBox="1"/>
              <p:nvPr/>
            </p:nvSpPr>
            <p:spPr>
              <a:xfrm>
                <a:off x="2065481" y="28440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4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481" y="2844058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6"/>
          <p:cNvCxnSpPr/>
          <p:nvPr/>
        </p:nvCxnSpPr>
        <p:spPr>
          <a:xfrm flipH="1">
            <a:off x="3982019" y="47471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5"/>
              <p:cNvSpPr txBox="1"/>
              <p:nvPr/>
            </p:nvSpPr>
            <p:spPr>
              <a:xfrm>
                <a:off x="4469519" y="4463153"/>
                <a:ext cx="626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519" y="4463153"/>
                <a:ext cx="62677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621" t="-2174" r="-1262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819328" y="5024512"/>
                <a:ext cx="2111988" cy="749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latin typeface="Cambria Math" panose="02040503050406030204" pitchFamily="18" charset="0"/>
                        </a:rPr>
                        <m:t>Mac</m:t>
                      </m:r>
                      <m:r>
                        <m:rPr>
                          <m:nor/>
                        </m:rPr>
                        <a:rPr lang="en-US" sz="1600" b="1" dirty="0"/>
                        <m:t>−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forg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iff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328" y="5024512"/>
                <a:ext cx="2111988" cy="749436"/>
              </a:xfrm>
              <a:prstGeom prst="rect">
                <a:avLst/>
              </a:prstGeom>
              <a:blipFill rotWithShape="0">
                <a:blip r:embed="rId6"/>
                <a:stretch>
                  <a:fillRect l="-5476" r="-2017" b="-1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942061" y="42894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42061" y="4289459"/>
                <a:ext cx="123591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348" t="-6897" r="-34783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451629" y="42418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451629" y="4241830"/>
                <a:ext cx="145014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5556" t="-5882" r="-4444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3991537" y="36436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4"/>
              <p:cNvSpPr txBox="1"/>
              <p:nvPr/>
            </p:nvSpPr>
            <p:spPr>
              <a:xfrm>
                <a:off x="4019401" y="3352800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401" y="3352800"/>
                <a:ext cx="163826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34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1"/>
              <p:cNvSpPr txBox="1"/>
              <p:nvPr/>
            </p:nvSpPr>
            <p:spPr>
              <a:xfrm>
                <a:off x="4382928" y="3747608"/>
                <a:ext cx="930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𝐌𝐚𝐜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928" y="3747608"/>
                <a:ext cx="9300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5882" t="-2222" r="-84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2"/>
          <p:cNvCxnSpPr/>
          <p:nvPr/>
        </p:nvCxnSpPr>
        <p:spPr>
          <a:xfrm rot="10800000" flipH="1">
            <a:off x="3991538" y="37094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95600" y="5943600"/>
                <a:ext cx="38327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/>
                  <a:t> the set of messages queried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943600"/>
                <a:ext cx="3832716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2862" t="-26000" r="-79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37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7" grpId="0"/>
      <p:bldP spid="18" grpId="0"/>
      <p:bldP spid="19" grpId="0"/>
      <p:bldP spid="20" grpId="0"/>
      <p:bldP spid="22" grpId="0"/>
      <p:bldP spid="23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33306</TotalTime>
  <Words>415</Words>
  <Application>Microsoft Office PowerPoint</Application>
  <PresentationFormat>全屏显示(4:3)</PresentationFormat>
  <Paragraphs>178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宋体</vt:lpstr>
      <vt:lpstr>Arial</vt:lpstr>
      <vt:lpstr>Arial Black</vt:lpstr>
      <vt:lpstr>Calibri</vt:lpstr>
      <vt:lpstr>Cambria Math</vt:lpstr>
      <vt:lpstr>Lucida Calligraphy</vt:lpstr>
      <vt:lpstr>Tahoma</vt:lpstr>
      <vt:lpstr>Office Theme</vt:lpstr>
      <vt:lpstr>Foundations of Cryptography plain RSA, RSA-OAEP, digital signature </vt:lpstr>
      <vt:lpstr>Plain RSA</vt:lpstr>
      <vt:lpstr>Plain RSA</vt:lpstr>
      <vt:lpstr>Security</vt:lpstr>
      <vt:lpstr>RSA-OAEP</vt:lpstr>
      <vt:lpstr>RSA-OAEP</vt:lpstr>
      <vt:lpstr>PowerPoint 演示文稿</vt:lpstr>
      <vt:lpstr>Message Authentication Code</vt:lpstr>
      <vt:lpstr>Security</vt:lpstr>
      <vt:lpstr>Security</vt:lpstr>
      <vt:lpstr>Digital Signature</vt:lpstr>
      <vt:lpstr>PowerPoint 演示文稿</vt:lpstr>
      <vt:lpstr>PowerPoint 演示文稿</vt:lpstr>
      <vt:lpstr>Security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770</cp:revision>
  <cp:lastPrinted>2019-11-01T10:11:55Z</cp:lastPrinted>
  <dcterms:created xsi:type="dcterms:W3CDTF">2014-04-06T04:43:09Z</dcterms:created>
  <dcterms:modified xsi:type="dcterms:W3CDTF">2019-11-20T08:44:00Z</dcterms:modified>
</cp:coreProperties>
</file>