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14" r:id="rId2"/>
    <p:sldId id="687" r:id="rId3"/>
    <p:sldId id="688" r:id="rId4"/>
    <p:sldId id="689" r:id="rId5"/>
    <p:sldId id="686" r:id="rId6"/>
    <p:sldId id="690" r:id="rId7"/>
    <p:sldId id="718" r:id="rId8"/>
    <p:sldId id="719" r:id="rId9"/>
    <p:sldId id="693" r:id="rId10"/>
    <p:sldId id="720" r:id="rId11"/>
    <p:sldId id="721" r:id="rId12"/>
    <p:sldId id="723" r:id="rId13"/>
    <p:sldId id="727" r:id="rId14"/>
    <p:sldId id="725" r:id="rId15"/>
    <p:sldId id="728" r:id="rId16"/>
    <p:sldId id="694" r:id="rId17"/>
    <p:sldId id="695" r:id="rId18"/>
    <p:sldId id="731" r:id="rId19"/>
    <p:sldId id="732" r:id="rId20"/>
    <p:sldId id="733" r:id="rId21"/>
    <p:sldId id="734" r:id="rId22"/>
    <p:sldId id="696" r:id="rId23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>
      <p:cViewPr varScale="1">
        <p:scale>
          <a:sx n="70" d="100"/>
          <a:sy n="70" d="100"/>
        </p:scale>
        <p:origin x="1216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41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25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0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41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94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23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82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71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98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33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04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17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32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39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4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03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20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87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84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90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0" Type="http://schemas.openxmlformats.org/officeDocument/2006/relationships/image" Target="../media/image30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5.emf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10" Type="http://schemas.openxmlformats.org/officeDocument/2006/relationships/image" Target="../media/image45.png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image" Target="../media/image6.png"/><Relationship Id="rId7" Type="http://schemas.openxmlformats.org/officeDocument/2006/relationships/image" Target="../media/image6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emf"/><Relationship Id="rId5" Type="http://schemas.openxmlformats.org/officeDocument/2006/relationships/image" Target="../media/image65.png"/><Relationship Id="rId10" Type="http://schemas.openxmlformats.org/officeDocument/2006/relationships/image" Target="../media/image70.emf"/><Relationship Id="rId4" Type="http://schemas.openxmlformats.org/officeDocument/2006/relationships/image" Target="../media/image47.png"/><Relationship Id="rId9" Type="http://schemas.openxmlformats.org/officeDocument/2006/relationships/image" Target="../media/image6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image" Target="../media/image6.png"/><Relationship Id="rId7" Type="http://schemas.openxmlformats.org/officeDocument/2006/relationships/image" Target="../media/image7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emf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emf"/><Relationship Id="rId5" Type="http://schemas.openxmlformats.org/officeDocument/2006/relationships/image" Target="../media/image86.png"/><Relationship Id="rId4" Type="http://schemas.openxmlformats.org/officeDocument/2006/relationships/image" Target="../media/image7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Foundations of Cryptography</a:t>
            </a:r>
            <a:br>
              <a:rPr lang="en-US" dirty="0" smtClean="0"/>
            </a:br>
            <a:r>
              <a:rPr lang="en-US" sz="2000" dirty="0" smtClean="0"/>
              <a:t>plain RSA signature, RSA-FDH, </a:t>
            </a:r>
            <a:r>
              <a:rPr lang="en-US" sz="2000" dirty="0"/>
              <a:t>m</a:t>
            </a:r>
            <a:r>
              <a:rPr lang="en-US" sz="2000" dirty="0" smtClean="0"/>
              <a:t>illionaires</a:t>
            </a:r>
            <a:r>
              <a:rPr lang="en-US" sz="2000" dirty="0"/>
              <a:t>’ </a:t>
            </a:r>
            <a:r>
              <a:rPr lang="en-US" sz="2000" dirty="0" smtClean="0"/>
              <a:t>problem</a:t>
            </a:r>
            <a:r>
              <a:rPr lang="en-US" sz="2000" dirty="0"/>
              <a:t>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oblivious transfer</a:t>
            </a:r>
            <a:r>
              <a:rPr lang="en-US" sz="2000" dirty="0"/>
              <a:t>, garbled circuit </a:t>
            </a:r>
            <a:endParaRPr lang="en-US" sz="105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ShanghaiTech, 2019F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Secure Two-Party Protocol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14"/>
              <p:cNvSpPr txBox="1"/>
              <p:nvPr/>
            </p:nvSpPr>
            <p:spPr>
              <a:xfrm>
                <a:off x="0" y="1099042"/>
                <a:ext cx="9144000" cy="5149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/>
                  <a:t>Two-Party Protocol: </a:t>
                </a:r>
                <a:r>
                  <a:rPr lang="en-US" altLang="zh-CN" sz="2400" dirty="0" smtClean="0"/>
                  <a:t>A two-party protocol is a pair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400" dirty="0" smtClean="0"/>
                  <a:t>of interactive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probabilistic algorithms.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/>
                  <a:t>DEFINITION:  </a:t>
                </a:r>
                <a:r>
                  <a:rPr lang="en-US" altLang="zh-CN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 be a two-party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function. A two-party protocol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400" b="1" dirty="0" smtClean="0"/>
                  <a:t>securely evaluates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 smtClean="0"/>
                  <a:t> if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the following properties are satisfied: 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 smtClean="0"/>
                  <a:t>Security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: there is a simulator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such that the distributions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  are identical to each other</a:t>
                </a: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altLang="zh-CN" sz="2000" dirty="0" smtClean="0"/>
                  <a:t> execute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〈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)〉</m:t>
                    </m:r>
                  </m:oMath>
                </a14:m>
                <a:r>
                  <a:rPr lang="en-US" altLang="zh-CN" sz="2000" dirty="0" smtClean="0"/>
                  <a:t> to get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; output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is the view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in this execution.</a:t>
                </a: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compute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; output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/>
                  <a:t>Security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: defined in a similar way.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/>
                  <a:t>REMARK</a:t>
                </a:r>
                <a:r>
                  <a:rPr lang="en-US" altLang="zh-CN" sz="2400" dirty="0" smtClean="0"/>
                  <a:t>: The definition above requires (1) correctness; (2) privacy of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’s input; and (3) privacy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’s input</a:t>
                </a:r>
              </a:p>
            </p:txBody>
          </p:sp>
        </mc:Choice>
        <mc:Fallback xmlns="">
          <p:sp>
            <p:nvSpPr>
              <p:cNvPr id="33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99042"/>
                <a:ext cx="9144000" cy="514935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592" r="-267" b="-1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89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94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Oblivious Transfer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14"/>
              <p:cNvSpPr txBox="1"/>
              <p:nvPr/>
            </p:nvSpPr>
            <p:spPr>
              <a:xfrm>
                <a:off x="0" y="1066800"/>
                <a:ext cx="9144000" cy="3226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1-out-of-2 Oblivious Transfer Problem: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)=(⊥,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EGL Construction</a:t>
                </a:r>
                <a:r>
                  <a:rPr lang="en-US" sz="2400" dirty="0" smtClean="0"/>
                  <a:t>: proposed by Even</a:t>
                </a:r>
                <a:r>
                  <a:rPr lang="en-US" sz="2400" dirty="0"/>
                  <a:t>, </a:t>
                </a:r>
                <a:r>
                  <a:rPr lang="en-US" sz="2400" dirty="0" smtClean="0"/>
                  <a:t>Goldreich, and  Lempel in 1982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smtClean="0"/>
                  <a:t>Building block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000" dirty="0" smtClean="0"/>
                  <a:t>: a public-key encryption scheme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Alice’s </a:t>
                </a:r>
                <a:r>
                  <a:rPr lang="en-US" altLang="zh-CN" sz="200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sz="2000" dirty="0" smtClean="0"/>
                  <a:t>;  Bob’s </a:t>
                </a:r>
                <a:r>
                  <a:rPr lang="en-US" altLang="zh-CN" sz="2000" dirty="0"/>
                  <a:t>input: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322633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89" b="-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0"/>
              <p:cNvSpPr/>
              <p:nvPr/>
            </p:nvSpPr>
            <p:spPr>
              <a:xfrm>
                <a:off x="5551932" y="4233112"/>
                <a:ext cx="2514600" cy="18214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dirty="0" smtClean="0">
                    <a:solidFill>
                      <a:schemeClr val="tx1"/>
                    </a:solidFill>
                  </a:rPr>
                  <a:t> choose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randomly</a:t>
                </a:r>
                <a:endParaRPr lang="en-US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932" y="4233112"/>
                <a:ext cx="2514600" cy="18214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0"/>
              <p:cNvSpPr/>
              <p:nvPr/>
            </p:nvSpPr>
            <p:spPr>
              <a:xfrm>
                <a:off x="941832" y="4233112"/>
                <a:ext cx="1981200" cy="18214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endParaRPr lang="en-US" sz="12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32" y="4233112"/>
                <a:ext cx="1981200" cy="182146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/>
          <p:cNvCxnSpPr/>
          <p:nvPr/>
        </p:nvCxnSpPr>
        <p:spPr>
          <a:xfrm rot="10800000">
            <a:off x="2957954" y="4899662"/>
            <a:ext cx="2576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3717927" y="4614112"/>
                <a:ext cx="1056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927" y="4614112"/>
                <a:ext cx="105657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7514" t="-2222" r="-809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/>
          <p:cNvCxnSpPr/>
          <p:nvPr/>
        </p:nvCxnSpPr>
        <p:spPr>
          <a:xfrm>
            <a:off x="2970710" y="5597380"/>
            <a:ext cx="2551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854438" y="5324104"/>
                <a:ext cx="7835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438" y="5324104"/>
                <a:ext cx="78354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0078" t="-2174" r="-1085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1706409" y="6054581"/>
            <a:ext cx="4520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624887" y="6054581"/>
            <a:ext cx="3686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41458" y="1837836"/>
            <a:ext cx="82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10800000">
            <a:off x="8095488" y="1837836"/>
            <a:ext cx="82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07264" y="1545413"/>
                <a:ext cx="5523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4" y="1545413"/>
                <a:ext cx="55233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5495" r="-32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8128106" y="1545413"/>
                <a:ext cx="890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106" y="1545413"/>
                <a:ext cx="89056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6164" t="-4444" r="-10274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30"/>
          <p:cNvSpPr/>
          <p:nvPr/>
        </p:nvSpPr>
        <p:spPr>
          <a:xfrm>
            <a:off x="5551932" y="1586948"/>
            <a:ext cx="2514600" cy="12440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41832" y="1586948"/>
            <a:ext cx="1981200" cy="12440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706409" y="2822257"/>
            <a:ext cx="4520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6624887" y="2822257"/>
            <a:ext cx="3686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2940783" y="1819738"/>
            <a:ext cx="2576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10800000">
            <a:off x="2953539" y="2517456"/>
            <a:ext cx="2551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159983" y="2011858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983" y="2011858"/>
                <a:ext cx="12503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42857" r="-3809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/>
          <p:cNvCxnSpPr/>
          <p:nvPr/>
        </p:nvCxnSpPr>
        <p:spPr>
          <a:xfrm>
            <a:off x="8104632" y="2590800"/>
            <a:ext cx="82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8422857" y="2313801"/>
                <a:ext cx="2292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857" y="2313801"/>
                <a:ext cx="22929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6216" r="-108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/>
          <p:cNvCxnSpPr/>
          <p:nvPr/>
        </p:nvCxnSpPr>
        <p:spPr>
          <a:xfrm>
            <a:off x="48768" y="4392167"/>
            <a:ext cx="82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rot="10800000">
            <a:off x="8102798" y="4392167"/>
            <a:ext cx="82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214574" y="4099744"/>
                <a:ext cx="5523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4" y="4099744"/>
                <a:ext cx="55233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5495" r="-43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8135416" y="4099744"/>
                <a:ext cx="890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416" y="4099744"/>
                <a:ext cx="890565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6164" t="-4444" r="-958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/>
          <p:cNvCxnSpPr/>
          <p:nvPr/>
        </p:nvCxnSpPr>
        <p:spPr>
          <a:xfrm>
            <a:off x="8104632" y="5885319"/>
            <a:ext cx="82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8422857" y="5608320"/>
                <a:ext cx="2292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857" y="5608320"/>
                <a:ext cx="22929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6216" r="-108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0" y="2913888"/>
                <a:ext cx="9144000" cy="1200329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Correctness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: If both parties are honest, Alice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learns nothing, Bob learns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tx1"/>
                    </a:solidFill>
                  </a:rPr>
                  <a:t>Security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: Bob may run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He can learn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13888"/>
                <a:ext cx="9144000" cy="120032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30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0" grpId="0"/>
      <p:bldP spid="23" grpId="0"/>
      <p:bldP spid="24" grpId="0"/>
      <p:bldP spid="25" grpId="0"/>
      <p:bldP spid="4" grpId="0"/>
      <p:bldP spid="6" grpId="0"/>
      <p:bldP spid="30" grpId="0" animBg="1"/>
      <p:bldP spid="31" grpId="0" animBg="1"/>
      <p:bldP spid="32" grpId="0"/>
      <p:bldP spid="34" grpId="0"/>
      <p:bldP spid="8" grpId="0"/>
      <p:bldP spid="10" grpId="0"/>
      <p:bldP spid="40" grpId="0"/>
      <p:bldP spid="41" grpId="0"/>
      <p:bldP spid="43" grpId="0"/>
      <p:bldP spid="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Bellare-Micali </a:t>
            </a:r>
            <a:r>
              <a:rPr lang="en-US" dirty="0"/>
              <a:t>Construction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14"/>
              <p:cNvSpPr txBox="1"/>
              <p:nvPr/>
            </p:nvSpPr>
            <p:spPr>
              <a:xfrm>
                <a:off x="0" y="990600"/>
                <a:ext cx="9144000" cy="904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 Construction</a:t>
                </a:r>
                <a:r>
                  <a:rPr lang="en-US" sz="2400" dirty="0" smtClean="0"/>
                  <a:t>: Bob proves that he only knows one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Alice’s </a:t>
                </a:r>
                <a:r>
                  <a:rPr lang="en-US" altLang="zh-CN" sz="200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;  Bob’s </a:t>
                </a:r>
                <a:r>
                  <a:rPr lang="en-US" altLang="zh-CN" sz="2000" dirty="0"/>
                  <a:t>input: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904863"/>
              </a:xfrm>
              <a:prstGeom prst="rect">
                <a:avLst/>
              </a:prstGeom>
              <a:blipFill rotWithShape="0">
                <a:blip r:embed="rId3"/>
                <a:stretch>
                  <a:fillRect l="-1000" t="-676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0"/>
              <p:cNvSpPr/>
              <p:nvPr/>
            </p:nvSpPr>
            <p:spPr>
              <a:xfrm>
                <a:off x="6090320" y="2038368"/>
                <a:ext cx="1976211" cy="3295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r>
                  <a:rPr lang="en-US" altLang="zh-CN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320" y="2038368"/>
                <a:ext cx="1976211" cy="32956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0"/>
              <p:cNvSpPr/>
              <p:nvPr/>
            </p:nvSpPr>
            <p:spPr>
              <a:xfrm>
                <a:off x="941832" y="2038368"/>
                <a:ext cx="2868168" cy="32956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b="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32" y="2038368"/>
                <a:ext cx="2868168" cy="32956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/>
          <p:cNvCxnSpPr/>
          <p:nvPr/>
        </p:nvCxnSpPr>
        <p:spPr>
          <a:xfrm>
            <a:off x="3883691" y="2704918"/>
            <a:ext cx="2129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422806" y="2419368"/>
                <a:ext cx="10511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806" y="2419368"/>
                <a:ext cx="105112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7558" t="-2222" r="-814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/>
          <p:cNvCxnSpPr/>
          <p:nvPr/>
        </p:nvCxnSpPr>
        <p:spPr>
          <a:xfrm rot="10800000">
            <a:off x="3894233" y="3577677"/>
            <a:ext cx="210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4422903" y="3304401"/>
                <a:ext cx="10509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03" y="3304401"/>
                <a:ext cx="105092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7558" t="-2174" r="-814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2149893" y="5438001"/>
            <a:ext cx="4520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894080" y="5438001"/>
            <a:ext cx="3686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48768" y="2197423"/>
            <a:ext cx="82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rot="10800000">
            <a:off x="8102798" y="2197423"/>
            <a:ext cx="82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214574" y="1905000"/>
                <a:ext cx="5523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4" y="1905000"/>
                <a:ext cx="55233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5495" r="-43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8135416" y="1905000"/>
                <a:ext cx="890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416" y="1905000"/>
                <a:ext cx="89056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6164" t="-4444" r="-958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/>
          <p:cNvCxnSpPr/>
          <p:nvPr/>
        </p:nvCxnSpPr>
        <p:spPr>
          <a:xfrm>
            <a:off x="8104632" y="5181600"/>
            <a:ext cx="82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8422857" y="4904601"/>
                <a:ext cx="2292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857" y="4904601"/>
                <a:ext cx="22929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6216" r="-108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/>
          <p:cNvCxnSpPr/>
          <p:nvPr/>
        </p:nvCxnSpPr>
        <p:spPr>
          <a:xfrm>
            <a:off x="3883691" y="4724400"/>
            <a:ext cx="2129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4556593" y="4438850"/>
                <a:ext cx="7835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593" y="4438850"/>
                <a:ext cx="783548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0078" t="-2174" r="-1085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0" y="5410200"/>
                <a:ext cx="9144000" cy="1220399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Correctness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: If both parties are honest, Alice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learns nothing, Bob learns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tx1"/>
                    </a:solidFill>
                  </a:rPr>
                  <a:t>Security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: Bob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cannot learn both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fName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 smtClean="0"/>
                  <a:t>, unless he can solve DLOG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 smtClean="0"/>
                  <a:t> is unknown,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looks random for Bob</a:t>
                </a:r>
                <a:endParaRPr lang="en-US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10200"/>
                <a:ext cx="9144000" cy="122039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47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0" grpId="0"/>
      <p:bldP spid="23" grpId="0"/>
      <p:bldP spid="24" grpId="0"/>
      <p:bldP spid="25" grpId="0"/>
      <p:bldP spid="40" grpId="0"/>
      <p:bldP spid="41" grpId="0"/>
      <p:bldP spid="43" grpId="0"/>
      <p:bldP spid="46" grpId="0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7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Millionaires’ </a:t>
            </a:r>
            <a:r>
              <a:rPr lang="en-US" dirty="0" smtClean="0"/>
              <a:t>Problem: Solution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14"/>
              <p:cNvSpPr txBox="1"/>
              <p:nvPr/>
            </p:nvSpPr>
            <p:spPr>
              <a:xfrm>
                <a:off x="0" y="1219200"/>
                <a:ext cx="9144000" cy="4939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>
                    <a:solidFill>
                      <a:srgbClr val="C00000"/>
                    </a:solidFill>
                  </a:rPr>
                  <a:t>INPUT</a:t>
                </a:r>
                <a:r>
                  <a:rPr lang="en-US" altLang="zh-CN" sz="2400" b="1" dirty="0" smtClean="0"/>
                  <a:t> of the two parties: </a:t>
                </a:r>
                <a:endParaRPr lang="en-US" altLang="zh-CN" sz="2400" dirty="0" smtClean="0"/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Alice’s input: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Bob’s </a:t>
                </a:r>
                <a:r>
                  <a:rPr lang="en-US" altLang="zh-CN" sz="2000" dirty="0"/>
                  <a:t>input: 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Public input:</a:t>
                </a:r>
                <a:r>
                  <a:rPr lang="en-US" altLang="zh-CN" sz="2000" i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𝐆𝐄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,</a:t>
                </a:r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𝐆𝐄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, the function that compares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sz="2000" dirty="0" smtClean="0"/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>
                    <a:solidFill>
                      <a:srgbClr val="C00000"/>
                    </a:solidFill>
                  </a:rPr>
                  <a:t>OUTPUT</a:t>
                </a:r>
                <a:r>
                  <a:rPr lang="en-US" altLang="zh-CN" sz="2400" b="1" dirty="0" smtClean="0"/>
                  <a:t> </a:t>
                </a:r>
                <a:r>
                  <a:rPr lang="en-US" altLang="zh-CN" sz="2400" b="1" dirty="0"/>
                  <a:t>of the two parties:</a:t>
                </a:r>
                <a:endParaRPr lang="en-US" altLang="zh-CN" sz="2400" dirty="0"/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Alice’s </a:t>
                </a:r>
                <a:r>
                  <a:rPr lang="en-US" altLang="zh-CN" sz="2000" dirty="0" smtClean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𝐆𝐄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Bob’s </a:t>
                </a:r>
                <a:r>
                  <a:rPr lang="en-US" altLang="zh-CN" sz="2000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𝐆𝐄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/>
                  <a:t>Representation of the function: </a:t>
                </a:r>
                <a:r>
                  <a:rPr lang="en-US" altLang="zh-CN" sz="2400" dirty="0" smtClean="0"/>
                  <a:t>Boolean circuit</a:t>
                </a:r>
                <a:endParaRPr lang="en-US" altLang="zh-CN" sz="2400" dirty="0"/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When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, we have that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CN" sz="2000" b="1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𝐆𝐄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∧¬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∧¬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400" dirty="0" smtClean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=1:</m:t>
                    </m:r>
                  </m:oMath>
                </a14:m>
                <a:r>
                  <a:rPr lang="en-US" altLang="zh-CN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𝐆𝐄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∧¬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∧¬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=0:</m:t>
                    </m:r>
                    <m:r>
                      <a:rPr lang="en-US" altLang="zh-CN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𝐆𝐄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∧¬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∧¬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altLang="zh-CN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𝐆𝐄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∧¬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∧¬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=¬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∧¬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𝐆𝐄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if and only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=(0,1)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4939557"/>
              </a:xfrm>
              <a:prstGeom prst="rect">
                <a:avLst/>
              </a:prstGeom>
              <a:blipFill rotWithShape="0">
                <a:blip r:embed="rId3"/>
                <a:stretch>
                  <a:fillRect l="-1000" t="-617" b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68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 smtClean="0"/>
                  <a:t>(1) Alice: 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600" dirty="0" smtClean="0"/>
                  <a:t>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600" dirty="0" smtClean="0"/>
                  <a:t> Boolean circuit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i="0" dirty="0" smtClean="0">
                        <a:latin typeface="Cambria Math" panose="02040503050406030204" pitchFamily="18" charset="0"/>
                      </a:rPr>
                      <m:t>BC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14"/>
              <p:cNvSpPr txBox="1"/>
              <p:nvPr/>
            </p:nvSpPr>
            <p:spPr>
              <a:xfrm>
                <a:off x="0" y="1219200"/>
                <a:ext cx="9144000" cy="474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>
                          <a:latin typeface="Cambria Math" panose="02040503050406030204" pitchFamily="18" charset="0"/>
                        </a:rPr>
                        <m:t>𝐆𝐄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∧¬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∧¬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∧¬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3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4744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800" y="1819172"/>
            <a:ext cx="3352800" cy="37904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62400" y="5638800"/>
                <a:ext cx="895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𝐆𝐄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638800"/>
                <a:ext cx="89524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762" t="-2222" r="-816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945238" y="2122932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238" y="2122932"/>
                <a:ext cx="105798" cy="161583"/>
              </a:xfrm>
              <a:prstGeom prst="rect">
                <a:avLst/>
              </a:prstGeom>
              <a:blipFill rotWithShape="0">
                <a:blip r:embed="rId7"/>
                <a:stretch>
                  <a:fillRect l="-35294" r="-2941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247860" y="2122932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60" y="2122932"/>
                <a:ext cx="105798" cy="161583"/>
              </a:xfrm>
              <a:prstGeom prst="rect">
                <a:avLst/>
              </a:prstGeom>
              <a:blipFill rotWithShape="0">
                <a:blip r:embed="rId8"/>
                <a:stretch>
                  <a:fillRect l="-35294" r="-2941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008120" y="2122932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120" y="2122932"/>
                <a:ext cx="105798" cy="161583"/>
              </a:xfrm>
              <a:prstGeom prst="rect">
                <a:avLst/>
              </a:prstGeom>
              <a:blipFill rotWithShape="0">
                <a:blip r:embed="rId9"/>
                <a:stretch>
                  <a:fillRect l="-35294" r="-23529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374750" y="2122932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750" y="2122932"/>
                <a:ext cx="105798" cy="161583"/>
              </a:xfrm>
              <a:prstGeom prst="rect">
                <a:avLst/>
              </a:prstGeom>
              <a:blipFill rotWithShape="0">
                <a:blip r:embed="rId10"/>
                <a:stretch>
                  <a:fillRect l="-35294" r="-2941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227320" y="2122932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320" y="2122932"/>
                <a:ext cx="105798" cy="161583"/>
              </a:xfrm>
              <a:prstGeom prst="rect">
                <a:avLst/>
              </a:prstGeom>
              <a:blipFill rotWithShape="0">
                <a:blip r:embed="rId11"/>
                <a:stretch>
                  <a:fillRect l="-41176" r="-2941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131268" y="2122932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268" y="2122932"/>
                <a:ext cx="105798" cy="161583"/>
              </a:xfrm>
              <a:prstGeom prst="rect">
                <a:avLst/>
              </a:prstGeom>
              <a:blipFill rotWithShape="0">
                <a:blip r:embed="rId12"/>
                <a:stretch>
                  <a:fillRect l="-35294" r="-2941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3048000" y="2757101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757101"/>
                <a:ext cx="105798" cy="161583"/>
              </a:xfrm>
              <a:prstGeom prst="rect">
                <a:avLst/>
              </a:prstGeom>
              <a:blipFill rotWithShape="0">
                <a:blip r:embed="rId13"/>
                <a:stretch>
                  <a:fillRect l="-35294" r="-2941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543260" y="2757101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260" y="2757101"/>
                <a:ext cx="105798" cy="161583"/>
              </a:xfrm>
              <a:prstGeom prst="rect">
                <a:avLst/>
              </a:prstGeom>
              <a:blipFill rotWithShape="0">
                <a:blip r:embed="rId14"/>
                <a:stretch>
                  <a:fillRect l="-33333" r="-2222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6005430" y="2757101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430" y="2757101"/>
                <a:ext cx="105798" cy="161583"/>
              </a:xfrm>
              <a:prstGeom prst="rect">
                <a:avLst/>
              </a:prstGeom>
              <a:blipFill rotWithShape="0">
                <a:blip r:embed="rId15"/>
                <a:stretch>
                  <a:fillRect l="-35294" r="-2941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419600" y="3441377"/>
                <a:ext cx="18114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441377"/>
                <a:ext cx="181140" cy="161583"/>
              </a:xfrm>
              <a:prstGeom prst="rect">
                <a:avLst/>
              </a:prstGeom>
              <a:blipFill rotWithShape="0">
                <a:blip r:embed="rId16"/>
                <a:stretch>
                  <a:fillRect l="-16667" r="-16667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504688" y="3441377"/>
                <a:ext cx="18114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688" y="3441377"/>
                <a:ext cx="181140" cy="161583"/>
              </a:xfrm>
              <a:prstGeom prst="rect">
                <a:avLst/>
              </a:prstGeom>
              <a:blipFill rotWithShape="0">
                <a:blip r:embed="rId17"/>
                <a:stretch>
                  <a:fillRect l="-16667" r="-16667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724400" y="3959721"/>
                <a:ext cx="18114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959721"/>
                <a:ext cx="181140" cy="161583"/>
              </a:xfrm>
              <a:prstGeom prst="rect">
                <a:avLst/>
              </a:prstGeom>
              <a:blipFill rotWithShape="0">
                <a:blip r:embed="rId18"/>
                <a:stretch>
                  <a:fillRect l="-16667" r="-16667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172456" y="3959721"/>
                <a:ext cx="18114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456" y="3959721"/>
                <a:ext cx="181140" cy="161583"/>
              </a:xfrm>
              <a:prstGeom prst="rect">
                <a:avLst/>
              </a:prstGeom>
              <a:blipFill rotWithShape="0">
                <a:blip r:embed="rId19"/>
                <a:stretch>
                  <a:fillRect l="-17241" r="-1724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3825240" y="4636377"/>
                <a:ext cx="18114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40" y="4636377"/>
                <a:ext cx="181140" cy="161583"/>
              </a:xfrm>
              <a:prstGeom prst="rect">
                <a:avLst/>
              </a:prstGeom>
              <a:blipFill rotWithShape="0">
                <a:blip r:embed="rId20"/>
                <a:stretch>
                  <a:fillRect l="-17241" r="-1724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663440" y="4636377"/>
                <a:ext cx="18114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40" y="4636377"/>
                <a:ext cx="181140" cy="161583"/>
              </a:xfrm>
              <a:prstGeom prst="rect">
                <a:avLst/>
              </a:prstGeom>
              <a:blipFill rotWithShape="0">
                <a:blip r:embed="rId21"/>
                <a:stretch>
                  <a:fillRect l="-16667" r="-16667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4308340" y="5340465"/>
                <a:ext cx="18114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340" y="5340465"/>
                <a:ext cx="181140" cy="161583"/>
              </a:xfrm>
              <a:prstGeom prst="rect">
                <a:avLst/>
              </a:prstGeom>
              <a:blipFill rotWithShape="0">
                <a:blip r:embed="rId22"/>
                <a:stretch>
                  <a:fillRect l="-17241" r="-20690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38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3600" dirty="0" smtClean="0"/>
                  <a:t>(2</a:t>
                </a:r>
                <a:r>
                  <a:rPr lang="en-US" altLang="zh-CN" sz="3600" dirty="0"/>
                  <a:t>)</a:t>
                </a:r>
                <a:r>
                  <a:rPr lang="en-US" altLang="zh-CN" sz="3600" dirty="0" smtClean="0"/>
                  <a:t> Alice: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b="0" i="0" smtClean="0">
                        <a:latin typeface="Cambria Math" panose="02040503050406030204" pitchFamily="18" charset="0"/>
                      </a:rPr>
                      <m:t>BC</m:t>
                    </m:r>
                    <m:r>
                      <a:rPr lang="en-US" altLang="zh-CN" sz="3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6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3600" dirty="0" smtClean="0"/>
                  <a:t>garbled circuit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b="0" i="0" smtClean="0">
                        <a:latin typeface="Cambria Math" panose="02040503050406030204" pitchFamily="18" charset="0"/>
                      </a:rPr>
                      <m:t>GC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4"/>
              <p:cNvSpPr txBox="1"/>
              <p:nvPr/>
            </p:nvSpPr>
            <p:spPr>
              <a:xfrm>
                <a:off x="0" y="922966"/>
                <a:ext cx="9144000" cy="5740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/>
                  <a:t>Special Private-Key Encryption: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endParaRPr lang="en-US" altLang="zh-CN" sz="2400" dirty="0" smtClean="0"/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Elusive Range</a:t>
                </a:r>
                <a:r>
                  <a:rPr lang="en-US" altLang="zh-CN" sz="2000" dirty="0" smtClean="0"/>
                  <a:t>: for any PPT adversary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000" dirty="0" smtClean="0"/>
                  <a:t>, there is a negligible function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altLang="zh-CN" sz="2000" dirty="0" smtClean="0"/>
              </a:p>
              <a:p>
                <a:pPr lvl="1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</a:rPr>
                                <m:t>𝐆𝐞𝐧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𝒜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</a:rPr>
                                <m:t>𝐑𝐚𝐧𝐠</m:t>
                              </m:r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0" smtClean="0">
                                      <a:latin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𝐧𝐞𝐠𝐥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𝐑𝐚𝐧𝐠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Efficiently verifiable range</a:t>
                </a:r>
                <a:r>
                  <a:rPr lang="en-US" altLang="zh-CN" sz="2000" dirty="0" smtClean="0"/>
                  <a:t>: there is a PPT algorithm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000" dirty="0" smtClean="0"/>
                  <a:t> such that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CN" sz="2000" b="0" dirty="0" smtClean="0"/>
                  <a:t>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000" dirty="0" smtClean="0"/>
                  <a:t> if and only 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𝐑𝐚𝐧𝐠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sz="2000" dirty="0" smtClean="0"/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𝐑𝐚𝐧𝐠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=⊥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/>
                  <a:t>Construction of the special </a:t>
                </a:r>
                <a:r>
                  <a:rPr lang="en-US" altLang="zh-CN" sz="2400" b="1" dirty="0" err="1" smtClean="0"/>
                  <a:t>PrivKE</a:t>
                </a:r>
                <a:r>
                  <a:rPr lang="en-US" altLang="zh-CN" sz="2400" b="1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lit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sSup>
                              <m:s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altLang="zh-CN" sz="2400" dirty="0" smtClean="0"/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a PRF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/>
                  <a:t>The Transformation: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For each wire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sz="2000" dirty="0" smtClean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BC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, choose two labels (secret keys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000" dirty="0" smtClean="0"/>
                  <a:t>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000" dirty="0" smtClean="0"/>
                  <a:t> </a:t>
                </a: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=0,1,</m:t>
                    </m:r>
                  </m:oMath>
                </a14:m>
                <a:r>
                  <a:rPr lang="en-US" altLang="zh-CN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means that the value 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For each gate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000" dirty="0" smtClean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BC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, convert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000" dirty="0" smtClean="0"/>
                  <a:t> to a garbled gate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GC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, which is a table 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For </a:t>
                </a:r>
                <a:r>
                  <a:rPr lang="en-US" altLang="zh-CN" sz="2000" dirty="0"/>
                  <a:t>each gate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000" dirty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BC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 </a:t>
                </a:r>
                <a:r>
                  <a:rPr lang="en-US" altLang="zh-CN" sz="2000" dirty="0" smtClean="0"/>
                  <a:t>assign a  random permutation to permute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GC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GC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 smtClean="0"/>
                  <a:t>all permuted </a:t>
                </a:r>
                <a:r>
                  <a:rPr lang="en-US" altLang="zh-CN" sz="2000" dirty="0" smtClean="0"/>
                  <a:t>tables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Output</a:t>
                </a:r>
                <a:r>
                  <a:rPr lang="en-US" altLang="zh-CN" sz="2000" dirty="0" smtClean="0"/>
                  <a:t>: </a:t>
                </a:r>
                <a:r>
                  <a:rPr lang="en-US" altLang="zh-CN" sz="2000" dirty="0"/>
                  <a:t>labels of input wires, labels of output wires, </a:t>
                </a:r>
                <a:r>
                  <a:rPr lang="en-US" altLang="zh-CN" sz="2000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GC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altLang="zh-CN" sz="2000" dirty="0" smtClean="0"/>
              </a:p>
            </p:txBody>
          </p:sp>
        </mc:Choice>
        <mc:Fallback>
          <p:sp>
            <p:nvSpPr>
              <p:cNvPr id="14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22966"/>
                <a:ext cx="9144000" cy="5740546"/>
              </a:xfrm>
              <a:prstGeom prst="rect">
                <a:avLst/>
              </a:prstGeom>
              <a:blipFill rotWithShape="0">
                <a:blip r:embed="rId4"/>
                <a:stretch>
                  <a:fillRect l="-1000" t="-531" b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86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3600" dirty="0" smtClean="0"/>
                  <a:t>(2</a:t>
                </a:r>
                <a:r>
                  <a:rPr lang="en-US" altLang="zh-CN" sz="3600" dirty="0"/>
                  <a:t>)</a:t>
                </a:r>
                <a:r>
                  <a:rPr lang="en-US" altLang="zh-CN" sz="3600" dirty="0" smtClean="0"/>
                  <a:t> Alice: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b="0" i="0" smtClean="0">
                        <a:latin typeface="Cambria Math" panose="02040503050406030204" pitchFamily="18" charset="0"/>
                      </a:rPr>
                      <m:t>BC</m:t>
                    </m:r>
                    <m:r>
                      <a:rPr lang="en-US" altLang="zh-CN" sz="3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6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3600" dirty="0" smtClean="0"/>
                  <a:t>garbled circuit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b="0" i="0" smtClean="0">
                        <a:latin typeface="Cambria Math" panose="02040503050406030204" pitchFamily="18" charset="0"/>
                      </a:rPr>
                      <m:t>GC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99" y="1219200"/>
            <a:ext cx="1828800" cy="200742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399" y="3962400"/>
            <a:ext cx="1828801" cy="203120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8761" y="1200913"/>
            <a:ext cx="2209799" cy="220979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7000" y="3962400"/>
            <a:ext cx="2893321" cy="14500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897694" y="3519101"/>
                <a:ext cx="10786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AND </a:t>
                </a:r>
                <a:r>
                  <a:rPr lang="en-US" dirty="0" smtClean="0"/>
                  <a:t>gate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94" y="3519101"/>
                <a:ext cx="107869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2994" t="-28261" r="-678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934582" y="6047601"/>
            <a:ext cx="10264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468451" y="3519101"/>
            <a:ext cx="12904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Choose labels</a:t>
            </a:r>
            <a:endParaRPr 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410776" y="5500301"/>
            <a:ext cx="14057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Encrypted gate</a:t>
            </a:r>
            <a:endParaRPr 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000" y="3944112"/>
            <a:ext cx="2895600" cy="139302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965838" y="5500301"/>
            <a:ext cx="239392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Permuted Encrypted gate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6502427" y="1143000"/>
                <a:ext cx="132074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GC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427" y="1143000"/>
                <a:ext cx="1320746" cy="55399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/>
          <p:cNvCxnSpPr>
            <a:stCxn id="20" idx="0"/>
            <a:endCxn id="22" idx="2"/>
          </p:cNvCxnSpPr>
          <p:nvPr/>
        </p:nvCxnSpPr>
        <p:spPr>
          <a:xfrm flipV="1">
            <a:off x="7162800" y="1696998"/>
            <a:ext cx="0" cy="224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43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3600" dirty="0" smtClean="0"/>
                  <a:t>(2</a:t>
                </a:r>
                <a:r>
                  <a:rPr lang="en-US" altLang="zh-CN" sz="3600" dirty="0"/>
                  <a:t>)</a:t>
                </a:r>
                <a:r>
                  <a:rPr lang="en-US" altLang="zh-CN" sz="3600" dirty="0" smtClean="0"/>
                  <a:t> Alice: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b="0" i="0" smtClean="0">
                        <a:latin typeface="Cambria Math" panose="02040503050406030204" pitchFamily="18" charset="0"/>
                      </a:rPr>
                      <m:t>BC</m:t>
                    </m:r>
                    <m:r>
                      <a:rPr lang="en-US" altLang="zh-CN" sz="3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6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3600" dirty="0" smtClean="0"/>
                  <a:t>garbled circuit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b="0" i="0" smtClean="0">
                        <a:latin typeface="Cambria Math" panose="02040503050406030204" pitchFamily="18" charset="0"/>
                      </a:rPr>
                      <m:t>GC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057656" y="3519101"/>
                <a:ext cx="9312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OR</a:t>
                </a:r>
                <a:r>
                  <a:rPr lang="en-US" dirty="0" smtClean="0"/>
                  <a:t> gate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56" y="3519101"/>
                <a:ext cx="93121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5789" t="-28261" r="-789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934582" y="6047601"/>
            <a:ext cx="10264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468451" y="3519101"/>
            <a:ext cx="12904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Choose labels</a:t>
            </a:r>
            <a:endParaRPr 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410776" y="5500301"/>
            <a:ext cx="14057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Encrypted gate</a:t>
            </a:r>
            <a:endParaRPr 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965838" y="5500301"/>
            <a:ext cx="239392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Permuted Encrypted gate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6508532" y="1143000"/>
                <a:ext cx="132074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GC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532" y="1143000"/>
                <a:ext cx="1320746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/>
          <p:cNvCxnSpPr>
            <a:endCxn id="22" idx="2"/>
          </p:cNvCxnSpPr>
          <p:nvPr/>
        </p:nvCxnSpPr>
        <p:spPr>
          <a:xfrm flipV="1">
            <a:off x="7162800" y="1696998"/>
            <a:ext cx="6105" cy="224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398" y="1309299"/>
            <a:ext cx="1828801" cy="190829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99" y="3959748"/>
            <a:ext cx="1752599" cy="1979069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2656" y="1300154"/>
            <a:ext cx="2362200" cy="2121981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9950" y="3958521"/>
            <a:ext cx="2893321" cy="14373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27209" y="3967665"/>
            <a:ext cx="2883392" cy="144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7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Plain RSA Signature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-1" y="1105926"/>
                <a:ext cx="9144001" cy="5599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CA" sz="2400" b="1" dirty="0" smtClean="0">
                    <a:solidFill>
                      <a:schemeClr val="tx1"/>
                    </a:solidFill>
                  </a:rPr>
                  <a:t>CONSTRUCTION: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𝐆𝐞𝐧</m:t>
                        </m:r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 </m:t>
                        </m:r>
                        <m:r>
                          <a:rPr lang="en-CA" sz="2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𝐒𝐢𝐠𝐧</m:t>
                        </m:r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CA" sz="24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𝐕𝐫𝐟𝐲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CA" sz="2400" b="1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CA" sz="2400" dirty="0" smtClean="0">
                    <a:solidFill>
                      <a:schemeClr val="tx1"/>
                    </a:solidFill>
                  </a:rPr>
                  <a:t>based on plain RSA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𝑝𝑘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)←</m:t>
                    </m:r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𝐆𝐞𝐧</m:t>
                    </m:r>
                    <m:d>
                      <m:dPr>
                        <m:ctrlP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as in the key generation of RSA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𝑝</m:t>
                    </m:r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CA" sz="2000" i="1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CA" sz="2000" i="1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𝑒</m:t>
                    </m:r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CA" sz="2000" dirty="0" smtClean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CA" sz="2000" i="1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CA" sz="2000" i="1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𝑑</m:t>
                    </m:r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𝐒𝐢𝐠𝐧</m:t>
                    </m:r>
                    <m:d>
                      <m:d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𝑠𝑘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CA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mod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endParaRPr lang="en-CA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{0, 1}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𝐕𝐫𝐟𝐲</m:t>
                    </m:r>
                    <m:d>
                      <m:d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𝑝𝑘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 (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dirty="0">
                    <a:solidFill>
                      <a:srgbClr val="C00000"/>
                    </a:solidFill>
                  </a:rPr>
                  <a:t>o</a:t>
                </a:r>
                <a:r>
                  <a:rPr lang="en-CA" sz="2000" dirty="0" smtClean="0">
                    <a:solidFill>
                      <a:srgbClr val="C00000"/>
                    </a:solidFill>
                  </a:rPr>
                  <a:t>utput 1 if and only if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𝑒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CA" sz="2400" b="1" dirty="0" smtClean="0">
                    <a:solidFill>
                      <a:schemeClr val="tx1"/>
                    </a:solidFill>
                  </a:rPr>
                  <a:t>Correctness: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CA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4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CA" sz="24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𝑑𝑒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4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CA" sz="2400" b="1" dirty="0" smtClean="0"/>
                  <a:t>Security</a:t>
                </a:r>
                <a:r>
                  <a:rPr lang="en-CA" sz="2400" dirty="0" smtClean="0"/>
                  <a:t>: plain RSA signature is not EUF-CMA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b="1" dirty="0" smtClean="0">
                    <a:solidFill>
                      <a:schemeClr val="tx1"/>
                    </a:solidFill>
                  </a:rPr>
                  <a:t>No query attack</a:t>
                </a:r>
                <a:r>
                  <a:rPr lang="en-CA" sz="20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altLang="zh-CN" sz="2000" dirty="0" smtClean="0">
                    <a:solidFill>
                      <a:srgbClr val="C00000"/>
                    </a:solidFill>
                  </a:rPr>
                  <a:t>Input:  </a:t>
                </a:r>
                <a14:m>
                  <m:oMath xmlns:m="http://schemas.openxmlformats.org/officeDocument/2006/math"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𝑝𝑘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𝑒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CA" altLang="zh-CN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altLang="zh-CN" sz="2000" dirty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 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CA" altLang="zh-CN" sz="2000" dirty="0">
                    <a:solidFill>
                      <a:srgbClr val="C00000"/>
                    </a:solidFill>
                  </a:rPr>
                  <a:t>. Compute </a:t>
                </a:r>
                <a14:m>
                  <m:oMath xmlns:m="http://schemas.openxmlformats.org/officeDocument/2006/math"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𝑚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sSup>
                      <m:sSupPr>
                        <m:ctrlP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𝑒</m:t>
                        </m:r>
                      </m:sup>
                    </m:sSup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altLang="zh-CN" sz="2000" i="1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altLang="zh-CN" sz="2000" dirty="0">
                    <a:solidFill>
                      <a:srgbClr val="C00000"/>
                    </a:solidFill>
                  </a:rPr>
                  <a:t>Output: </a:t>
                </a:r>
                <a14:m>
                  <m:oMath xmlns:m="http://schemas.openxmlformats.org/officeDocument/2006/math"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𝑚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,  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CA" altLang="zh-CN" sz="2000" dirty="0">
                    <a:solidFill>
                      <a:srgbClr val="C00000"/>
                    </a:solidFill>
                  </a:rPr>
                  <a:t>   </a:t>
                </a:r>
                <a:endParaRPr lang="en-CA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05926"/>
                <a:ext cx="9144001" cy="559967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09" b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75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3600" dirty="0" smtClean="0"/>
                  <a:t>(2</a:t>
                </a:r>
                <a:r>
                  <a:rPr lang="en-US" altLang="zh-CN" sz="3600" dirty="0"/>
                  <a:t>)</a:t>
                </a:r>
                <a:r>
                  <a:rPr lang="en-US" altLang="zh-CN" sz="3600" dirty="0" smtClean="0"/>
                  <a:t> Alice: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b="0" i="0" smtClean="0">
                        <a:latin typeface="Cambria Math" panose="02040503050406030204" pitchFamily="18" charset="0"/>
                      </a:rPr>
                      <m:t>BC</m:t>
                    </m:r>
                    <m:r>
                      <a:rPr lang="en-US" altLang="zh-CN" sz="3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6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3600" dirty="0" smtClean="0"/>
                  <a:t>garbled circuit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b="0" i="0" smtClean="0">
                        <a:latin typeface="Cambria Math" panose="02040503050406030204" pitchFamily="18" charset="0"/>
                      </a:rPr>
                      <m:t>GC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914400" y="3519101"/>
                <a:ext cx="10612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NOT gate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19101"/>
                <a:ext cx="106125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3218" t="-28261" r="-689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934582" y="5257800"/>
            <a:ext cx="10264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468451" y="3519101"/>
            <a:ext cx="12904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Choose labels</a:t>
            </a:r>
            <a:endParaRPr 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410776" y="4800600"/>
            <a:ext cx="14057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Encrypted gate</a:t>
            </a:r>
            <a:endParaRPr 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965838" y="4809744"/>
            <a:ext cx="239392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Permuted Encrypted gate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6513936" y="1143000"/>
                <a:ext cx="132074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GC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936" y="1143000"/>
                <a:ext cx="1320746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/>
          <p:cNvCxnSpPr>
            <a:endCxn id="22" idx="2"/>
          </p:cNvCxnSpPr>
          <p:nvPr/>
        </p:nvCxnSpPr>
        <p:spPr>
          <a:xfrm flipV="1">
            <a:off x="7162800" y="1696998"/>
            <a:ext cx="11509" cy="224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7008" y="1251785"/>
            <a:ext cx="582744" cy="210366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458" y="3946558"/>
            <a:ext cx="1275909" cy="127892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6652" y="3934968"/>
            <a:ext cx="1928880" cy="87768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9869" y="3928872"/>
            <a:ext cx="1928880" cy="87768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6989" y="1251785"/>
            <a:ext cx="1176159" cy="210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8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zh-CN" sz="4000" dirty="0" smtClean="0"/>
                  <a:t>(3) Alice: Send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000" b="0" i="0" smtClean="0">
                        <a:latin typeface="Cambria Math" panose="02040503050406030204" pitchFamily="18" charset="0"/>
                      </a:rPr>
                      <m:t>GC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 smtClean="0"/>
                  <a:t> and input labels to Bob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14"/>
              <p:cNvSpPr txBox="1"/>
              <p:nvPr/>
            </p:nvSpPr>
            <p:spPr>
              <a:xfrm>
                <a:off x="0" y="1325030"/>
                <a:ext cx="9144000" cy="134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/>
                  <a:t>The garbiled circuit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GC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b="1" dirty="0" smtClean="0"/>
                  <a:t>consists of 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Permutated encrypted tables: 10 tables in our example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/>
                  <a:t>The input labels for Alice’s inputs: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bSup>
                  </m:oMath>
                </a14:m>
                <a:endParaRPr lang="en-US" altLang="zh-CN" sz="2000" dirty="0" smtClean="0"/>
              </a:p>
            </p:txBody>
          </p:sp>
        </mc:Choice>
        <mc:Fallback xmlns="">
          <p:sp>
            <p:nvSpPr>
              <p:cNvPr id="2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25030"/>
                <a:ext cx="9144000" cy="1341970"/>
              </a:xfrm>
              <a:prstGeom prst="rect">
                <a:avLst/>
              </a:prstGeom>
              <a:blipFill rotWithShape="0">
                <a:blip r:embed="rId4"/>
                <a:stretch>
                  <a:fillRect l="-1000" t="-2262" b="-8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itle 1"/>
          <p:cNvSpPr txBox="1">
            <a:spLocks/>
          </p:cNvSpPr>
          <p:nvPr/>
        </p:nvSpPr>
        <p:spPr>
          <a:xfrm>
            <a:off x="0" y="3124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(4) Bob: Collect </a:t>
            </a:r>
            <a:r>
              <a:rPr lang="en-US" sz="3600" dirty="0" smtClean="0"/>
              <a:t>input labels from Alice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14"/>
              <p:cNvSpPr txBox="1"/>
              <p:nvPr/>
            </p:nvSpPr>
            <p:spPr>
              <a:xfrm>
                <a:off x="0" y="4343400"/>
                <a:ext cx="9144000" cy="1608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/>
                  <a:t>The input labels for Bob’s inputs: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bSup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Bob needs to run 1 out of 2 OT with Alice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Alice is the sender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Bob is the chooser</a:t>
                </a:r>
              </a:p>
            </p:txBody>
          </p:sp>
        </mc:Choice>
        <mc:Fallback xmlns="">
          <p:sp>
            <p:nvSpPr>
              <p:cNvPr id="28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43400"/>
                <a:ext cx="9144000" cy="1608646"/>
              </a:xfrm>
              <a:prstGeom prst="rect">
                <a:avLst/>
              </a:prstGeom>
              <a:blipFill rotWithShape="0">
                <a:blip r:embed="rId5"/>
                <a:stretch>
                  <a:fillRect l="-1000" b="-4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90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(5) Bob: Evaluate the Garbled Circuit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0" y="914400"/>
                <a:ext cx="9144000" cy="543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Bob: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decrypt </a:t>
                </a:r>
                <a:r>
                  <a:rPr lang="en-US" altLang="zh-CN" sz="2400" dirty="0" smtClean="0"/>
                  <a:t>the permuted encrypted table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0"/>
                <a:ext cx="9144000" cy="543354"/>
              </a:xfrm>
              <a:prstGeom prst="rect">
                <a:avLst/>
              </a:prstGeom>
              <a:blipFill rotWithShape="0">
                <a:blip r:embed="rId3"/>
                <a:stretch>
                  <a:fillRect b="-19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199" y="1377236"/>
            <a:ext cx="5076001" cy="1437360"/>
          </a:xfrm>
          <a:prstGeom prst="rect">
            <a:avLst/>
          </a:prstGeom>
        </p:spPr>
      </p:pic>
      <p:sp>
        <p:nvSpPr>
          <p:cNvPr id="20" name="TextBox 14"/>
          <p:cNvSpPr txBox="1"/>
          <p:nvPr/>
        </p:nvSpPr>
        <p:spPr>
          <a:xfrm>
            <a:off x="0" y="3892132"/>
            <a:ext cx="9144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</a:rPr>
              <a:t>Bob: </a:t>
            </a:r>
            <a:r>
              <a:rPr lang="en-US" altLang="zh-CN" sz="2400" dirty="0" smtClean="0">
                <a:solidFill>
                  <a:schemeClr val="tx1"/>
                </a:solidFill>
              </a:rPr>
              <a:t>only one of the decryption is successful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4"/>
              <p:cNvSpPr txBox="1"/>
              <p:nvPr/>
            </p:nvSpPr>
            <p:spPr>
              <a:xfrm>
                <a:off x="0" y="4347145"/>
                <a:ext cx="9144000" cy="575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Bob: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the successful decryption gives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47145"/>
                <a:ext cx="9144000" cy="575670"/>
              </a:xfrm>
              <a:prstGeom prst="rect">
                <a:avLst/>
              </a:prstGeom>
              <a:blipFill rotWithShape="0">
                <a:blip r:embed="rId5"/>
                <a:stretch>
                  <a:fillRect b="-2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14"/>
          <p:cNvSpPr txBox="1"/>
          <p:nvPr/>
        </p:nvSpPr>
        <p:spPr>
          <a:xfrm>
            <a:off x="0" y="4842297"/>
            <a:ext cx="9144000" cy="50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</a:rPr>
              <a:t>Bob: </a:t>
            </a:r>
            <a:r>
              <a:rPr lang="en-US" altLang="zh-CN" sz="2400" dirty="0" smtClean="0">
                <a:solidFill>
                  <a:schemeClr val="tx1"/>
                </a:solidFill>
              </a:rPr>
              <a:t>the decryption is done until the output wire is reached</a:t>
            </a:r>
          </a:p>
        </p:txBody>
      </p:sp>
      <p:sp>
        <p:nvSpPr>
          <p:cNvPr id="23" name="TextBox 14"/>
          <p:cNvSpPr txBox="1"/>
          <p:nvPr/>
        </p:nvSpPr>
        <p:spPr>
          <a:xfrm>
            <a:off x="0" y="5267754"/>
            <a:ext cx="9144000" cy="50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</a:rPr>
              <a:t>Bob: </a:t>
            </a:r>
            <a:r>
              <a:rPr lang="en-US" altLang="zh-CN" sz="2400" dirty="0" smtClean="0">
                <a:solidFill>
                  <a:schemeClr val="tx1"/>
                </a:solidFill>
              </a:rPr>
              <a:t>send the output label to Alice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8018" y="3158570"/>
            <a:ext cx="3096361" cy="8140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14"/>
              <p:cNvSpPr txBox="1"/>
              <p:nvPr/>
            </p:nvSpPr>
            <p:spPr>
              <a:xfrm>
                <a:off x="0" y="2734078"/>
                <a:ext cx="9144000" cy="505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Bob: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decrypt </a:t>
                </a:r>
                <a:r>
                  <a:rPr lang="en-US" altLang="zh-CN" sz="2400" dirty="0" smtClean="0"/>
                  <a:t>the permuted encrypted table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34078"/>
                <a:ext cx="9144000" cy="505010"/>
              </a:xfrm>
              <a:prstGeom prst="rect">
                <a:avLst/>
              </a:prstGeom>
              <a:blipFill rotWithShape="0">
                <a:blip r:embed="rId7"/>
                <a:stretch>
                  <a:fillRect t="-1220" b="-28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itle 1"/>
          <p:cNvSpPr txBox="1">
            <a:spLocks/>
          </p:cNvSpPr>
          <p:nvPr/>
        </p:nvSpPr>
        <p:spPr>
          <a:xfrm>
            <a:off x="0" y="5410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(6) Alice: Convert the output label to output</a:t>
            </a:r>
          </a:p>
        </p:txBody>
      </p:sp>
    </p:spTree>
    <p:extLst>
      <p:ext uri="{BB962C8B-B14F-4D97-AF65-F5344CB8AC3E}">
        <p14:creationId xmlns:p14="http://schemas.microsoft.com/office/powerpoint/2010/main" val="254619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/>
      <p:bldP spid="22" grpId="0"/>
      <p:bldP spid="23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Plain RSA Signature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" y="1219200"/>
                <a:ext cx="9143999" cy="5128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CA" sz="2400" b="1" dirty="0" smtClean="0"/>
                  <a:t>Two-Query Attack: </a:t>
                </a:r>
                <a:r>
                  <a:rPr lang="en-CA" sz="2400" dirty="0" smtClean="0"/>
                  <a:t>represent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A" sz="2400" dirty="0" smtClean="0"/>
                  <a:t> as the product of two messages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CA" sz="2000" dirty="0" smtClean="0">
                    <a:solidFill>
                      <a:srgbClr val="C00000"/>
                    </a:solidFill>
                  </a:rPr>
                  <a:t>Input: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𝑝𝑘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𝑒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CA" sz="2000" dirty="0" smtClean="0">
                    <a:solidFill>
                      <a:srgbClr val="C00000"/>
                    </a:solidFill>
                  </a:rPr>
                  <a:t> and any message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CA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CA" sz="20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←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 </m:t>
                    </m:r>
                    <m:sSubSup>
                      <m:sSub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CA" sz="2000" dirty="0" smtClean="0">
                    <a:solidFill>
                      <a:srgbClr val="C00000"/>
                    </a:solidFill>
                  </a:rPr>
                  <a:t> and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altLang="zh-CN" sz="2000" dirty="0">
                    <a:solidFill>
                      <a:srgbClr val="C00000"/>
                    </a:solidFill>
                  </a:rPr>
                  <a:t> </a:t>
                </a:r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CA" sz="2000" dirty="0" smtClean="0">
                    <a:solidFill>
                      <a:srgbClr val="C00000"/>
                    </a:solidFill>
                  </a:rPr>
                  <a:t>Query </a:t>
                </a:r>
                <a14:m>
                  <m:oMath xmlns:m="http://schemas.openxmlformats.org/officeDocument/2006/math"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</a:rPr>
                      <m:t>𝐒𝐢𝐠𝐧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, .)</m:t>
                    </m:r>
                  </m:oMath>
                </a14:m>
                <a:r>
                  <a:rPr lang="en-CA" sz="2000" dirty="0" smtClean="0">
                    <a:solidFill>
                      <a:srgbClr val="C00000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srgbClr val="C00000"/>
                    </a:solidFill>
                  </a:rPr>
                  <a:t> and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0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CA" altLang="zh-CN" sz="2000" dirty="0">
                    <a:solidFill>
                      <a:srgbClr val="C00000"/>
                    </a:solidFill>
                  </a:rPr>
                  <a:t>Query </a:t>
                </a:r>
                <a14:m>
                  <m:oMath xmlns:m="http://schemas.openxmlformats.org/officeDocument/2006/math">
                    <m:r>
                      <a:rPr lang="en-CA" altLang="zh-CN" sz="2000" b="1">
                        <a:solidFill>
                          <a:srgbClr val="C00000"/>
                        </a:solidFill>
                        <a:latin typeface="Cambria Math"/>
                      </a:rPr>
                      <m:t>𝐒𝐢𝐠𝐧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, .)</m:t>
                    </m:r>
                  </m:oMath>
                </a14:m>
                <a:r>
                  <a:rPr lang="en-CA" altLang="zh-CN" sz="2000" dirty="0">
                    <a:solidFill>
                      <a:srgbClr val="C00000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altLang="zh-CN" sz="2000" dirty="0">
                    <a:solidFill>
                      <a:srgbClr val="C00000"/>
                    </a:solidFill>
                  </a:rPr>
                  <a:t> and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altLang="zh-CN" sz="2000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CA" sz="2000" dirty="0" smtClean="0">
                    <a:solidFill>
                      <a:srgbClr val="C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CA" sz="2000" dirty="0" smtClean="0">
                    <a:solidFill>
                      <a:srgbClr val="C00000"/>
                    </a:solidFill>
                  </a:rPr>
                  <a:t>Output: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𝑚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,  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CA" sz="2000" b="1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endParaRPr lang="en-US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0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sz="20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𝑑𝑒</m:t>
                        </m:r>
                      </m:sup>
                    </m:sSup>
                  </m:oMath>
                </a14:m>
                <a:endParaRPr lang="en-US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𝑑𝑒</m:t>
                        </m:r>
                      </m:sup>
                    </m:sSup>
                  </m:oMath>
                </a14:m>
                <a:endParaRPr lang="en-US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b="1" dirty="0" smtClean="0"/>
                  <a:t>Generalization</a:t>
                </a:r>
                <a:r>
                  <a:rPr lang="en-CA" sz="2000" dirty="0" smtClean="0"/>
                  <a:t>: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CA" sz="2000" dirty="0" smtClean="0"/>
                  <a:t>, one can produce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CA" sz="2000" dirty="0" smtClean="0"/>
                  <a:t> forgeries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219200"/>
                <a:ext cx="9143999" cy="512807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9" b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06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RSA-FDH (full-domain hash)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143000"/>
                <a:ext cx="9143999" cy="5212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CA" sz="2400" b="1" dirty="0" smtClean="0">
                    <a:solidFill>
                      <a:schemeClr val="tx1"/>
                    </a:solidFill>
                  </a:rPr>
                  <a:t>CONSTRUCTION: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𝐆𝐞𝐧</m:t>
                        </m:r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 </m:t>
                        </m:r>
                        <m:r>
                          <a:rPr lang="en-CA" sz="2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𝐒𝐢𝐠𝐧</m:t>
                        </m:r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CA" sz="24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𝐕𝐫𝐟𝐲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2400" b="1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CA" sz="2400" dirty="0" smtClean="0">
                    <a:solidFill>
                      <a:schemeClr val="tx1"/>
                    </a:solidFill>
                  </a:rPr>
                  <a:t>plain RSA sig + FDH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𝑝𝑘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)←</m:t>
                    </m:r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𝐆𝐞𝐧</m:t>
                    </m:r>
                    <m:d>
                      <m:dPr>
                        <m:ctrlP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as in the key generation of RSA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dirty="0">
                    <a:solidFill>
                      <a:srgbClr val="C00000"/>
                    </a:solidFill>
                  </a:rPr>
                  <a:t>c</a:t>
                </a:r>
                <a:r>
                  <a:rPr lang="en-CA" sz="2000" dirty="0" smtClean="0">
                    <a:solidFill>
                      <a:srgbClr val="C00000"/>
                    </a:solidFill>
                    <a:effectLst/>
                  </a:rPr>
                  <a:t>hoose a function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effectLst/>
                        <a:latin typeface="Cambria Math"/>
                      </a:rPr>
                      <m:t>𝐻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effectLst/>
                        <a:latin typeface="Cambria Math"/>
                      </a:rPr>
                      <m:t>: 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effectLst/>
                            <a:latin typeface="Cambria Math"/>
                          </a:rPr>
                          <m:t>{0,1}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effectLst/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CA" sz="2000" b="0" i="1" smtClean="0">
                        <a:solidFill>
                          <a:srgbClr val="C00000"/>
                        </a:solidFill>
                        <a:effectLst/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CA" sz="2000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</a:rPr>
                          <m:t>𝑁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  <a:effectLst/>
                  </a:rPr>
                  <a:t> (modeled as a random oracle)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𝑝</m:t>
                    </m:r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CA" sz="2000" i="1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CA" sz="2000" i="1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𝑒</m:t>
                    </m:r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𝐻</m:t>
                    </m:r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CA" sz="2000" dirty="0" smtClean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CA" sz="2000" i="1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CA" sz="2000" i="1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𝐒𝐢𝐠𝐧</m:t>
                    </m:r>
                    <m:d>
                      <m:d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𝑠𝑘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mod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endParaRPr lang="en-CA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{0, 1}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𝐕𝐫𝐟𝐲</m:t>
                    </m:r>
                    <m:d>
                      <m:d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𝑝𝑘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 (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dirty="0">
                    <a:solidFill>
                      <a:srgbClr val="C00000"/>
                    </a:solidFill>
                  </a:rPr>
                  <a:t>o</a:t>
                </a:r>
                <a:r>
                  <a:rPr lang="en-CA" sz="2000" dirty="0" smtClean="0">
                    <a:solidFill>
                      <a:srgbClr val="C00000"/>
                    </a:solidFill>
                  </a:rPr>
                  <a:t>utput 1 if and only if </a:t>
                </a:r>
                <a14:m>
                  <m:oMath xmlns:m="http://schemas.openxmlformats.org/officeDocument/2006/math"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CA" sz="2400" b="1" dirty="0" smtClean="0">
                    <a:solidFill>
                      <a:schemeClr val="tx1"/>
                    </a:solidFill>
                  </a:rPr>
                  <a:t>Correctness: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CA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CA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2000" b="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CA" sz="20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CA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𝑑𝑒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CA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CA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2000" b="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0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CA" altLang="zh-CN" sz="2400" b="1" dirty="0"/>
                  <a:t>THEOREM:</a:t>
                </a:r>
                <a:r>
                  <a:rPr lang="en-CA" altLang="zh-CN" sz="2400" dirty="0"/>
                  <a:t> If the RSA problem is hard and</a:t>
                </a:r>
                <a14:m>
                  <m:oMath xmlns:m="http://schemas.openxmlformats.org/officeDocument/2006/math">
                    <m:r>
                      <a:rPr lang="en-CA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altLang="zh-CN" sz="2400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CA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altLang="zh-CN" sz="2400" dirty="0"/>
                  <a:t>is modeled as a random </a:t>
                </a:r>
              </a:p>
              <a:p>
                <a:pPr>
                  <a:lnSpc>
                    <a:spcPct val="120000"/>
                  </a:lnSpc>
                </a:pPr>
                <a:r>
                  <a:rPr lang="en-CA" altLang="zh-CN" sz="2400" dirty="0"/>
                  <a:t>       oracle, then RSA-FDH is EUF-CMA. </a:t>
                </a:r>
                <a:endParaRPr lang="en-CA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3999" cy="521232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7"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12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Hash-and-Sign</a:t>
            </a:r>
            <a:endParaRPr lang="en-US" sz="3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0" y="1219200"/>
                <a:ext cx="9144000" cy="5169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CA" sz="2400" b="1" dirty="0" smtClean="0">
                    <a:solidFill>
                      <a:schemeClr val="tx1"/>
                    </a:solidFill>
                  </a:rPr>
                  <a:t>CONSTRUCTION: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dirty="0">
                        <a:latin typeface="Cambria Math"/>
                        <a:ea typeface="Cambria Math"/>
                      </a:rPr>
                      <m:t>Π</m:t>
                    </m:r>
                    <m:r>
                      <a:rPr lang="en-CA" altLang="zh-CN" sz="2400" i="1" dirty="0">
                        <a:latin typeface="Cambria Math"/>
                        <a:ea typeface="Cambria Math"/>
                      </a:rPr>
                      <m:t>′</m:t>
                    </m:r>
                    <m:r>
                      <m:rPr>
                        <m:nor/>
                      </m:rPr>
                      <a:rPr lang="en-CA" altLang="zh-CN" sz="2400" dirty="0"/>
                      <m:t>=</m:t>
                    </m:r>
                    <m:r>
                      <a:rPr lang="en-CA" altLang="zh-CN" sz="2400" i="1">
                        <a:latin typeface="Cambria Math"/>
                      </a:rPr>
                      <m:t>(</m:t>
                    </m:r>
                    <m:r>
                      <a:rPr lang="en-CA" altLang="zh-CN" sz="2400" b="1">
                        <a:latin typeface="Cambria Math"/>
                      </a:rPr>
                      <m:t>𝐆𝐞𝐧</m:t>
                    </m:r>
                    <m:r>
                      <a:rPr lang="en-CA" altLang="zh-CN" sz="2400" i="1">
                        <a:latin typeface="Cambria Math"/>
                      </a:rPr>
                      <m:t>′,  </m:t>
                    </m:r>
                    <m:r>
                      <a:rPr lang="en-CA" altLang="zh-CN" sz="2400" b="1">
                        <a:latin typeface="Cambria Math"/>
                      </a:rPr>
                      <m:t>𝐒𝐢𝐠𝐧</m:t>
                    </m:r>
                    <m:r>
                      <a:rPr lang="en-CA" altLang="zh-CN" sz="2400" i="1">
                        <a:latin typeface="Cambria Math"/>
                      </a:rPr>
                      <m:t>′, </m:t>
                    </m:r>
                    <m:r>
                      <a:rPr lang="en-CA" altLang="zh-CN" sz="2400" b="1">
                        <a:latin typeface="Cambria Math"/>
                      </a:rPr>
                      <m:t>𝐕𝐫𝐟𝐲</m:t>
                    </m:r>
                    <m:r>
                      <a:rPr lang="en-CA" altLang="zh-CN" sz="2400" i="1">
                        <a:latin typeface="Cambria Math"/>
                      </a:rPr>
                      <m:t>′)</m:t>
                    </m:r>
                    <m:r>
                      <m:rPr>
                        <m:nor/>
                      </m:rPr>
                      <a:rPr lang="en-CA" altLang="zh-CN" sz="2400" dirty="0"/>
                      <m:t>+</m:t>
                    </m:r>
                    <m:sSup>
                      <m:sSupPr>
                        <m:ctrlPr>
                          <a:rPr lang="en-CA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sz="2400" i="1" dirty="0">
                            <a:latin typeface="Cambria Math"/>
                          </a:rPr>
                          <m:t>{0,1}</m:t>
                        </m:r>
                      </m:e>
                      <m:sup>
                        <m:r>
                          <a:rPr lang="en-CA" altLang="zh-CN" sz="2400" i="1" dirty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CA" sz="2400" b="1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Π</m:t>
                    </m:r>
                    <m:r>
                      <m:rPr>
                        <m:nor/>
                      </m:rPr>
                      <a:rPr lang="en-CA" sz="2000" dirty="0">
                        <a:solidFill>
                          <a:schemeClr val="tx1"/>
                        </a:solidFill>
                      </a:rPr>
                      <m:t>=</m:t>
                    </m:r>
                    <m:d>
                      <m:dPr>
                        <m:ctrlPr>
                          <a:rPr lang="en-CA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𝐆𝐞𝐧</m:t>
                        </m:r>
                        <m:r>
                          <a:rPr lang="en-CA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 </m:t>
                        </m:r>
                        <m:r>
                          <a:rPr lang="en-CA" sz="20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𝐒𝐢𝐠𝐧</m:t>
                        </m:r>
                        <m:r>
                          <a:rPr lang="en-CA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CA" sz="20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𝐕𝐫𝐟𝐲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CA" sz="2000" dirty="0" smtClean="0">
                    <a:solidFill>
                      <a:schemeClr val="tx1"/>
                    </a:solidFill>
                  </a:rPr>
                  <a:t> , a signature scheme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000" dirty="0" smtClean="0">
                    <a:solidFill>
                      <a:schemeClr val="tx1"/>
                    </a:solidFill>
                  </a:rPr>
                  <a:t>-bit messages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n-CA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sub>
                    </m:sSub>
                    <m:r>
                      <m:rPr>
                        <m:nor/>
                      </m:rPr>
                      <a:rPr lang="en-CA" sz="2000" dirty="0">
                        <a:solidFill>
                          <a:schemeClr val="tx1"/>
                        </a:solidFill>
                      </a:rPr>
                      <m:t>=</m:t>
                    </m:r>
                    <m:r>
                      <a:rPr lang="en-CA" sz="20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CA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𝐆𝐞𝐧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sub>
                    </m:sSub>
                    <m:r>
                      <a:rPr lang="en-CA" sz="20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CA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𝐻</m:t>
                    </m:r>
                    <m:r>
                      <a:rPr lang="en-CA" sz="20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CA" sz="2000" dirty="0" smtClean="0">
                    <a:solidFill>
                      <a:schemeClr val="tx1"/>
                    </a:solidFill>
                  </a:rPr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{0,1}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CA" sz="20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𝑙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sup>
                    </m:sSup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</m:oMath>
                </a14:m>
                <a:r>
                  <a:rPr lang="en-CA" sz="2000" dirty="0" smtClean="0">
                    <a:solidFill>
                      <a:schemeClr val="tx1"/>
                    </a:solidFill>
                  </a:rPr>
                  <a:t> a hash function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𝑃𝐾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𝑆𝐾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)←</m:t>
                    </m:r>
                    <m:r>
                      <a:rPr lang="en-CA" sz="2000" b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𝐆𝐞𝐧</m:t>
                    </m:r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′</m:t>
                    </m:r>
                    <m:d>
                      <m:d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CA" sz="20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CA" sz="20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CA" sz="2000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𝑠𝑘</m:t>
                        </m:r>
                      </m:e>
                    </m:d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𝐆𝐞𝐧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e>
                      <m:sup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𝑠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  <m:sSub>
                      <m:sSubPr>
                        <m:ctrlPr>
                          <a:rPr lang="en-CA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𝐆𝐞𝐧</m:t>
                        </m:r>
                      </m:e>
                      <m:sub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sub>
                    </m:sSub>
                    <m:r>
                      <a:rPr lang="en-CA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e>
                      <m:sup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CA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𝑃𝐾</m:t>
                    </m:r>
                    <m:r>
                      <a:rPr lang="en-CA" sz="2000" i="1" dirty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𝑠</m:t>
                    </m:r>
                    <m:r>
                      <a:rPr lang="en-CA" sz="2000" i="1" dirty="0">
                        <a:solidFill>
                          <a:srgbClr val="C0000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CA" sz="2000" dirty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𝑆𝐾</m:t>
                    </m:r>
                    <m:r>
                      <a:rPr lang="en-CA" sz="2000" i="1" dirty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𝑠</m:t>
                    </m:r>
                    <m:r>
                      <a:rPr lang="en-CA" sz="2000" i="1" dirty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CA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CA" sz="2000" b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𝐒𝐢𝐠𝐧</m:t>
                    </m:r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′</m:t>
                    </m:r>
                    <m:d>
                      <m:d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𝑆𝐾</m:t>
                        </m:r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CA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𝑚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 ∈</m:t>
                    </m:r>
                    <m:sSup>
                      <m:sSupPr>
                        <m:ctrlPr>
                          <a:rPr lang="en-CA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{0,1}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2000" dirty="0">
                    <a:solidFill>
                      <a:srgbClr val="C00000"/>
                    </a:solidFill>
                  </a:rPr>
                  <a:t> </a:t>
                </a:r>
                <a:r>
                  <a:rPr lang="en-CA" sz="20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CA" sz="200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←</m:t>
                    </m:r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𝐒𝐢𝐠𝐧</m:t>
                    </m:r>
                    <m:r>
                      <a:rPr lang="en-CA" sz="20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𝑠𝑘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, 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sup>
                    </m:sSup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𝑚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))</m:t>
                    </m:r>
                  </m:oMath>
                </a14:m>
                <a:endParaRPr lang="en-CA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{0, 1}←</m:t>
                    </m:r>
                    <m:r>
                      <a:rPr lang="en-CA" sz="2000" b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𝐕𝐫𝐟𝐲</m:t>
                    </m:r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′</m:t>
                    </m:r>
                    <m:d>
                      <m:d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𝑃𝐾</m:t>
                        </m:r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 (</m:t>
                        </m:r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CA" sz="2000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dirty="0">
                    <a:solidFill>
                      <a:srgbClr val="C00000"/>
                    </a:solidFill>
                  </a:rPr>
                  <a:t>o</a:t>
                </a:r>
                <a:r>
                  <a:rPr lang="en-CA" sz="2000" dirty="0" smtClean="0">
                    <a:solidFill>
                      <a:srgbClr val="C00000"/>
                    </a:solidFill>
                  </a:rPr>
                  <a:t>utput 1 </a:t>
                </a:r>
                <a:r>
                  <a:rPr lang="en-CA" sz="2000" dirty="0" err="1" smtClean="0">
                    <a:solidFill>
                      <a:srgbClr val="C00000"/>
                    </a:solidFill>
                  </a:rPr>
                  <a:t>iff</a:t>
                </a:r>
                <a:r>
                  <a:rPr lang="en-CA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</a:rPr>
                      <m:t>𝐕𝐫𝐟𝐲</m:t>
                    </m:r>
                    <m:d>
                      <m:dPr>
                        <m:ctrlP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CA" sz="20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CA" sz="20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CA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CA" sz="20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, </m:t>
                            </m:r>
                            <m: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</m:d>
                      </m:e>
                    </m:d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=1</m:t>
                    </m:r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THEOREM:  </a:t>
                </a:r>
                <a:r>
                  <a:rPr lang="en-CA" altLang="zh-CN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Π</m:t>
                    </m:r>
                  </m:oMath>
                </a14:m>
                <a:r>
                  <a:rPr lang="en-CA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en-CA" altLang="zh-CN" sz="2400" dirty="0" smtClean="0">
                    <a:solidFill>
                      <a:schemeClr val="tx1"/>
                    </a:solidFill>
                  </a:rPr>
                  <a:t>is EUF-CMA </a:t>
                </a:r>
                <a:r>
                  <a:rPr lang="en-CA" altLang="zh-CN" sz="2400" dirty="0">
                    <a:solidFill>
                      <a:schemeClr val="tx1"/>
                    </a:solidFill>
                  </a:rPr>
                  <a:t>for messages of length</a:t>
                </a:r>
                <a14:m>
                  <m:oMath xmlns:m="http://schemas.openxmlformats.org/officeDocument/2006/math">
                    <m:r>
                      <a:rPr lang="en-CA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CA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altLang="zh-CN" sz="24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n-CA" altLang="zh-CN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CA" altLang="zh-CN" sz="2400" dirty="0">
                    <a:solidFill>
                      <a:schemeClr val="tx1"/>
                    </a:solidFill>
                  </a:rPr>
                  <a:t> is collision </a:t>
                </a:r>
                <a:endParaRPr lang="en-CA" altLang="zh-CN" sz="24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CA" altLang="zh-CN" sz="2400" dirty="0"/>
                  <a:t> </a:t>
                </a:r>
                <a:r>
                  <a:rPr lang="en-CA" altLang="zh-CN" sz="2400" dirty="0" smtClean="0"/>
                  <a:t>      </a:t>
                </a:r>
                <a:r>
                  <a:rPr lang="en-CA" altLang="zh-CN" sz="2400" dirty="0" smtClean="0">
                    <a:solidFill>
                      <a:schemeClr val="tx1"/>
                    </a:solidFill>
                  </a:rPr>
                  <a:t>resistant</a:t>
                </a:r>
                <a:r>
                  <a:rPr lang="en-CA" altLang="zh-CN" sz="2400" dirty="0">
                    <a:solidFill>
                      <a:schemeClr val="tx1"/>
                    </a:solidFill>
                  </a:rPr>
                  <a:t>, </a:t>
                </a:r>
                <a:r>
                  <a:rPr lang="en-CA" altLang="zh-CN" sz="2400" dirty="0" smtClean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CA" altLang="zh-CN" sz="2400" dirty="0">
                    <a:solidFill>
                      <a:schemeClr val="tx1"/>
                    </a:solidFill>
                  </a:rPr>
                  <a:t> is </a:t>
                </a:r>
                <a:r>
                  <a:rPr lang="en-CA" altLang="zh-CN" sz="2400" dirty="0" smtClean="0">
                    <a:solidFill>
                      <a:schemeClr val="tx1"/>
                    </a:solidFill>
                  </a:rPr>
                  <a:t>EUF-CMA.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Proof:  similar to hash-and-MAC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516942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8" b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05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968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Beyond Secure Communication</a:t>
            </a:r>
            <a:endParaRPr lang="en-US" dirty="0"/>
          </a:p>
        </p:txBody>
      </p:sp>
      <p:sp>
        <p:nvSpPr>
          <p:cNvPr id="33" name="TextBox 14"/>
          <p:cNvSpPr txBox="1"/>
          <p:nvPr/>
        </p:nvSpPr>
        <p:spPr>
          <a:xfrm>
            <a:off x="0" y="1419285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Secure Communication: confidentiality + integrity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There are two parties, Alice and Bob, who want to communicate securely.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Confidentiality</a:t>
            </a:r>
            <a:r>
              <a:rPr lang="en-US" dirty="0" smtClean="0"/>
              <a:t>: private communication channel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Integrity</a:t>
            </a:r>
            <a:r>
              <a:rPr lang="en-US" dirty="0" smtClean="0"/>
              <a:t>: authenticated communication channel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There is an adversary Charlie, who may wiretap or modify the channel.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Countermeasures: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/>
              <a:t>PrivKE</a:t>
            </a:r>
            <a:r>
              <a:rPr lang="en-US" dirty="0" smtClean="0"/>
              <a:t> and </a:t>
            </a:r>
            <a:r>
              <a:rPr lang="en-US" b="1" dirty="0" err="1" smtClean="0"/>
              <a:t>PubKE</a:t>
            </a:r>
            <a:r>
              <a:rPr lang="en-US" dirty="0" smtClean="0"/>
              <a:t>: confidentiality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MAC</a:t>
            </a:r>
            <a:r>
              <a:rPr lang="en-US" dirty="0" smtClean="0"/>
              <a:t> and </a:t>
            </a:r>
            <a:r>
              <a:rPr lang="en-US" b="1" dirty="0" smtClean="0"/>
              <a:t>SIG</a:t>
            </a:r>
            <a:r>
              <a:rPr lang="en-US" dirty="0" smtClean="0"/>
              <a:t>: Integrity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/>
              <a:t>Secure Computation: confidentiality + integrity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There are two parties, Alice and Bob, who are communicating securely.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Alice (or Bob) may be an adversary and try to learn more information about Bob (or Alice) than what he is authorized to learn. </a:t>
            </a:r>
          </a:p>
        </p:txBody>
      </p:sp>
    </p:spTree>
    <p:extLst>
      <p:ext uri="{BB962C8B-B14F-4D97-AF65-F5344CB8AC3E}">
        <p14:creationId xmlns:p14="http://schemas.microsoft.com/office/powerpoint/2010/main" val="306100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Millionaires’ Problem</a:t>
            </a:r>
            <a:endParaRPr lang="en-US" sz="3100" dirty="0"/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2192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719532" y="1447800"/>
            <a:ext cx="169392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Who </a:t>
            </a:r>
            <a:r>
              <a:rPr lang="en-US" dirty="0"/>
              <a:t>is wealthier?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570388" y="1744339"/>
                <a:ext cx="2158540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388" y="1744339"/>
                <a:ext cx="2158540" cy="6178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942445" y="2418693"/>
                <a:ext cx="14141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445" y="2418693"/>
                <a:ext cx="141417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6819407" y="2398060"/>
            <a:ext cx="14300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Millionaire Bob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72086" y="2398060"/>
            <a:ext cx="15134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Millionaire Alice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781800" y="2657129"/>
                <a:ext cx="150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million dollars</a:t>
                </a:r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2657129"/>
                <a:ext cx="150528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5691" t="-28889" r="-9350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076158" y="2657129"/>
                <a:ext cx="150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million dollars</a:t>
                </a:r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58" y="2657129"/>
                <a:ext cx="150528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065" t="-28889" r="-8943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766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2004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40"/>
          <p:cNvSpPr txBox="1"/>
          <p:nvPr/>
        </p:nvSpPr>
        <p:spPr>
          <a:xfrm>
            <a:off x="6819407" y="4379260"/>
            <a:ext cx="14300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Millionaire Bob</a:t>
            </a:r>
            <a:endParaRPr lang="en-US" dirty="0"/>
          </a:p>
        </p:txBody>
      </p:sp>
      <p:sp>
        <p:nvSpPr>
          <p:cNvPr id="16" name="TextBox 2"/>
          <p:cNvSpPr txBox="1"/>
          <p:nvPr/>
        </p:nvSpPr>
        <p:spPr>
          <a:xfrm>
            <a:off x="1072086" y="4379260"/>
            <a:ext cx="15134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Millionaire Alice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42"/>
              <p:cNvSpPr txBox="1"/>
              <p:nvPr/>
            </p:nvSpPr>
            <p:spPr>
              <a:xfrm>
                <a:off x="6781800" y="4638329"/>
                <a:ext cx="150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million dollars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4638329"/>
                <a:ext cx="150528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5691" t="-28889" r="-9350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41"/>
              <p:cNvSpPr txBox="1"/>
              <p:nvPr/>
            </p:nvSpPr>
            <p:spPr>
              <a:xfrm>
                <a:off x="1076158" y="4638329"/>
                <a:ext cx="150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million dollars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58" y="4638329"/>
                <a:ext cx="150528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065" t="-28889" r="-8943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2286000" y="3738306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4"/>
              <p:cNvSpPr txBox="1"/>
              <p:nvPr/>
            </p:nvSpPr>
            <p:spPr>
              <a:xfrm>
                <a:off x="3547330" y="3446930"/>
                <a:ext cx="2114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I have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million dollars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330" y="3446930"/>
                <a:ext cx="2114746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6916" t="-28261" r="-576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8"/>
          <p:cNvSpPr>
            <a:spLocks noChangeShapeType="1"/>
          </p:cNvSpPr>
          <p:nvPr/>
        </p:nvSpPr>
        <p:spPr bwMode="auto">
          <a:xfrm rot="10800000">
            <a:off x="2277036" y="3890706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16"/>
              <p:cNvSpPr txBox="1"/>
              <p:nvPr/>
            </p:nvSpPr>
            <p:spPr>
              <a:xfrm>
                <a:off x="4019111" y="3908636"/>
                <a:ext cx="1324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11" y="3908636"/>
                <a:ext cx="132408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211" r="-3211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18"/>
          <p:cNvSpPr txBox="1"/>
          <p:nvPr/>
        </p:nvSpPr>
        <p:spPr>
          <a:xfrm>
            <a:off x="6906065" y="4935976"/>
            <a:ext cx="12567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Work harder!</a:t>
            </a:r>
            <a:endParaRPr lang="en-US" dirty="0"/>
          </a:p>
        </p:txBody>
      </p:sp>
      <p:sp>
        <p:nvSpPr>
          <p:cNvPr id="29" name="TextBox 7"/>
          <p:cNvSpPr txBox="1"/>
          <p:nvPr/>
        </p:nvSpPr>
        <p:spPr>
          <a:xfrm>
            <a:off x="1117291" y="4935976"/>
            <a:ext cx="14230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I </a:t>
            </a:r>
            <a:r>
              <a:rPr lang="en-US" dirty="0"/>
              <a:t>am wealthier!</a:t>
            </a:r>
          </a:p>
        </p:txBody>
      </p:sp>
      <p:sp>
        <p:nvSpPr>
          <p:cNvPr id="30" name="TextBox 9"/>
          <p:cNvSpPr txBox="1"/>
          <p:nvPr/>
        </p:nvSpPr>
        <p:spPr>
          <a:xfrm>
            <a:off x="2807713" y="4362236"/>
            <a:ext cx="365099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Alice: </a:t>
            </a:r>
            <a:r>
              <a:rPr lang="en-US" dirty="0" smtClean="0">
                <a:solidFill>
                  <a:srgbClr val="FF0000"/>
                </a:solidFill>
              </a:rPr>
              <a:t>Bob learns too much about me?!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20"/>
              <p:cNvSpPr txBox="1"/>
              <p:nvPr/>
            </p:nvSpPr>
            <p:spPr>
              <a:xfrm>
                <a:off x="2687060" y="4694837"/>
                <a:ext cx="38154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0000CC"/>
                    </a:solidFill>
                  </a:rPr>
                  <a:t>Can we learn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GE</m:t>
                    </m:r>
                    <m:r>
                      <a:rPr lang="en-US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00CC"/>
                    </a:solidFill>
                  </a:rPr>
                  <a:t> without revealing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rgbClr val="0000CC"/>
                    </a:solidFill>
                  </a:rPr>
                  <a:t> or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00CC"/>
                    </a:solidFill>
                  </a:rPr>
                  <a:t>to the other person?</a:t>
                </a:r>
              </a:p>
            </p:txBody>
          </p:sp>
        </mc:Choice>
        <mc:Fallback xmlns="">
          <p:sp>
            <p:nvSpPr>
              <p:cNvPr id="36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060" y="4694837"/>
                <a:ext cx="3815468" cy="553998"/>
              </a:xfrm>
              <a:prstGeom prst="rect">
                <a:avLst/>
              </a:prstGeom>
              <a:blipFill rotWithShape="0">
                <a:blip r:embed="rId11"/>
                <a:stretch>
                  <a:fillRect l="-3355" t="-14286" r="-3035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2"/>
          <p:cNvSpPr txBox="1"/>
          <p:nvPr/>
        </p:nvSpPr>
        <p:spPr>
          <a:xfrm>
            <a:off x="3825722" y="5257800"/>
            <a:ext cx="144917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0000CC"/>
                </a:solidFill>
              </a:rPr>
              <a:t>A.C.C. Yao 1982</a:t>
            </a:r>
          </a:p>
        </p:txBody>
      </p:sp>
      <p:sp>
        <p:nvSpPr>
          <p:cNvPr id="40" name="Rectangle 3"/>
          <p:cNvSpPr/>
          <p:nvPr/>
        </p:nvSpPr>
        <p:spPr>
          <a:xfrm>
            <a:off x="3560873" y="5566209"/>
            <a:ext cx="1978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>
                <a:solidFill>
                  <a:srgbClr val="0000CC"/>
                </a:solidFill>
              </a:rPr>
              <a:t>Turing Award 2000</a:t>
            </a:r>
          </a:p>
        </p:txBody>
      </p:sp>
    </p:spTree>
    <p:extLst>
      <p:ext uri="{BB962C8B-B14F-4D97-AF65-F5344CB8AC3E}">
        <p14:creationId xmlns:p14="http://schemas.microsoft.com/office/powerpoint/2010/main" val="286084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31" grpId="0"/>
      <p:bldP spid="34" grpId="0"/>
      <p:bldP spid="15" grpId="0"/>
      <p:bldP spid="16" grpId="0"/>
      <p:bldP spid="17" grpId="0"/>
      <p:bldP spid="18" grpId="0"/>
      <p:bldP spid="19" grpId="0" animBg="1"/>
      <p:bldP spid="20" grpId="0"/>
      <p:bldP spid="21" grpId="0" animBg="1"/>
      <p:bldP spid="25" grpId="0"/>
      <p:bldP spid="26" grpId="0"/>
      <p:bldP spid="29" grpId="0"/>
      <p:bldP spid="39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Multi-Party Computation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14"/>
              <p:cNvSpPr txBox="1"/>
              <p:nvPr/>
            </p:nvSpPr>
            <p:spPr>
              <a:xfrm>
                <a:off x="0" y="1447800"/>
                <a:ext cx="9144000" cy="4356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b="1" dirty="0" smtClean="0"/>
                  <a:t>-Party Computation Problem: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/>
                  <a:t> parties: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……,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; </a:t>
                </a:r>
                <a:r>
                  <a:rPr lang="en-US" altLang="zh-CN" sz="2000" dirty="0"/>
                  <a:t>Each </a:t>
                </a:r>
                <a:r>
                  <a:rPr lang="en-US" altLang="zh-CN" sz="2000" dirty="0" smtClean="0"/>
                  <a:t>party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has </a:t>
                </a:r>
                <a:r>
                  <a:rPr lang="en-US" altLang="zh-CN" sz="2000" dirty="0" smtClean="0"/>
                  <a:t>an </a:t>
                </a:r>
                <a:r>
                  <a:rPr lang="en-US" altLang="zh-CN" sz="2000" dirty="0"/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∈ [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 smtClean="0"/>
                  <a:t>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There is a public function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×⋯×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×⋯×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For every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 smtClean="0"/>
                  <a:t>, each party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wants to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For every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 smtClean="0"/>
                  <a:t>, each party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wants to keep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secret from all other parties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Millionaires’ </a:t>
                </a:r>
                <a:r>
                  <a:rPr lang="en-US" altLang="zh-CN" sz="2400" b="1" dirty="0" smtClean="0"/>
                  <a:t>Problem: </a:t>
                </a:r>
                <a:r>
                  <a:rPr lang="en-US" altLang="zh-CN" sz="2400" dirty="0" smtClean="0"/>
                  <a:t>a two-party computation problem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There are two parties: Alice and Bob; Alice has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 smtClean="0"/>
                  <a:t>; Bob has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 smtClean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There is a public function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𝐆𝐄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𝐆𝐄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000" dirty="0" smtClean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Both Alice and Bob want to learn the value of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𝐆𝐄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Alice wants to keep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/>
                  <a:t>secret; Bob wants to keep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 smtClean="0"/>
                  <a:t> secret.</a:t>
                </a:r>
              </a:p>
            </p:txBody>
          </p:sp>
        </mc:Choice>
        <mc:Fallback xmlns="">
          <p:sp>
            <p:nvSpPr>
              <p:cNvPr id="33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435612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40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59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34307</TotalTime>
  <Words>730</Words>
  <Application>Microsoft Office PowerPoint</Application>
  <PresentationFormat>全屏显示(4:3)</PresentationFormat>
  <Paragraphs>302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宋体</vt:lpstr>
      <vt:lpstr>Arial</vt:lpstr>
      <vt:lpstr>Calibri</vt:lpstr>
      <vt:lpstr>Cambria Math</vt:lpstr>
      <vt:lpstr>Office Theme</vt:lpstr>
      <vt:lpstr>Foundations of Cryptography plain RSA signature, RSA-FDH, millionaires’ problem,  oblivious transfer, garbled circuit </vt:lpstr>
      <vt:lpstr>Plain RSA Signature</vt:lpstr>
      <vt:lpstr>Plain RSA Signature</vt:lpstr>
      <vt:lpstr>RSA-FDH (full-domain hash)</vt:lpstr>
      <vt:lpstr>Hash-and-Sign</vt:lpstr>
      <vt:lpstr>PowerPoint 演示文稿</vt:lpstr>
      <vt:lpstr>Beyond Secure Communication</vt:lpstr>
      <vt:lpstr>Millionaires’ Problem</vt:lpstr>
      <vt:lpstr>Multi-Party Computation</vt:lpstr>
      <vt:lpstr>Secure Two-Party Protocol</vt:lpstr>
      <vt:lpstr>PowerPoint 演示文稿</vt:lpstr>
      <vt:lpstr>Oblivious Transfer</vt:lpstr>
      <vt:lpstr>Bellare-Micali Construction</vt:lpstr>
      <vt:lpstr>PowerPoint 演示文稿</vt:lpstr>
      <vt:lpstr>Millionaires’ Problem: Solution</vt:lpstr>
      <vt:lpstr>(1) Alice:  f → Boolean circuit BC(f)</vt:lpstr>
      <vt:lpstr>(2) Alice: BC(f)→garbled circuit GC(f)</vt:lpstr>
      <vt:lpstr>(2) Alice: BC(f)→garbled circuit GC(f)</vt:lpstr>
      <vt:lpstr>(2) Alice: BC(f)→garbled circuit GC(f)</vt:lpstr>
      <vt:lpstr>(2) Alice: BC(f)→garbled circuit GC(f)</vt:lpstr>
      <vt:lpstr>(3) Alice: Send GC(f) and input labels to Bob</vt:lpstr>
      <vt:lpstr>(5) Bob: Evaluate the Garbled Circuit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812</cp:revision>
  <cp:lastPrinted>2019-11-25T07:05:11Z</cp:lastPrinted>
  <dcterms:created xsi:type="dcterms:W3CDTF">2014-04-06T04:43:09Z</dcterms:created>
  <dcterms:modified xsi:type="dcterms:W3CDTF">2019-11-25T07:07:35Z</dcterms:modified>
</cp:coreProperties>
</file>