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4" r:id="rId2"/>
    <p:sldId id="702" r:id="rId3"/>
    <p:sldId id="703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3" r:id="rId23"/>
    <p:sldId id="722" r:id="rId24"/>
    <p:sldId id="725" r:id="rId25"/>
    <p:sldId id="726" r:id="rId2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7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0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9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8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0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7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7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29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7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29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7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29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5.emf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5.png"/><Relationship Id="rId5" Type="http://schemas.openxmlformats.org/officeDocument/2006/relationships/image" Target="../media/image17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96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00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99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96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00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99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96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00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99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00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99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00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18" Type="http://schemas.openxmlformats.org/officeDocument/2006/relationships/image" Target="../media/image103.png"/><Relationship Id="rId26" Type="http://schemas.openxmlformats.org/officeDocument/2006/relationships/image" Target="../media/image7.emf"/><Relationship Id="rId3" Type="http://schemas.openxmlformats.org/officeDocument/2006/relationships/image" Target="../media/image2.png"/><Relationship Id="rId21" Type="http://schemas.openxmlformats.org/officeDocument/2006/relationships/image" Target="../media/image2.e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02.png"/><Relationship Id="rId25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7.png"/><Relationship Id="rId20" Type="http://schemas.openxmlformats.org/officeDocument/2006/relationships/image" Target="../media/image105.png"/><Relationship Id="rId2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24" Type="http://schemas.openxmlformats.org/officeDocument/2006/relationships/image" Target="../media/image5.emf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4.emf"/><Relationship Id="rId28" Type="http://schemas.openxmlformats.org/officeDocument/2006/relationships/image" Target="../media/image9.emf"/><Relationship Id="rId10" Type="http://schemas.openxmlformats.org/officeDocument/2006/relationships/image" Target="../media/image121.png"/><Relationship Id="rId19" Type="http://schemas.openxmlformats.org/officeDocument/2006/relationships/image" Target="../media/image104.png"/><Relationship Id="rId4" Type="http://schemas.openxmlformats.org/officeDocument/2006/relationships/image" Target="../media/image1.emf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3.emf"/><Relationship Id="rId27" Type="http://schemas.openxmlformats.org/officeDocument/2006/relationships/image" Target="../media/image8.emf"/><Relationship Id="rId30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200" dirty="0" smtClean="0"/>
              <a:t>garbled circuit, delegating computation, homomorphic encryption, </a:t>
            </a:r>
            <a:br>
              <a:rPr lang="en-US" sz="2200" dirty="0" smtClean="0"/>
            </a:br>
            <a:r>
              <a:rPr lang="en-US" sz="2200" dirty="0" smtClean="0"/>
              <a:t>Paillier’s encryption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3" name="图文框 52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图文框 53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55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3635911" y="3910703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4745383" y="3916680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图文框 60"/>
          <p:cNvSpPr/>
          <p:nvPr/>
        </p:nvSpPr>
        <p:spPr>
          <a:xfrm>
            <a:off x="1752600" y="4191000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4" name="图文框 53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55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3635911" y="3910703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图文框 60"/>
          <p:cNvSpPr/>
          <p:nvPr/>
        </p:nvSpPr>
        <p:spPr>
          <a:xfrm>
            <a:off x="4745383" y="3916680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61"/>
          <p:cNvSpPr/>
          <p:nvPr/>
        </p:nvSpPr>
        <p:spPr>
          <a:xfrm>
            <a:off x="1752600" y="4191000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4166616" y="457516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图片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5" name="图文框 54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55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3635911" y="3910703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61"/>
          <p:cNvSpPr/>
          <p:nvPr/>
        </p:nvSpPr>
        <p:spPr>
          <a:xfrm>
            <a:off x="4745383" y="3916680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1752600" y="4191000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图文框 64"/>
          <p:cNvSpPr/>
          <p:nvPr/>
        </p:nvSpPr>
        <p:spPr>
          <a:xfrm>
            <a:off x="3078480" y="5590032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图文框 65"/>
          <p:cNvSpPr/>
          <p:nvPr/>
        </p:nvSpPr>
        <p:spPr>
          <a:xfrm>
            <a:off x="4166616" y="457516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6" name="图文框 55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图文框 60"/>
          <p:cNvSpPr/>
          <p:nvPr/>
        </p:nvSpPr>
        <p:spPr>
          <a:xfrm>
            <a:off x="3635911" y="3910703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4745383" y="3916680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图文框 63"/>
          <p:cNvSpPr/>
          <p:nvPr/>
        </p:nvSpPr>
        <p:spPr>
          <a:xfrm>
            <a:off x="1752600" y="4191000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图文框 65"/>
          <p:cNvSpPr/>
          <p:nvPr/>
        </p:nvSpPr>
        <p:spPr>
          <a:xfrm>
            <a:off x="3078480" y="5590032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图文框 66"/>
          <p:cNvSpPr/>
          <p:nvPr/>
        </p:nvSpPr>
        <p:spPr>
          <a:xfrm>
            <a:off x="4166616" y="457516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Delegating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2728281"/>
                <a:ext cx="9144000" cy="334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sz="2400" b="1" dirty="0" smtClean="0"/>
                  <a:t>A Naive Scenario for Delegating Computation: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 has a weak device such as a smart phone, a netbook, a sensor, …</a:t>
                </a:r>
                <a:endParaRPr lang="en-US" sz="2000" b="1" dirty="0" smtClean="0"/>
              </a:p>
              <a:p>
                <a:pPr marL="12573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en-US" dirty="0" smtClean="0"/>
                  <a:t>low CPU, limited storage, limited power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 may collect a lot of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) every day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Due to limited storage, Alice stores the data </a:t>
                </a:r>
                <a:r>
                  <a:rPr lang="en-US" sz="2000" dirty="0"/>
                  <a:t>(denoted 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on a cloud (Bob)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 may want to learn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e.g., sum, mean, variance, …</a:t>
                </a:r>
              </a:p>
              <a:p>
                <a:pPr marL="12573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Alice downloads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 </a:t>
                </a:r>
              </a:p>
              <a:p>
                <a:pPr marL="17145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 much data! Too heavy computation!</a:t>
                </a:r>
                <a:endParaRPr lang="en-US" sz="1600" dirty="0" smtClean="0"/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 can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send it to Alice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8281"/>
                <a:ext cx="9144000" cy="334245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2" b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MC900439836"/>
          <p:cNvPicPr>
            <a:picLocks noGrp="1" noChangeAspect="1" noChangeArrowheads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808" y="1648756"/>
            <a:ext cx="690361" cy="690361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00" y="1295400"/>
            <a:ext cx="971600" cy="13970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0548" y="2415473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60920" y="2715768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21169" y="1697736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602264" y="1393305"/>
                <a:ext cx="1842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64" y="1393305"/>
                <a:ext cx="18426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25" t="-4444" r="-430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V="1">
            <a:off x="1828800" y="1969008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434428" y="1690921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28" y="1690921"/>
                <a:ext cx="18626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 rot="10800000" flipV="1">
            <a:off x="1828800" y="2249424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148975" y="1975279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975" y="1975279"/>
                <a:ext cx="94423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806" t="-2222" r="-83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爆炸形 1 22"/>
              <p:cNvSpPr/>
              <p:nvPr/>
            </p:nvSpPr>
            <p:spPr>
              <a:xfrm>
                <a:off x="6233160" y="914400"/>
                <a:ext cx="2590800" cy="2286000"/>
              </a:xfrm>
              <a:prstGeom prst="irregularSeal1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are all disclosed to Bob!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爆炸形 1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914400"/>
                <a:ext cx="2590800" cy="2286000"/>
              </a:xfrm>
              <a:prstGeom prst="irregularSeal1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0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Delegating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1143000"/>
                <a:ext cx="9144000" cy="5125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sz="2400" b="1" dirty="0" smtClean="0"/>
                  <a:t>Security Requirement: </a:t>
                </a:r>
                <a:r>
                  <a:rPr lang="en-US" sz="24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secret from the cloud server!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b="1" dirty="0" smtClean="0"/>
                  <a:t>The Underlying 2-Party Computation Problem</a:t>
                </a:r>
                <a:r>
                  <a:rPr lang="en-US" sz="2400" dirty="0" smtClean="0"/>
                  <a:t>: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 has a function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an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 has no input (but very strong computing power)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 wants to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 does not need to know anything</a:t>
                </a:r>
              </a:p>
              <a:p>
                <a:pPr marL="12573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functionality: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⊥)</m:t>
                    </m:r>
                  </m:oMath>
                </a14:m>
                <a:endParaRPr lang="en-US" sz="2000" dirty="0" smtClean="0"/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b="1" dirty="0" smtClean="0"/>
                  <a:t>How to realize this functionality?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Yao’s garbled circuit construction? </a:t>
                </a:r>
              </a:p>
              <a:p>
                <a:pPr marL="12573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Works, but not very fast</a:t>
                </a:r>
              </a:p>
              <a:p>
                <a:pPr marL="17145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Boolean circuit; garbled circuit-generation and evaluation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Better solution? </a:t>
                </a:r>
                <a:endParaRPr lang="en-US" sz="2000" dirty="0"/>
              </a:p>
              <a:p>
                <a:pPr marL="12573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Homomorphic encryption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258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图: 联系 8"/>
              <p:cNvSpPr/>
              <p:nvPr/>
            </p:nvSpPr>
            <p:spPr>
              <a:xfrm>
                <a:off x="1920663" y="5120271"/>
                <a:ext cx="529954" cy="5334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流程图: 联系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3" y="5120271"/>
                <a:ext cx="529954" cy="533400"/>
              </a:xfrm>
              <a:prstGeom prst="flowChartConnector">
                <a:avLst/>
              </a:prstGeom>
              <a:blipFill rotWithShape="0">
                <a:blip r:embed="rId3"/>
                <a:stretch>
                  <a:fillRect l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流程图: 联系 7"/>
              <p:cNvSpPr/>
              <p:nvPr/>
            </p:nvSpPr>
            <p:spPr>
              <a:xfrm>
                <a:off x="1920663" y="4178439"/>
                <a:ext cx="529954" cy="5334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流程图: 联系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3" y="4178439"/>
                <a:ext cx="529954" cy="533400"/>
              </a:xfrm>
              <a:prstGeom prst="flowChartConnector">
                <a:avLst/>
              </a:prstGeom>
              <a:blipFill rotWithShape="0">
                <a:blip r:embed="rId4"/>
                <a:stretch>
                  <a:fillRect l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Homomorphic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1371600"/>
                <a:ext cx="9144000" cy="2751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A public-key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additively homomorphic</a:t>
                </a:r>
                <a:r>
                  <a:rPr lang="en-US" sz="2400" dirty="0" smtClean="0"/>
                  <a:t> if there is an operation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en-US" sz="2400" dirty="0" smtClean="0"/>
                  <a:t> over the    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ciphertext 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such that 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,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the following identity holds:</a:t>
                </a:r>
              </a:p>
              <a:p>
                <a:pPr marL="0"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⊞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2751522"/>
              </a:xfrm>
              <a:prstGeom prst="rect">
                <a:avLst/>
              </a:prstGeom>
              <a:blipFill rotWithShape="0">
                <a:blip r:embed="rId5"/>
                <a:stretch>
                  <a:fillRect l="-1000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4800" y="4260473"/>
                <a:ext cx="462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60473"/>
                <a:ext cx="46249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895" r="-52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4800" y="5202305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02305"/>
                <a:ext cx="46961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3" idx="3"/>
            <a:endCxn id="8" idx="2"/>
          </p:cNvCxnSpPr>
          <p:nvPr/>
        </p:nvCxnSpPr>
        <p:spPr>
          <a:xfrm>
            <a:off x="767299" y="4445139"/>
            <a:ext cx="1153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9" idx="2"/>
          </p:cNvCxnSpPr>
          <p:nvPr/>
        </p:nvCxnSpPr>
        <p:spPr>
          <a:xfrm>
            <a:off x="774416" y="5386971"/>
            <a:ext cx="1146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55444" y="381000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44" y="3810000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055444" y="5678424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44" y="5678424"/>
                <a:ext cx="26039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130228" y="4742581"/>
                <a:ext cx="46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28" y="4742581"/>
                <a:ext cx="4635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8" idx="6"/>
            <a:endCxn id="16" idx="1"/>
          </p:cNvCxnSpPr>
          <p:nvPr/>
        </p:nvCxnSpPr>
        <p:spPr>
          <a:xfrm>
            <a:off x="2450617" y="4445139"/>
            <a:ext cx="679611" cy="48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1"/>
          </p:cNvCxnSpPr>
          <p:nvPr/>
        </p:nvCxnSpPr>
        <p:spPr>
          <a:xfrm flipV="1">
            <a:off x="2450617" y="4927247"/>
            <a:ext cx="679611" cy="4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4235836" y="4233303"/>
                <a:ext cx="2024980" cy="13931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836" y="4233303"/>
                <a:ext cx="2024980" cy="139319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16" idx="3"/>
            <a:endCxn id="21" idx="2"/>
          </p:cNvCxnSpPr>
          <p:nvPr/>
        </p:nvCxnSpPr>
        <p:spPr>
          <a:xfrm>
            <a:off x="3593816" y="4927247"/>
            <a:ext cx="642020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120487" y="4702695"/>
                <a:ext cx="1413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87" y="4702695"/>
                <a:ext cx="1413913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21" idx="6"/>
            <a:endCxn id="25" idx="1"/>
          </p:cNvCxnSpPr>
          <p:nvPr/>
        </p:nvCxnSpPr>
        <p:spPr>
          <a:xfrm>
            <a:off x="6260816" y="4929902"/>
            <a:ext cx="859671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27117" y="4702171"/>
                <a:ext cx="591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17" y="4702171"/>
                <a:ext cx="5915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1224" r="-1122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367075" y="4556391"/>
                <a:ext cx="607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75" y="4556391"/>
                <a:ext cx="60753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1000" r="-11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606011" y="5665863"/>
                <a:ext cx="1237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⊞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11" y="5665863"/>
                <a:ext cx="123700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5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5" grpId="0"/>
      <p:bldP spid="14" grpId="0"/>
      <p:bldP spid="15" grpId="0"/>
      <p:bldP spid="16" grpId="0"/>
      <p:bldP spid="21" grpId="0" animBg="1"/>
      <p:bldP spid="25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9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Paillier’s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1295400"/>
                <a:ext cx="9144000" cy="4654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choose two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000" dirty="0">
                    <a:solidFill>
                      <a:srgbClr val="C00000"/>
                    </a:solidFill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)≡1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548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2-Party Computation 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18564" y="4648200"/>
            <a:ext cx="254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The output </a:t>
            </a:r>
            <a:r>
              <a:rPr lang="en-US" altLang="zh-CN" b="1" dirty="0" smtClean="0"/>
              <a:t>wire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of each gate is encrypted by its left input </a:t>
            </a:r>
            <a:r>
              <a:rPr lang="en-US" altLang="zh-CN" b="1" dirty="0" smtClean="0"/>
              <a:t>wire and </a:t>
            </a:r>
            <a:r>
              <a:rPr lang="en-US" altLang="zh-CN" b="1" dirty="0" smtClean="0"/>
              <a:t>then by its right input </a:t>
            </a:r>
            <a:r>
              <a:rPr lang="en-US" altLang="zh-CN" b="1" dirty="0" smtClean="0"/>
              <a:t>wire. </a:t>
            </a:r>
            <a:endParaRPr lang="en-US" altLang="zh-CN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lvl="2" algn="ctr" rtl="0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 smtClean="0"/>
                  <a:t>?</a:t>
                </a:r>
                <a:endParaRPr lang="en-US" sz="4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1166957"/>
                <a:ext cx="9144000" cy="5310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chemeClr val="tx1"/>
                    </a:solidFill>
                  </a:rPr>
                  <a:t>There is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sz="20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//Euler’s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6957"/>
                <a:ext cx="9144000" cy="5310043"/>
              </a:xfrm>
              <a:prstGeom prst="rect">
                <a:avLst/>
              </a:prstGeom>
              <a:blipFill rotWithShape="0">
                <a:blip r:embed="rId4"/>
                <a:stretch>
                  <a:fillRect t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8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1295400"/>
                <a:ext cx="9144000" cy="4658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)=(1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)≡1 (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58648"/>
              </a:xfrm>
              <a:prstGeom prst="rect">
                <a:avLst/>
              </a:prstGeom>
              <a:blipFill rotWithShape="0">
                <a:blip r:embed="rId4"/>
                <a:stretch>
                  <a:fillRect b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6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1202353"/>
                <a:ext cx="9144000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2353"/>
                <a:ext cx="9144000" cy="4893647"/>
              </a:xfrm>
              <a:prstGeom prst="rect">
                <a:avLst/>
              </a:prstGeom>
              <a:blipFill rotWithShape="0">
                <a:blip r:embed="rId4"/>
                <a:stretch>
                  <a:fillRect b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&amp; Homomorphic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1219200"/>
                <a:ext cx="9144000" cy="5177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err="1" smtClean="0"/>
                  <a:t>Paillier</a:t>
                </a:r>
                <a:r>
                  <a:rPr lang="en-US" sz="2400" dirty="0" smtClean="0"/>
                  <a:t> encryption is </a:t>
                </a:r>
                <a:r>
                  <a:rPr lang="en-US" sz="2400" dirty="0"/>
                  <a:t>IND-CPA secure if the decisional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composite </a:t>
                </a:r>
                <a:r>
                  <a:rPr lang="en-US" sz="2400" dirty="0" err="1"/>
                  <a:t>residuosity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problem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decisional </a:t>
                </a:r>
                <a:r>
                  <a:rPr lang="en-US" sz="2000" b="1" dirty="0" smtClean="0"/>
                  <a:t>composite </a:t>
                </a:r>
                <a:r>
                  <a:rPr lang="en-US" sz="2000" b="1" dirty="0" err="1"/>
                  <a:t>residuosity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problem</a:t>
                </a:r>
                <a:r>
                  <a:rPr lang="en-US" sz="2000" dirty="0" smtClean="0"/>
                  <a:t>: given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000" dirty="0" smtClean="0"/>
                  <a:t>, distinguish between the following distributions: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Proof is omitted from this lecture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Homomorphic Addition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by multiplying two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ciphertexts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⊞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⊞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⊞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ciphertext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7712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3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Delegating Computation: Solution</a:t>
            </a:r>
            <a:endParaRPr lang="en-US" dirty="0"/>
          </a:p>
        </p:txBody>
      </p:sp>
      <p:pic>
        <p:nvPicPr>
          <p:cNvPr id="6" name="Picture 6" descr="MC90043983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808" y="1648756"/>
            <a:ext cx="690361" cy="690361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00" y="1295400"/>
            <a:ext cx="971600" cy="13970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0548" y="2415473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60920" y="2715768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21169" y="1697736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602264" y="1393305"/>
                <a:ext cx="1842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64" y="1393305"/>
                <a:ext cx="18426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25" t="-4444" r="-430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V="1">
            <a:off x="1828800" y="1969008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434428" y="1690921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28" y="1690921"/>
                <a:ext cx="1862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 rot="10800000" flipV="1">
            <a:off x="1828800" y="2249424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148975" y="1975279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975" y="1975279"/>
                <a:ext cx="9442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806" t="-2222" r="-83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6" descr="MC90043983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4712" y="3989989"/>
            <a:ext cx="690361" cy="690361"/>
          </a:xfr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04" y="3636633"/>
            <a:ext cx="971600" cy="139707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4452" y="4756706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54824" y="5057001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815073" y="4038969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982533" y="3734538"/>
                <a:ext cx="11554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3" y="3734538"/>
                <a:ext cx="11554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3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 flipV="1">
            <a:off x="1822704" y="4310241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784897" y="4032154"/>
                <a:ext cx="3550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97" y="4032154"/>
                <a:ext cx="35507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89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rot="10800000" flipV="1">
            <a:off x="1822704" y="4590657"/>
            <a:ext cx="5208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477252" y="4316512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52" y="4316512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000" y="3411585"/>
                <a:ext cx="2631426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11585"/>
                <a:ext cx="2631426" cy="292131"/>
              </a:xfrm>
              <a:prstGeom prst="rect">
                <a:avLst/>
              </a:prstGeom>
              <a:blipFill rotWithShape="0">
                <a:blip r:embed="rId11"/>
                <a:stretch>
                  <a:fillRect l="-464" r="-23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503414" y="5357296"/>
                <a:ext cx="459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14" y="5357296"/>
                <a:ext cx="4595489" cy="276999"/>
              </a:xfrm>
              <a:prstGeom prst="rect">
                <a:avLst/>
              </a:prstGeom>
              <a:blipFill rotWithShape="0"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81000" y="5133201"/>
                <a:ext cx="3079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33201"/>
                <a:ext cx="30793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7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6" grpId="0"/>
      <p:bldP spid="28" grpId="0"/>
      <p:bldP spid="30" grpId="0"/>
      <p:bldP spid="5" grpId="0"/>
      <p:bldP spid="3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Homomorphic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990600"/>
                <a:ext cx="9144000" cy="544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Homomorphic Scalar Multiplication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by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exponentiating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a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Is it possible to compute a ciphertext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ciphertext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Homomorphic </a:t>
                </a:r>
                <a:r>
                  <a:rPr lang="en-US" sz="2400" b="1" dirty="0" smtClean="0"/>
                  <a:t>Linear Combination</a:t>
                </a:r>
                <a:r>
                  <a:rPr lang="en-US" sz="2400" dirty="0" smtClean="0"/>
                  <a:t>: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Is it possible to compute a ciphertext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a ciphertext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409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2" b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25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图片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6" name="图文框 55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6" name="图文框 55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7" name="图文框 56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59" name="图文框 58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图文框 60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61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60" name="图文框 59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图文框 60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61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图文框 63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图文框 64"/>
          <p:cNvSpPr/>
          <p:nvPr/>
        </p:nvSpPr>
        <p:spPr>
          <a:xfrm>
            <a:off x="3635911" y="3910703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2-Party Computation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46" y="989281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6198"/>
                <a:ext cx="651164" cy="280333"/>
              </a:xfrm>
              <a:prstGeom prst="rect">
                <a:avLst/>
              </a:prstGeom>
              <a:blipFill rotWithShape="0">
                <a:blip r:embed="rId5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1" y="1350389"/>
                <a:ext cx="651164" cy="280718"/>
              </a:xfrm>
              <a:prstGeom prst="rect">
                <a:avLst/>
              </a:prstGeom>
              <a:blipFill rotWithShape="0"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648263"/>
                <a:ext cx="651164" cy="281616"/>
              </a:xfrm>
              <a:prstGeom prst="rect">
                <a:avLst/>
              </a:prstGeom>
              <a:blipFill rotWithShape="0">
                <a:blip r:embed="rId7"/>
                <a:stretch>
                  <a:fillRect r="-373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274189"/>
                <a:ext cx="651164" cy="279948"/>
              </a:xfrm>
              <a:prstGeom prst="rect">
                <a:avLst/>
              </a:prstGeom>
              <a:blipFill rotWithShape="0">
                <a:blip r:embed="rId8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3456"/>
                <a:ext cx="651164" cy="295530"/>
              </a:xfrm>
              <a:prstGeom prst="rect">
                <a:avLst/>
              </a:prstGeom>
              <a:blipFill rotWithShape="0">
                <a:blip r:embed="rId9"/>
                <a:stretch>
                  <a:fillRect r="-280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09" y="1329607"/>
                <a:ext cx="651164" cy="281872"/>
              </a:xfrm>
              <a:prstGeom prst="rect">
                <a:avLst/>
              </a:prstGeom>
              <a:blipFill rotWithShape="0">
                <a:blip r:embed="rId10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82" y="2472829"/>
                <a:ext cx="651164" cy="281680"/>
              </a:xfrm>
              <a:prstGeom prst="rect">
                <a:avLst/>
              </a:prstGeom>
              <a:blipFill rotWithShape="0"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4" y="2583665"/>
                <a:ext cx="651164" cy="280333"/>
              </a:xfrm>
              <a:prstGeom prst="rect">
                <a:avLst/>
              </a:prstGeom>
              <a:blipFill rotWithShape="0"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9" y="2798189"/>
                <a:ext cx="651164" cy="279948"/>
              </a:xfrm>
              <a:prstGeom prst="rect">
                <a:avLst/>
              </a:prstGeom>
              <a:blipFill rotWithShape="0">
                <a:blip r:embed="rId13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36" y="3300638"/>
                <a:ext cx="651164" cy="280333"/>
              </a:xfrm>
              <a:prstGeom prst="rect">
                <a:avLst/>
              </a:prstGeom>
              <a:blipFill rotWithShape="0"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3331589"/>
                <a:ext cx="651164" cy="280333"/>
              </a:xfrm>
              <a:prstGeom prst="rect">
                <a:avLst/>
              </a:prstGeom>
              <a:blipFill rotWithShape="0">
                <a:blip r:embed="rId15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118056"/>
                <a:ext cx="651164" cy="280333"/>
              </a:xfrm>
              <a:prstGeom prst="rect">
                <a:avLst/>
              </a:prstGeom>
              <a:blipFill rotWithShape="0">
                <a:blip r:embed="rId16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91" y="4145544"/>
                <a:ext cx="651164" cy="280333"/>
              </a:xfrm>
              <a:prstGeom prst="rect">
                <a:avLst/>
              </a:prstGeom>
              <a:blipFill rotWithShape="0">
                <a:blip r:embed="rId17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55" y="5184856"/>
                <a:ext cx="651164" cy="280333"/>
              </a:xfrm>
              <a:prstGeom prst="rect">
                <a:avLst/>
              </a:prstGeom>
              <a:blipFill rotWithShape="0">
                <a:blip r:embed="rId18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73" y="5084189"/>
                <a:ext cx="651164" cy="284501"/>
              </a:xfrm>
              <a:prstGeom prst="rect">
                <a:avLst/>
              </a:prstGeom>
              <a:blipFill rotWithShape="0">
                <a:blip r:embed="rId19"/>
                <a:stretch>
                  <a:fillRect r="-207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37" y="6175456"/>
                <a:ext cx="651164" cy="280333"/>
              </a:xfrm>
              <a:prstGeom prst="rect">
                <a:avLst/>
              </a:prstGeom>
              <a:blipFill rotWithShape="0">
                <a:blip r:embed="rId20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4076" y="1956832"/>
            <a:ext cx="935261" cy="39116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09921" y="1986800"/>
            <a:ext cx="935261" cy="388197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4083" y="1985932"/>
            <a:ext cx="935261" cy="39412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9109" y="3743441"/>
            <a:ext cx="1041810" cy="394123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5182" y="3744015"/>
            <a:ext cx="1041810" cy="394123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706" y="2658533"/>
            <a:ext cx="1610070" cy="77046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59984" y="2707719"/>
            <a:ext cx="1598231" cy="770467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88459" y="4202638"/>
            <a:ext cx="1598231" cy="76750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8250" y="4398389"/>
            <a:ext cx="1704780" cy="77343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65319" y="5426769"/>
            <a:ext cx="1704780" cy="770467"/>
          </a:xfrm>
          <a:prstGeom prst="rect">
            <a:avLst/>
          </a:prstGeom>
        </p:spPr>
      </p:pic>
      <p:sp>
        <p:nvSpPr>
          <p:cNvPr id="62" name="图文框 61"/>
          <p:cNvSpPr/>
          <p:nvPr/>
        </p:nvSpPr>
        <p:spPr>
          <a:xfrm>
            <a:off x="1213104" y="2124456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3763927" y="2151888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图文框 63"/>
          <p:cNvSpPr/>
          <p:nvPr/>
        </p:nvSpPr>
        <p:spPr>
          <a:xfrm>
            <a:off x="5790847" y="1958051"/>
            <a:ext cx="1030577" cy="223201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图文框 64"/>
          <p:cNvSpPr/>
          <p:nvPr/>
        </p:nvSpPr>
        <p:spPr>
          <a:xfrm>
            <a:off x="2267712" y="3005447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图文框 65"/>
          <p:cNvSpPr/>
          <p:nvPr/>
        </p:nvSpPr>
        <p:spPr>
          <a:xfrm>
            <a:off x="5618868" y="2874264"/>
            <a:ext cx="1659756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图文框 66"/>
          <p:cNvSpPr/>
          <p:nvPr/>
        </p:nvSpPr>
        <p:spPr>
          <a:xfrm>
            <a:off x="3635911" y="3910703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图文框 67"/>
          <p:cNvSpPr/>
          <p:nvPr/>
        </p:nvSpPr>
        <p:spPr>
          <a:xfrm>
            <a:off x="4745383" y="3916680"/>
            <a:ext cx="1030577" cy="225433"/>
          </a:xfrm>
          <a:prstGeom prst="frame">
            <a:avLst>
              <a:gd name="adj1" fmla="val 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35235</TotalTime>
  <Words>1018</Words>
  <Application>Microsoft Office PowerPoint</Application>
  <PresentationFormat>全屏显示(4:3)</PresentationFormat>
  <Paragraphs>378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Office Theme</vt:lpstr>
      <vt:lpstr>Foundations of Cryptography garbled circuit, delegating computation, homomorphic encryption,  Paillier’s encryption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2-Party Computation of GE(x,y)</vt:lpstr>
      <vt:lpstr>PowerPoint 演示文稿</vt:lpstr>
      <vt:lpstr>Delegating Computation</vt:lpstr>
      <vt:lpstr>Delegating Computation</vt:lpstr>
      <vt:lpstr>Homomorphic Encryption</vt:lpstr>
      <vt:lpstr>PowerPoint 演示文稿</vt:lpstr>
      <vt:lpstr>Paillier’s Encryption</vt:lpstr>
      <vt:lpstr>m=(β⋅γ mod N)?</vt:lpstr>
      <vt:lpstr>m=(β⋅γ mod N)?</vt:lpstr>
      <vt:lpstr>m=(β⋅γ mod N)?</vt:lpstr>
      <vt:lpstr>Security &amp; Homomorphic Property</vt:lpstr>
      <vt:lpstr>Delegating Computation: Solution</vt:lpstr>
      <vt:lpstr>More Homomorphic Property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842</cp:revision>
  <cp:lastPrinted>2019-11-27T03:32:15Z</cp:lastPrinted>
  <dcterms:created xsi:type="dcterms:W3CDTF">2014-04-06T04:43:09Z</dcterms:created>
  <dcterms:modified xsi:type="dcterms:W3CDTF">2019-11-27T09:23:51Z</dcterms:modified>
</cp:coreProperties>
</file>