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14" r:id="rId2"/>
    <p:sldId id="728" r:id="rId3"/>
    <p:sldId id="729" r:id="rId4"/>
    <p:sldId id="730" r:id="rId5"/>
    <p:sldId id="731" r:id="rId6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>
      <p:cViewPr varScale="1">
        <p:scale>
          <a:sx n="70" d="100"/>
          <a:sy n="70" d="100"/>
        </p:scale>
        <p:origin x="1216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60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13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86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6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1.emf"/><Relationship Id="rId9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2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1.emf"/><Relationship Id="rId9" Type="http://schemas.openxmlformats.org/officeDocument/2006/relationships/image" Target="../media/image6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Foundations of Cryptography</a:t>
            </a:r>
            <a:br>
              <a:rPr lang="en-US" dirty="0" smtClean="0"/>
            </a:br>
            <a:r>
              <a:rPr lang="en-US" sz="2000" dirty="0" smtClean="0"/>
              <a:t>p</a:t>
            </a:r>
            <a:r>
              <a:rPr lang="en-US" sz="2000" dirty="0" smtClean="0"/>
              <a:t>rivate information retrieval</a:t>
            </a:r>
            <a:endParaRPr lang="en-US" sz="105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ShanghaiTech, 2019F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Private Information Retrieval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14"/>
              <p:cNvSpPr txBox="1"/>
              <p:nvPr/>
            </p:nvSpPr>
            <p:spPr>
              <a:xfrm>
                <a:off x="0" y="990600"/>
                <a:ext cx="9144000" cy="3210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 Problem of Single-Database Private Information Retrieval:</a:t>
                </a:r>
                <a:endParaRPr lang="en-US" sz="2400" b="1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There is a publicly accessible database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{0,1}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/>
                  <a:t>, owned by Bob</a:t>
                </a:r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Alice wants to learn a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from </a:t>
                </a:r>
                <a:r>
                  <a:rPr lang="en-US" sz="2000" dirty="0" smtClean="0"/>
                  <a:t>Bob</a:t>
                </a:r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Alice wants to hide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from </a:t>
                </a:r>
                <a:r>
                  <a:rPr lang="en-US" sz="2000" dirty="0" smtClean="0"/>
                  <a:t>Bob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</a:t>
                </a:r>
                <a:r>
                  <a:rPr lang="en-US" sz="2400" dirty="0" smtClean="0"/>
                  <a:t>: encode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/>
                  <a:t> as a matrix; hide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smtClean="0"/>
                  <a:t> with Paillier’s encryption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Suppose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. Then database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/>
                  <a:t> is represented as a matrix as below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There exists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×[ℓ]</m:t>
                    </m:r>
                  </m:oMath>
                </a14:m>
                <a:r>
                  <a:rPr lang="en-US" sz="2000" dirty="0"/>
                  <a:t> such that the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-entry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It suffices for Alice to retrieve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000" dirty="0"/>
                  <a:t> from </a:t>
                </a:r>
                <a:r>
                  <a:rPr lang="en-US" sz="2000" dirty="0" smtClean="0"/>
                  <a:t>Bob. </a:t>
                </a:r>
              </a:p>
            </p:txBody>
          </p:sp>
        </mc:Choice>
        <mc:Fallback xmlns="">
          <p:sp>
            <p:nvSpPr>
              <p:cNvPr id="33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321081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90" b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887" y="4267200"/>
            <a:ext cx="5550113" cy="2058663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4800600" y="5257800"/>
            <a:ext cx="1143000" cy="457200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943600" y="4980801"/>
                <a:ext cx="248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980801"/>
                <a:ext cx="24872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4634" r="-731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267200" y="2202218"/>
                <a:ext cx="4184479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 smtClean="0"/>
                  <a:t>2PC Problem: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𝐏𝐈𝐑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,⊥)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202218"/>
                <a:ext cx="418447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09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Construction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14"/>
              <p:cNvSpPr txBox="1"/>
              <p:nvPr/>
            </p:nvSpPr>
            <p:spPr>
              <a:xfrm>
                <a:off x="0" y="1066800"/>
                <a:ext cx="9144000" cy="2694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Alice: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for </a:t>
                </a:r>
                <a:r>
                  <a:rPr lang="en-US" sz="2000" dirty="0" err="1" smtClean="0"/>
                  <a:t>Paillier</a:t>
                </a:r>
                <a:r>
                  <a:rPr lang="en-US" sz="2000" dirty="0" smtClean="0"/>
                  <a:t> encryption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Alice: compute an encryption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(0,0,…,0,1,0,…,0)</m:t>
                    </m:r>
                  </m:oMath>
                </a14:m>
                <a:endParaRPr lang="en-US" sz="2000" dirty="0" smtClean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b="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b="0" dirty="0" smtClean="0"/>
                  <a:t>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 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b="0" dirty="0" smtClean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 smtClean="0"/>
                  <a:t>, </a:t>
                </a:r>
                <a:r>
                  <a:rPr lang="en-US" sz="2000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← 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Alice: send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to Bob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Bob: </a:t>
                </a:r>
                <a:r>
                  <a:rPr lang="en-US" sz="2000" dirty="0"/>
                  <a:t>receives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/>
                  <a:t>; doesn’t </a:t>
                </a:r>
                <a:r>
                  <a:rPr lang="en-US" sz="2000" dirty="0" smtClean="0"/>
                  <a:t>know the encrypted values</a:t>
                </a:r>
                <a:endParaRPr lang="en-US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Bob: </a:t>
                </a:r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⋯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,ℓ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000" dirty="0"/>
                  <a:t> for every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∈[ℓ]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3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2694264"/>
              </a:xfrm>
              <a:prstGeom prst="rect">
                <a:avLst/>
              </a:prstGeom>
              <a:blipFill rotWithShape="0">
                <a:blip r:embed="rId3"/>
                <a:stretch>
                  <a:fillRect b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887" y="3761064"/>
            <a:ext cx="5550113" cy="20586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87600" y="5743527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600" y="5743527"/>
                <a:ext cx="25507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4286" r="-476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05200" y="5743527"/>
                <a:ext cx="260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743527"/>
                <a:ext cx="26039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628" r="-697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212218" y="5743527"/>
                <a:ext cx="261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218" y="5743527"/>
                <a:ext cx="26148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3953" r="-2326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641030" y="5743527"/>
                <a:ext cx="249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030" y="5743527"/>
                <a:ext cx="24917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4634" r="-1219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226300" y="3773764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300" y="3773764"/>
                <a:ext cx="28315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2766" r="-63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226300" y="4065864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300" y="4065864"/>
                <a:ext cx="288477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2500" r="-625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226300" y="4779465"/>
                <a:ext cx="302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300" y="4779465"/>
                <a:ext cx="302583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2000" r="-200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226300" y="5513664"/>
                <a:ext cx="2772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300" y="5513664"/>
                <a:ext cx="277255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3043" r="-1087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60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Construction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14"/>
              <p:cNvSpPr txBox="1"/>
              <p:nvPr/>
            </p:nvSpPr>
            <p:spPr>
              <a:xfrm>
                <a:off x="0" y="1447800"/>
                <a:ext cx="9144000" cy="2203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Bob: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 smtClean="0"/>
                  <a:t> to Alice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Alice: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⋯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,ℓ</m:t>
                            </m:r>
                          </m:sub>
                        </m:sSub>
                      </m:sup>
                    </m:sSubSup>
                  </m:oMath>
                </a14:m>
                <a:endParaRPr lang="en-US" dirty="0" smtClean="0"/>
              </a:p>
              <a:p>
                <a:pPr lvl="1">
                  <a:lnSpc>
                    <a:spcPct val="120000"/>
                  </a:lnSpc>
                </a:pPr>
                <a:r>
                  <a:rPr lang="en-US" b="0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bSup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bSup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bSup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bSup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bSup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,ℓ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>
                  <a:lnSpc>
                    <a:spcPct val="120000"/>
                  </a:lnSpc>
                </a:pPr>
                <a:r>
                  <a:rPr lang="en-US" b="0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∏"/>
                                <m:limLoc m:val="subSu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Alice: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000" dirty="0" smtClean="0"/>
                  <a:t>, which is the expected value</a:t>
                </a:r>
              </a:p>
            </p:txBody>
          </p:sp>
        </mc:Choice>
        <mc:Fallback xmlns="">
          <p:sp>
            <p:nvSpPr>
              <p:cNvPr id="33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2203873"/>
              </a:xfrm>
              <a:prstGeom prst="rect">
                <a:avLst/>
              </a:prstGeom>
              <a:blipFill rotWithShape="0">
                <a:blip r:embed="rId3"/>
                <a:stretch>
                  <a:fillRect b="-10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887" y="3760338"/>
            <a:ext cx="5550113" cy="20586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87600" y="5742801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600" y="5742801"/>
                <a:ext cx="25507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4286" r="-476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05200" y="5742801"/>
                <a:ext cx="260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742801"/>
                <a:ext cx="26039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628" r="-697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12218" y="5742801"/>
                <a:ext cx="261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218" y="5742801"/>
                <a:ext cx="26148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3953" r="-2326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641030" y="5742801"/>
                <a:ext cx="249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030" y="5742801"/>
                <a:ext cx="24917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4634" r="-1219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226300" y="3773038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300" y="3773038"/>
                <a:ext cx="28315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2766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226300" y="4065138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300" y="4065138"/>
                <a:ext cx="288477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2500" r="-625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26300" y="4778739"/>
                <a:ext cx="302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300" y="4778739"/>
                <a:ext cx="302583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2000" r="-2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226300" y="5512938"/>
                <a:ext cx="2772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300" y="5512938"/>
                <a:ext cx="277255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3043" r="-1087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68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Evaluation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14"/>
              <p:cNvSpPr txBox="1"/>
              <p:nvPr/>
            </p:nvSpPr>
            <p:spPr>
              <a:xfrm>
                <a:off x="0" y="1219200"/>
                <a:ext cx="9144000" cy="5124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EFFICIENCY</a:t>
                </a:r>
                <a:r>
                  <a:rPr lang="en-US" sz="2400" dirty="0" smtClean="0"/>
                  <a:t>: Alice and Bob communicate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elements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Alice sends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 smtClean="0"/>
                  <a:t> to Bob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Bob sends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 smtClean="0"/>
                  <a:t> to Alice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Communication complexity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2ℓ</m:t>
                    </m:r>
                  </m:oMath>
                </a14:m>
                <a:r>
                  <a:rPr lang="en-US" sz="2000" dirty="0" smtClean="0"/>
                  <a:t> elements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000" dirty="0" smtClean="0"/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sz="2000" dirty="0" smtClean="0"/>
                  <a:t> elements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communication complexity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This is a non-trivial solution of single-database PIR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SECURITY: </a:t>
                </a:r>
                <a:r>
                  <a:rPr lang="en-US" sz="2400" dirty="0" smtClean="0"/>
                  <a:t>the index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smtClean="0"/>
                  <a:t> is hidden from server with Paillier’s encryption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index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 smtClean="0"/>
                  <a:t> is identical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 smtClean="0"/>
                  <a:t> is encoded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Bob cannot distinguish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000" dirty="0" smtClean="0"/>
                  <a:t> and all the other </a:t>
                </a:r>
                <a:r>
                  <a:rPr lang="en-US" sz="2000" dirty="0" err="1" smtClean="0"/>
                  <a:t>ciphertexts</a:t>
                </a:r>
                <a:r>
                  <a:rPr lang="en-US" sz="2000" dirty="0" smtClean="0"/>
                  <a:t> due to the IND-CPA security of </a:t>
                </a:r>
                <a:r>
                  <a:rPr lang="en-US" sz="2000" dirty="0" err="1" smtClean="0"/>
                  <a:t>Paillier</a:t>
                </a:r>
                <a:r>
                  <a:rPr lang="en-US" sz="2000" dirty="0" smtClean="0"/>
                  <a:t> encryption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Bob learns no information about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3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5124801"/>
              </a:xfrm>
              <a:prstGeom prst="rect">
                <a:avLst/>
              </a:prstGeom>
              <a:blipFill rotWithShape="0">
                <a:blip r:embed="rId3"/>
                <a:stretch>
                  <a:fillRect l="-1000" b="-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97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35168</TotalTime>
  <Words>88</Words>
  <Application>Microsoft Office PowerPoint</Application>
  <PresentationFormat>全屏显示(4:3)</PresentationFormat>
  <Paragraphs>62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Cambria Math</vt:lpstr>
      <vt:lpstr>Office Theme</vt:lpstr>
      <vt:lpstr>Foundations of Cryptography private information retrieval</vt:lpstr>
      <vt:lpstr>Private Information Retrieval</vt:lpstr>
      <vt:lpstr>Construction</vt:lpstr>
      <vt:lpstr>Construction</vt:lpstr>
      <vt:lpstr>Evaluation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840</cp:revision>
  <cp:lastPrinted>2019-11-27T03:32:15Z</cp:lastPrinted>
  <dcterms:created xsi:type="dcterms:W3CDTF">2014-04-06T04:43:09Z</dcterms:created>
  <dcterms:modified xsi:type="dcterms:W3CDTF">2019-12-02T07:02:52Z</dcterms:modified>
</cp:coreProperties>
</file>