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77" r:id="rId13"/>
    <p:sldId id="365" r:id="rId14"/>
    <p:sldId id="366" r:id="rId15"/>
    <p:sldId id="367" r:id="rId16"/>
    <p:sldId id="368" r:id="rId17"/>
    <p:sldId id="371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93D-455B-AE03-42BC589D5B9D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93D-455B-AE03-42BC589D5B9D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93D-455B-AE03-42BC589D5B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2.4</c:v>
                </c:pt>
                <c:pt idx="23">
                  <c:v>0.2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D-455B-AE03-42BC589D5B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767392"/>
        <c:axId val="194767952"/>
      </c:barChart>
      <c:catAx>
        <c:axId val="19476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767952"/>
        <c:crosses val="autoZero"/>
        <c:auto val="1"/>
        <c:lblAlgn val="ctr"/>
        <c:lblOffset val="100"/>
        <c:noMultiLvlLbl val="0"/>
      </c:catAx>
      <c:valAx>
        <c:axId val="1947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76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Frequencies</a:t>
            </a:r>
            <a:r>
              <a:rPr lang="en-US" altLang="zh-CN" b="1" baseline="0" dirty="0" smtClean="0"/>
              <a:t> of Letters in a Normal English text</a:t>
            </a:r>
            <a:endParaRPr lang="en-US" altLang="zh-C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477-4D0C-8AC4-6D32FB5A3CFE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477-4D0C-8AC4-6D32FB5A3CFE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77-4D0C-8AC4-6D32FB5A3CFE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0.1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477-4D0C-8AC4-6D32FB5A3C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2.2999999999999998</c:v>
                </c:pt>
                <c:pt idx="23">
                  <c:v>0.1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77-4D0C-8AC4-6D32FB5A3C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4907360"/>
        <c:axId val="254908480"/>
      </c:barChart>
      <c:catAx>
        <c:axId val="25490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4908480"/>
        <c:crosses val="autoZero"/>
        <c:auto val="1"/>
        <c:lblAlgn val="ctr"/>
        <c:lblOffset val="100"/>
        <c:noMultiLvlLbl val="0"/>
      </c:catAx>
      <c:valAx>
        <c:axId val="2549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Probability (%)</a:t>
                </a:r>
                <a:endParaRPr lang="en-US" alt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49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mod, </a:t>
            </a:r>
            <a:r>
              <a:rPr lang="en-US" sz="2200" dirty="0" smtClean="0"/>
              <a:t>shift cipher, sufficient key space principle</a:t>
            </a:r>
            <a:r>
              <a:rPr lang="en-US" sz="2200" dirty="0"/>
              <a:t>, </a:t>
            </a:r>
            <a:r>
              <a:rPr lang="en-US" sz="2200" dirty="0" smtClean="0"/>
              <a:t>substitution cipher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 smtClean="0"/>
              <a:t>letter frequency analysis</a:t>
            </a:r>
            <a:r>
              <a:rPr lang="en-US" sz="2200" dirty="0"/>
              <a:t>, Vigenère </a:t>
            </a:r>
            <a:r>
              <a:rPr lang="en-US" sz="2200" dirty="0" smtClean="0"/>
              <a:t>cipher</a:t>
            </a:r>
            <a:r>
              <a:rPr lang="en-US" sz="2200" dirty="0"/>
              <a:t>, Kasiski’s </a:t>
            </a:r>
            <a:r>
              <a:rPr lang="en-US" sz="2200" dirty="0" smtClean="0"/>
              <a:t>method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219200"/>
                <a:ext cx="9144000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 err="1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QV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</a:t>
                </a:r>
                <a:r>
                  <a:rPr lang="en-US" sz="1600" dirty="0" smtClean="0">
                    <a:sym typeface="Wingdings" pitchFamily="2" charset="2"/>
                  </a:rPr>
                  <a:t>   </a:t>
                </a:r>
                <a:r>
                  <a:rPr lang="en-US" sz="1600" dirty="0" err="1" smtClean="0">
                    <a:sym typeface="Wingdings" pitchFamily="2" charset="2"/>
                  </a:rPr>
                  <a:t>YIDJUV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R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</a:t>
                </a:r>
                <a:r>
                  <a:rPr lang="en-US" sz="1600" dirty="0" err="1">
                    <a:sym typeface="Wingdings" pitchFamily="2" charset="2"/>
                  </a:rPr>
                  <a:t>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V</a:t>
                </a:r>
                <a:r>
                  <a:rPr lang="en-US" sz="1600" dirty="0">
                    <a:sym typeface="Wingdings" pitchFamily="2" charset="2"/>
                  </a:rPr>
                  <a:t> OCVI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VXQV DICPQG DIRCOCS VI WOCP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JXIC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POFVRQUSXV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 err="1" smtClean="0">
                    <a:sym typeface="Wingdings" pitchFamily="2" charset="2"/>
                  </a:rPr>
                  <a:t>QFFUR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F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GIU VXQV XOF IR </a:t>
                </a:r>
                <a:r>
                  <a:rPr lang="en-US" sz="1600" dirty="0" err="1">
                    <a:sym typeface="Wingdings" pitchFamily="2" charset="2"/>
                  </a:rPr>
                  <a:t>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QYYIUCVOCS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QRYX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YV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BXOYX </a:t>
                </a:r>
                <a:r>
                  <a:rPr lang="en-US" sz="1600" dirty="0">
                    <a:sym typeface="Wingdings" pitchFamily="2" charset="2"/>
                  </a:rPr>
                  <a:t>OF DOFFOCS WRID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Observation 2: </a:t>
                </a:r>
                <a:r>
                  <a:rPr lang="en-US" sz="1600" dirty="0" err="1" smtClean="0">
                    <a:sym typeface="Wingdings" pitchFamily="2" charset="2"/>
                  </a:rPr>
                  <a:t>ICe</a:t>
                </a:r>
                <a:r>
                  <a:rPr lang="en-US" sz="1600" dirty="0" smtClean="0">
                    <a:sym typeface="Wingdings" pitchFamily="2" charset="2"/>
                  </a:rPr>
                  <a:t>, </a:t>
                </a:r>
                <a:r>
                  <a:rPr lang="en-US" sz="1600" dirty="0" err="1" smtClean="0">
                    <a:sym typeface="Wingdings" pitchFamily="2" charset="2"/>
                  </a:rPr>
                  <a:t>VXe</a:t>
                </a:r>
                <a:r>
                  <a:rPr lang="en-US" sz="1600" dirty="0" smtClean="0">
                    <a:sym typeface="Wingdings" pitchFamily="2" charset="2"/>
                  </a:rPr>
                  <a:t>, IC appear in the ciphertext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VX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𝐕𝐗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𝐭𝐡𝐞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</a:t>
                </a:r>
                <a:r>
                  <a:rPr lang="en-US" sz="1600" dirty="0" err="1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YIDJU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 smtClean="0">
                    <a:sym typeface="Wingdings" pitchFamily="2" charset="2"/>
                  </a:rPr>
                  <a:t>R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S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et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OC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DICPQG DIRCOCS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WOCP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</a:t>
                </a:r>
                <a:r>
                  <a:rPr lang="en-US" sz="1600" dirty="0" err="1">
                    <a:sym typeface="Wingdings" pitchFamily="2" charset="2"/>
                  </a:rPr>
                  <a:t>POF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RQUS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QFFUR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F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GIU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OF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QYYIUC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OCS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B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 smtClean="0">
                    <a:sym typeface="Wingdings" pitchFamily="2" charset="2"/>
                  </a:rPr>
                  <a:t>OY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OF DOFFOCS WRID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 smtClean="0">
                    <a:sym typeface="Wingdings" pitchFamily="2" charset="2"/>
                  </a:rPr>
                  <a:t>HO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 smtClean="0">
                    <a:sym typeface="Wingdings" pitchFamily="2" charset="2"/>
                  </a:rPr>
                  <a:t>QE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>
                    <a:sym typeface="Wingdings" pitchFamily="2" charset="2"/>
                  </a:rPr>
                  <a:t>Observation </a:t>
                </a:r>
                <a:r>
                  <a:rPr lang="pt-BR" sz="1600" b="1" dirty="0" smtClean="0">
                    <a:sym typeface="Wingdings" pitchFamily="2" charset="2"/>
                  </a:rPr>
                  <a:t>3: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>
                    <a:sym typeface="Wingdings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” appears as a single word.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>
                    <a:sym typeface="Wingdings" pitchFamily="2" charset="2"/>
                  </a:rPr>
                  <a:t>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thQt</a:t>
                </a:r>
                <a:r>
                  <a:rPr lang="en-US" sz="1600" dirty="0" smtClean="0">
                    <a:sym typeface="Wingdings" pitchFamily="2" charset="2"/>
                  </a:rPr>
                  <a:t> appears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410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9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1524000"/>
            <a:ext cx="91440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OD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OW GIU BOEE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RROHOCS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at</a:t>
            </a:r>
            <a:r>
              <a:rPr lang="en-US" sz="1600" dirty="0">
                <a:sym typeface="Wingdings" pitchFamily="2" charset="2"/>
              </a:rPr>
              <a:t> GIUR KIA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WIR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EIY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DF</a:t>
            </a:r>
            <a:r>
              <a:rPr lang="en-US" sz="1600" dirty="0">
                <a:sym typeface="Wingdings" pitchFamily="2" charset="2"/>
              </a:rPr>
              <a:t> GIU S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et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GIUR </a:t>
            </a:r>
            <a:r>
              <a:rPr lang="en-US" sz="1600" dirty="0" err="1">
                <a:sym typeface="Wingdings" pitchFamily="2" charset="2"/>
              </a:rPr>
              <a:t>IWWOY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IC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DICP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G</a:t>
            </a:r>
            <a:r>
              <a:rPr lang="en-US" sz="1600" dirty="0">
                <a:sym typeface="Wingdings" pitchFamily="2" charset="2"/>
              </a:rPr>
              <a:t> DIRCOCS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WOCP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ROCSOCS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POF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US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YICWUF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BIRM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FFUR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GIU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OF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YYIUC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YIRP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ea</a:t>
            </a:r>
            <a:r>
              <a:rPr lang="en-US" sz="1600" dirty="0" err="1">
                <a:sym typeface="Wingdings" pitchFamily="2" charset="2"/>
              </a:rPr>
              <a:t>RY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JRIK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B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OF DOFFOCS WRID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AFIEU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EG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HO</a:t>
            </a:r>
            <a:r>
              <a:rPr lang="en-US" sz="1600" dirty="0" err="1" smtClean="0">
                <a:solidFill>
                  <a:srgbClr val="C00000"/>
                </a:solidFill>
                <a:sym typeface="Wingdings" pitchFamily="2" charset="2"/>
              </a:rPr>
              <a:t>ta</a:t>
            </a:r>
            <a:r>
              <a:rPr lang="en-US" sz="1600" dirty="0" err="1" smtClean="0">
                <a:sym typeface="Wingdings" pitchFamily="2" charset="2"/>
              </a:rPr>
              <a:t>E</a:t>
            </a:r>
            <a:endParaRPr lang="en-US" sz="1600" dirty="0" smtClean="0">
              <a:sym typeface="Wingdings" pitchFamily="2" charset="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itchFamily="2" charset="2"/>
              </a:rPr>
              <a:t>Plaintext</a:t>
            </a:r>
            <a:r>
              <a:rPr lang="en-US" sz="1600" dirty="0">
                <a:sym typeface="Wingdings" pitchFamily="2" charset="2"/>
              </a:rPr>
              <a:t>:                                                                                                                                   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imagine </a:t>
            </a:r>
            <a:r>
              <a:rPr lang="en-US" sz="1600" dirty="0">
                <a:sym typeface="Wingdings" pitchFamily="2" charset="2"/>
              </a:rPr>
              <a:t>if you will arriving at your job as a manager for one of NASAs local computer systems you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get </a:t>
            </a:r>
            <a:r>
              <a:rPr lang="en-US" sz="1600" dirty="0">
                <a:sym typeface="Wingdings" pitchFamily="2" charset="2"/>
              </a:rPr>
              <a:t>into your office on that Monday morning to find the phones ringing every caller is a distraught </a:t>
            </a:r>
            <a:r>
              <a:rPr lang="en-US" sz="1600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confused </a:t>
            </a:r>
            <a:r>
              <a:rPr lang="en-US" sz="1600" dirty="0">
                <a:sym typeface="Wingdings" pitchFamily="2" charset="2"/>
              </a:rPr>
              <a:t>NASA worker and every caller assures you that his or her file or accounting record or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research </a:t>
            </a:r>
            <a:r>
              <a:rPr lang="en-US" sz="1600" dirty="0">
                <a:sym typeface="Wingdings" pitchFamily="2" charset="2"/>
              </a:rPr>
              <a:t>project every one of which is missing from the computer system is absolutely </a:t>
            </a:r>
            <a:r>
              <a:rPr lang="en-US" sz="1600" dirty="0" smtClean="0">
                <a:sym typeface="Wingdings" pitchFamily="2" charset="2"/>
              </a:rPr>
              <a:t>vital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itchFamily="2" charset="2"/>
              </a:rPr>
              <a:t>Imagine, </a:t>
            </a:r>
            <a:r>
              <a:rPr lang="en-US" sz="1600" dirty="0">
                <a:sym typeface="Wingdings" pitchFamily="2" charset="2"/>
              </a:rPr>
              <a:t>if you </a:t>
            </a:r>
            <a:r>
              <a:rPr lang="en-US" sz="1600" dirty="0" smtClean="0">
                <a:sym typeface="Wingdings" pitchFamily="2" charset="2"/>
              </a:rPr>
              <a:t>will, </a:t>
            </a:r>
            <a:r>
              <a:rPr lang="en-US" sz="1600" dirty="0">
                <a:sym typeface="Wingdings" pitchFamily="2" charset="2"/>
              </a:rPr>
              <a:t>arriving at your job as a manager for one of NASAs local computer </a:t>
            </a:r>
            <a:r>
              <a:rPr lang="en-US" sz="1600" dirty="0" smtClean="0">
                <a:sym typeface="Wingdings" pitchFamily="2" charset="2"/>
              </a:rPr>
              <a:t>systems. </a:t>
            </a:r>
            <a:r>
              <a:rPr lang="en-US" sz="1600" dirty="0">
                <a:sym typeface="Wingdings" pitchFamily="2" charset="2"/>
              </a:rPr>
              <a:t>you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get into your office on that Monday morning to find the </a:t>
            </a:r>
            <a:r>
              <a:rPr lang="en-US" sz="1600" dirty="0" smtClean="0">
                <a:sym typeface="Wingdings" pitchFamily="2" charset="2"/>
              </a:rPr>
              <a:t>phones ringing. </a:t>
            </a:r>
            <a:r>
              <a:rPr lang="en-US" sz="1600" dirty="0">
                <a:sym typeface="Wingdings" pitchFamily="2" charset="2"/>
              </a:rPr>
              <a:t>every caller is a </a:t>
            </a:r>
            <a:r>
              <a:rPr lang="en-US" sz="1600" dirty="0" smtClean="0">
                <a:sym typeface="Wingdings" pitchFamily="2" charset="2"/>
              </a:rPr>
              <a:t>distraught,  </a:t>
            </a:r>
            <a:endParaRPr lang="en-US" sz="1600" dirty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confused NASA </a:t>
            </a:r>
            <a:r>
              <a:rPr lang="en-US" sz="1600" dirty="0" smtClean="0">
                <a:sym typeface="Wingdings" pitchFamily="2" charset="2"/>
              </a:rPr>
              <a:t>worker. </a:t>
            </a:r>
            <a:r>
              <a:rPr lang="en-US" sz="1600" dirty="0">
                <a:sym typeface="Wingdings" pitchFamily="2" charset="2"/>
              </a:rPr>
              <a:t>and every caller assures you that his or her file or accounting record or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research </a:t>
            </a:r>
            <a:r>
              <a:rPr lang="en-US" sz="1600" dirty="0" smtClean="0">
                <a:sym typeface="Wingdings" pitchFamily="2" charset="2"/>
              </a:rPr>
              <a:t>project-every </a:t>
            </a:r>
            <a:r>
              <a:rPr lang="en-US" sz="1600" dirty="0">
                <a:sym typeface="Wingdings" pitchFamily="2" charset="2"/>
              </a:rPr>
              <a:t>one of which is missing from the computer </a:t>
            </a:r>
            <a:r>
              <a:rPr lang="en-US" sz="1600" dirty="0" smtClean="0">
                <a:sym typeface="Wingdings" pitchFamily="2" charset="2"/>
              </a:rPr>
              <a:t>system-is </a:t>
            </a:r>
            <a:r>
              <a:rPr lang="en-US" sz="1600" dirty="0">
                <a:sym typeface="Wingdings" pitchFamily="2" charset="2"/>
              </a:rPr>
              <a:t>absolutely vital</a:t>
            </a:r>
            <a:endParaRPr lang="en-US" sz="16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65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Improved Attack of the Shift Cipher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513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Drawbacks of the Brute-Force Attack of the Shift Cipher: </a:t>
                </a:r>
                <a:r>
                  <a:rPr lang="en-US" sz="2400" dirty="0" smtClean="0">
                    <a:sym typeface="Wingdings" pitchFamily="2" charset="2"/>
                  </a:rPr>
                  <a:t>It </a:t>
                </a:r>
                <a:r>
                  <a:rPr lang="en-US" sz="2400" dirty="0">
                    <a:sym typeface="Wingdings" pitchFamily="2" charset="2"/>
                  </a:rPr>
                  <a:t>is </a:t>
                </a:r>
                <a:r>
                  <a:rPr lang="en-US" sz="2400" dirty="0" smtClean="0">
                    <a:sym typeface="Wingdings" pitchFamily="2" charset="2"/>
                  </a:rPr>
                  <a:t>difficult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ym typeface="Wingdings" pitchFamily="2" charset="2"/>
                  </a:rPr>
                  <a:t>      for a computer to check whether a given plaintext “makes sense.”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ym typeface="Wingdings" pitchFamily="2" charset="2"/>
                  </a:rPr>
                  <a:t>      (The key space can be chosen large)</a:t>
                </a:r>
                <a:endParaRPr lang="en-US" sz="20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An Improved (automated) Attack: </a:t>
                </a:r>
                <a:r>
                  <a:rPr lang="en-US" sz="2400" dirty="0" smtClean="0">
                    <a:sym typeface="Wingdings" pitchFamily="2" charset="2"/>
                  </a:rPr>
                  <a:t>needs sufficiently long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a normal English text,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≈0.065</m:t>
                      </m:r>
                    </m:oMath>
                  </m:oMathPara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the ciphertext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00CC"/>
                    </a:solidFill>
                    <a:sym typeface="Wingdings" pitchFamily="2" charset="2"/>
                  </a:rPr>
                  <a:t>IDEA: If the secret key is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2000" b="0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,</a:t>
                </a:r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, and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pt-BR" altLang="zh-CN" sz="200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pt-BR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≈0.065</m:t>
                      </m:r>
                    </m:oMath>
                  </m:oMathPara>
                </a14:m>
                <a:endParaRPr lang="en-US" sz="2000" b="0" i="0" dirty="0" smtClean="0">
                  <a:solidFill>
                    <a:srgbClr val="0000CC"/>
                  </a:solidFill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Output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(0≤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≤25)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closest</m:t>
                    </m:r>
                    <m: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0.065</m:t>
                    </m:r>
                  </m:oMath>
                </a14:m>
                <a:r>
                  <a:rPr lang="en-US" sz="2000" b="0" i="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. (heuristic)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38266"/>
              </a:xfrm>
              <a:prstGeom prst="rect">
                <a:avLst/>
              </a:prstGeom>
              <a:blipFill>
                <a:blip r:embed="rId3"/>
                <a:stretch>
                  <a:fillRect l="-1000" t="-119" r="-67" b="-12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2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68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Vigenère </a:t>
            </a:r>
            <a:r>
              <a:rPr lang="en-US" dirty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488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:r>
                  <a:rPr lang="en-US" sz="2400" dirty="0" smtClean="0"/>
                  <a:t>(The </a:t>
                </a:r>
                <a:r>
                  <a:rPr lang="en-US" altLang="zh-CN" sz="2400" dirty="0"/>
                  <a:t>Vigenère </a:t>
                </a:r>
                <a:r>
                  <a:rPr lang="en-US" altLang="zh-CN" sz="2400" dirty="0" smtClean="0"/>
                  <a:t>Cipher; </a:t>
                </a:r>
                <a:r>
                  <a:rPr lang="en-US" sz="2400" dirty="0" smtClean="0"/>
                  <a:t>appeared in 1553; broken in 1863)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the letter obtained by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positions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Reverse the process of encryption.</a:t>
                </a:r>
              </a:p>
              <a:p>
                <a:r>
                  <a:rPr lang="en-US" sz="2400" b="1" dirty="0" smtClean="0">
                    <a:sym typeface="Wingdings" pitchFamily="2" charset="2"/>
                  </a:rPr>
                  <a:t>REMARKs: </a:t>
                </a:r>
                <a:r>
                  <a:rPr lang="en-US" sz="2400" dirty="0" smtClean="0">
                    <a:sym typeface="Wingdings" pitchFamily="2" charset="2"/>
                  </a:rPr>
                  <a:t> (1) Large </a:t>
                </a:r>
                <a:r>
                  <a:rPr lang="en-US" sz="2400" dirty="0">
                    <a:sym typeface="Wingdings" pitchFamily="2" charset="2"/>
                  </a:rPr>
                  <a:t>key space: infinite in </a:t>
                </a:r>
                <a:r>
                  <a:rPr lang="en-US" sz="2400" dirty="0" smtClean="0">
                    <a:sym typeface="Wingdings" pitchFamily="2" charset="2"/>
                  </a:rPr>
                  <a:t>theory; (2) The same (lower </a:t>
                </a:r>
              </a:p>
              <a:p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      case) letter in the plaintext </a:t>
                </a:r>
                <a:r>
                  <a:rPr lang="en-US" sz="2400" dirty="0">
                    <a:sym typeface="Wingdings" pitchFamily="2" charset="2"/>
                  </a:rPr>
                  <a:t>can be mapped </a:t>
                </a:r>
                <a:r>
                  <a:rPr lang="en-US" sz="2400" dirty="0" smtClean="0">
                    <a:sym typeface="Wingdings" pitchFamily="2" charset="2"/>
                  </a:rPr>
                  <a:t>into different (upper </a:t>
                </a:r>
              </a:p>
              <a:p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      case) letters in the ciphertext. </a:t>
                </a:r>
                <a:endParaRPr lang="en-US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81016"/>
              </a:xfrm>
              <a:prstGeom prst="rect">
                <a:avLst/>
              </a:prstGeom>
              <a:blipFill>
                <a:blip r:embed="rId3"/>
                <a:stretch>
                  <a:fillRect l="-1000" t="-125" b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43400" y="5562600"/>
            <a:ext cx="21455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/>
              <a:t>Still not secure!!!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02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14400"/>
                <a:ext cx="9144000" cy="493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Problem: </a:t>
                </a:r>
                <a:r>
                  <a:rPr lang="en-US" sz="2400" dirty="0" smtClean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in the V</a:t>
                </a:r>
                <a:r>
                  <a:rPr lang="en-US" altLang="zh-CN" sz="2400" dirty="0" smtClean="0"/>
                  <a:t>igenère cipher, determine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b="1" dirty="0" smtClean="0"/>
                  <a:t>Basic Idea: </a:t>
                </a:r>
                <a:r>
                  <a:rPr lang="en-US" sz="2400" dirty="0" smtClean="0"/>
                  <a:t>If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of  the cipher is known, it suffices to   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break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shift 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iphers by considering the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sequences: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Kasiski’s Method: </a:t>
                </a:r>
                <a:r>
                  <a:rPr lang="en-US" altLang="zh-CN" sz="2400" dirty="0"/>
                  <a:t>(Kasiski 1863; Babbage, 1854) - observations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same segment may appear in the plaintext many times, e.g., “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en-US" altLang="zh-CN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Two identical segments of plaintext may be encrypted to the same ciphertext if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altLang="zh-CN" sz="2000" b="1" dirty="0"/>
                  <a:t>their distance is a multiple of the key length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Example: Encrypt </a:t>
                </a:r>
                <a:r>
                  <a:rPr lang="en-US" altLang="zh-CN" b="1" dirty="0" err="1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thefasterthebetter</a:t>
                </a:r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with</a:t>
                </a:r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𝒌</m:t>
                    </m:r>
                    <m:r>
                      <a:rPr lang="en-US" altLang="zh-CN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distance between two identical segments in ciphertext is a multiple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930581"/>
              </a:xfrm>
              <a:prstGeom prst="rect">
                <a:avLst/>
              </a:prstGeom>
              <a:blipFill>
                <a:blip r:embed="rId3"/>
                <a:stretch>
                  <a:fillRect l="-1000" t="-989" r="-533" b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0" y="5715000"/>
            <a:ext cx="7414801" cy="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Kasiski’s Method: </a:t>
            </a:r>
            <a:r>
              <a:rPr lang="en-US" sz="2400" dirty="0" smtClean="0"/>
              <a:t>(Kasiski 1863</a:t>
            </a:r>
            <a:r>
              <a:rPr lang="en-US" sz="2400" dirty="0"/>
              <a:t>;</a:t>
            </a:r>
            <a:r>
              <a:rPr lang="en-US" sz="2400" dirty="0" smtClean="0"/>
              <a:t> Babbage, 1854) - algorithm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Search </a:t>
            </a:r>
            <a:r>
              <a:rPr lang="en-US" sz="2000" dirty="0">
                <a:solidFill>
                  <a:srgbClr val="C00000"/>
                </a:solidFill>
              </a:rPr>
              <a:t>the ciphertext for pairs of </a:t>
            </a:r>
            <a:r>
              <a:rPr lang="en-US" sz="2000" u="sng" dirty="0" smtClean="0">
                <a:solidFill>
                  <a:srgbClr val="C00000"/>
                </a:solidFill>
              </a:rPr>
              <a:t>identical segments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of length at least </a:t>
            </a:r>
            <a:r>
              <a:rPr lang="en-US" sz="2000" dirty="0" smtClean="0">
                <a:solidFill>
                  <a:srgbClr val="C00000"/>
                </a:solidFill>
              </a:rPr>
              <a:t>three;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Record </a:t>
            </a:r>
            <a:r>
              <a:rPr lang="en-US" sz="2000" dirty="0">
                <a:solidFill>
                  <a:srgbClr val="C00000"/>
                </a:solidFill>
              </a:rPr>
              <a:t>the </a:t>
            </a:r>
            <a:r>
              <a:rPr lang="en-US" sz="2000" u="sng" dirty="0" smtClean="0">
                <a:solidFill>
                  <a:srgbClr val="C00000"/>
                </a:solidFill>
              </a:rPr>
              <a:t>distances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between the </a:t>
            </a:r>
            <a:r>
              <a:rPr lang="en-US" sz="2000" dirty="0" smtClean="0">
                <a:solidFill>
                  <a:srgbClr val="C00000"/>
                </a:solidFill>
              </a:rPr>
              <a:t>starting positions </a:t>
            </a:r>
            <a:r>
              <a:rPr lang="en-US" sz="2000" dirty="0">
                <a:solidFill>
                  <a:srgbClr val="C00000"/>
                </a:solidFill>
              </a:rPr>
              <a:t>of </a:t>
            </a:r>
            <a:r>
              <a:rPr lang="en-US" sz="2000" dirty="0" smtClean="0">
                <a:solidFill>
                  <a:srgbClr val="C00000"/>
                </a:solidFill>
              </a:rPr>
              <a:t>any </a:t>
            </a:r>
            <a:r>
              <a:rPr lang="en-US" sz="2000" dirty="0">
                <a:solidFill>
                  <a:srgbClr val="C00000"/>
                </a:solidFill>
              </a:rPr>
              <a:t>two </a:t>
            </a:r>
            <a:r>
              <a:rPr lang="en-US" sz="2000" dirty="0" smtClean="0">
                <a:solidFill>
                  <a:srgbClr val="C00000"/>
                </a:solidFill>
              </a:rPr>
              <a:t>segments;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Output the </a:t>
            </a:r>
            <a:r>
              <a:rPr lang="en-US" sz="2000" u="sng" dirty="0" smtClean="0">
                <a:solidFill>
                  <a:srgbClr val="C00000"/>
                </a:solidFill>
              </a:rPr>
              <a:t>greatest common divisor</a:t>
            </a:r>
            <a:r>
              <a:rPr lang="en-US" sz="2000" dirty="0" smtClean="0">
                <a:solidFill>
                  <a:srgbClr val="C00000"/>
                </a:solidFill>
              </a:rPr>
              <a:t> of these distances.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Determine the key length 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</a:t>
            </a: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 appear 5 times.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Locations: 1,166, 236, 276, 286.</a:t>
            </a:r>
            <a:endParaRPr lang="en-US" altLang="zh-CN" sz="2000" dirty="0" smtClean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429480" y="30081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7385780" y="40876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39480" y="48242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960080" y="51925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58680" y="51925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385" y="5445378"/>
            <a:ext cx="3686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Distances 165, 235, 275, 285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GCD is 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Guess: key length is 5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2395580"/>
                <a:ext cx="9144000" cy="402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Normal English Text</a:t>
                </a:r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the frequencies of a, b,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z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appear in a normal English text.  Then </a:t>
                </a:r>
                <a:endParaRPr lang="en-US" altLang="zh-CN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0.065</m:t>
                      </m:r>
                    </m:oMath>
                  </m:oMathPara>
                </a14:m>
                <a:endParaRPr lang="en-US" altLang="zh-CN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Random English </a:t>
                </a:r>
                <a:r>
                  <a:rPr lang="en-US" altLang="zh-CN" sz="24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Text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the frequencies of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A, B,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Z</a:t>
                </a:r>
                <a:endParaRPr lang="en-US" altLang="zh-CN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appear in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 text of random English letters.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≈1/26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for all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=0,1,…,25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0.038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5580"/>
                <a:ext cx="9144000" cy="4026743"/>
              </a:xfrm>
              <a:prstGeom prst="rect">
                <a:avLst/>
              </a:prstGeom>
              <a:blipFill>
                <a:blip r:embed="rId2"/>
                <a:stretch>
                  <a:fillRect l="-1000" t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00100" y="851311"/>
          <a:ext cx="7543800" cy="15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mod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THEOREM: (Division Algorithm)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be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are unique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=3∗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=−11,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=(−4)∗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blipFill>
                <a:blip r:embed="rId4"/>
                <a:stretch>
                  <a:fillRect l="-1000" t="-144" b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Shift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90600"/>
                <a:ext cx="9144000" cy="531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dirty="0" smtClean="0"/>
                  <a:t>Shift Cipher, generalization </a:t>
                </a:r>
                <a:r>
                  <a:rPr lang="en-US" altLang="zh-CN" sz="2400" dirty="0"/>
                  <a:t>of Caesar’s </a:t>
                </a:r>
                <a:r>
                  <a:rPr lang="en-US" altLang="zh-CN" sz="2400" dirty="0" smtClean="0"/>
                  <a:t>cipher, &gt;2000yrs ago)</a:t>
                </a:r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={0,1,…,25}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: bijections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25}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Verify the correctness property of the shift cipher 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attack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HAA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HJ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HJ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attack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311454"/>
              </a:xfrm>
              <a:prstGeom prst="rect">
                <a:avLst/>
              </a:prstGeom>
              <a:blipFill>
                <a:blip r:embed="rId3"/>
                <a:stretch>
                  <a:fillRect l="-1000" t="-115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5"/>
              <p:cNvSpPr/>
              <p:nvPr/>
            </p:nvSpPr>
            <p:spPr>
              <a:xfrm>
                <a:off x="20107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85" y="4114800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36"/>
              <p:cNvSpPr/>
              <p:nvPr/>
            </p:nvSpPr>
            <p:spPr>
              <a:xfrm>
                <a:off x="14011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85" y="411480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37"/>
              <p:cNvSpPr/>
              <p:nvPr/>
            </p:nvSpPr>
            <p:spPr>
              <a:xfrm>
                <a:off x="26203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85" y="4114800"/>
                <a:ext cx="6096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38"/>
              <p:cNvSpPr/>
              <p:nvPr/>
            </p:nvSpPr>
            <p:spPr>
              <a:xfrm>
                <a:off x="32299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85" y="4114800"/>
                <a:ext cx="609600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39"/>
              <p:cNvSpPr/>
              <p:nvPr/>
            </p:nvSpPr>
            <p:spPr>
              <a:xfrm>
                <a:off x="38395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85" y="4114800"/>
                <a:ext cx="609600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40"/>
              <p:cNvSpPr/>
              <p:nvPr/>
            </p:nvSpPr>
            <p:spPr>
              <a:xfrm>
                <a:off x="44491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85" y="4114800"/>
                <a:ext cx="609600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41"/>
              <p:cNvSpPr/>
              <p:nvPr/>
            </p:nvSpPr>
            <p:spPr>
              <a:xfrm>
                <a:off x="57445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85" y="4114800"/>
                <a:ext cx="609600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42"/>
          <p:cNvSpPr/>
          <p:nvPr/>
        </p:nvSpPr>
        <p:spPr>
          <a:xfrm>
            <a:off x="755726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69" name="矩形 43"/>
          <p:cNvSpPr/>
          <p:nvPr/>
        </p:nvSpPr>
        <p:spPr>
          <a:xfrm>
            <a:off x="5085679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76" name="矩形 44"/>
          <p:cNvSpPr/>
          <p:nvPr/>
        </p:nvSpPr>
        <p:spPr>
          <a:xfrm>
            <a:off x="6380671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45"/>
              <p:cNvSpPr/>
              <p:nvPr/>
            </p:nvSpPr>
            <p:spPr>
              <a:xfrm>
                <a:off x="27762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03" y="5181600"/>
                <a:ext cx="609600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49"/>
              <p:cNvSpPr/>
              <p:nvPr/>
            </p:nvSpPr>
            <p:spPr>
              <a:xfrm>
                <a:off x="21666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3" y="5181600"/>
                <a:ext cx="609600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50"/>
              <p:cNvSpPr/>
              <p:nvPr/>
            </p:nvSpPr>
            <p:spPr>
              <a:xfrm>
                <a:off x="33858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3" y="518160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51"/>
              <p:cNvSpPr/>
              <p:nvPr/>
            </p:nvSpPr>
            <p:spPr>
              <a:xfrm>
                <a:off x="39954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03" y="518160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52"/>
              <p:cNvSpPr/>
              <p:nvPr/>
            </p:nvSpPr>
            <p:spPr>
              <a:xfrm>
                <a:off x="46050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03" y="5181600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53"/>
              <p:cNvSpPr/>
              <p:nvPr/>
            </p:nvSpPr>
            <p:spPr>
              <a:xfrm>
                <a:off x="52146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03" y="5181600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55"/>
              <p:cNvSpPr/>
              <p:nvPr/>
            </p:nvSpPr>
            <p:spPr>
              <a:xfrm>
                <a:off x="65100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3" y="5181600"/>
                <a:ext cx="609600" cy="609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56"/>
          <p:cNvSpPr/>
          <p:nvPr/>
        </p:nvSpPr>
        <p:spPr>
          <a:xfrm>
            <a:off x="1521144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5" name="矩形 58"/>
          <p:cNvSpPr/>
          <p:nvPr/>
        </p:nvSpPr>
        <p:spPr>
          <a:xfrm>
            <a:off x="5851097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6" name="矩形 59"/>
          <p:cNvSpPr/>
          <p:nvPr/>
        </p:nvSpPr>
        <p:spPr>
          <a:xfrm>
            <a:off x="7162800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cxnSp>
        <p:nvCxnSpPr>
          <p:cNvPr id="87" name="直接箭头连接符 61"/>
          <p:cNvCxnSpPr>
            <a:stCxn id="47" idx="2"/>
            <a:endCxn id="78" idx="0"/>
          </p:cNvCxnSpPr>
          <p:nvPr/>
        </p:nvCxnSpPr>
        <p:spPr>
          <a:xfrm>
            <a:off x="17059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62"/>
          <p:cNvCxnSpPr>
            <a:stCxn id="35" idx="2"/>
            <a:endCxn id="77" idx="0"/>
          </p:cNvCxnSpPr>
          <p:nvPr/>
        </p:nvCxnSpPr>
        <p:spPr>
          <a:xfrm>
            <a:off x="23155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64"/>
          <p:cNvCxnSpPr>
            <a:stCxn id="48" idx="2"/>
            <a:endCxn id="79" idx="0"/>
          </p:cNvCxnSpPr>
          <p:nvPr/>
        </p:nvCxnSpPr>
        <p:spPr>
          <a:xfrm>
            <a:off x="29251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65"/>
          <p:cNvCxnSpPr>
            <a:stCxn id="49" idx="2"/>
            <a:endCxn id="80" idx="0"/>
          </p:cNvCxnSpPr>
          <p:nvPr/>
        </p:nvCxnSpPr>
        <p:spPr>
          <a:xfrm>
            <a:off x="35347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69"/>
          <p:cNvCxnSpPr>
            <a:stCxn id="55" idx="2"/>
            <a:endCxn id="81" idx="0"/>
          </p:cNvCxnSpPr>
          <p:nvPr/>
        </p:nvCxnSpPr>
        <p:spPr>
          <a:xfrm>
            <a:off x="41443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70"/>
          <p:cNvCxnSpPr>
            <a:stCxn id="58" idx="2"/>
            <a:endCxn id="82" idx="0"/>
          </p:cNvCxnSpPr>
          <p:nvPr/>
        </p:nvCxnSpPr>
        <p:spPr>
          <a:xfrm>
            <a:off x="47539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73"/>
          <p:cNvCxnSpPr>
            <a:stCxn id="61" idx="2"/>
            <a:endCxn id="83" idx="0"/>
          </p:cNvCxnSpPr>
          <p:nvPr/>
        </p:nvCxnSpPr>
        <p:spPr>
          <a:xfrm>
            <a:off x="60493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1852" y="533400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52" y="5334000"/>
                <a:ext cx="615874" cy="276999"/>
              </a:xfrm>
              <a:prstGeom prst="rect">
                <a:avLst/>
              </a:prstGeom>
              <a:blipFill>
                <a:blip r:embed="rId18"/>
                <a:stretch>
                  <a:fillRect l="-8911" r="-792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7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8" grpId="0" animBg="1"/>
      <p:bldP spid="49" grpId="0" animBg="1"/>
      <p:bldP spid="55" grpId="0" animBg="1"/>
      <p:bldP spid="58" grpId="0" animBg="1"/>
      <p:bldP spid="61" grpId="0" animBg="1"/>
      <p:bldP spid="64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6680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/>
                  <a:t>Try all possible secret keys until a meaningful plaintext appears             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Attack: </a:t>
                </a:r>
                <a:r>
                  <a:rPr lang="en-US" sz="2400" dirty="0" smtClean="0"/>
                  <a:t>Try </a:t>
                </a:r>
                <a:r>
                  <a:rPr lang="en-US" sz="2400" dirty="0"/>
                  <a:t>all possible secret keys and </a:t>
                </a:r>
                <a:r>
                  <a:rPr lang="en-US" sz="2400" dirty="0" smtClean="0"/>
                  <a:t>find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one used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for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Exhaustive </a:t>
                </a:r>
                <a:r>
                  <a:rPr lang="en-US" sz="2000" dirty="0"/>
                  <a:t>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/>
                  <a:t>Sufficient Key Space Principle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Any </a:t>
                </a:r>
                <a:r>
                  <a:rPr lang="en-US" sz="2400" dirty="0"/>
                  <a:t>secure encryption scheme must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have </a:t>
                </a:r>
                <a:r>
                  <a:rPr lang="en-US" sz="2400" dirty="0"/>
                  <a:t>a key space that is sufficiently large to make an exhaustive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search </a:t>
                </a:r>
                <a:r>
                  <a:rPr lang="en-US" sz="2400" dirty="0"/>
                  <a:t>attack infeasible.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should </a:t>
                </a:r>
                <a:r>
                  <a:rPr lang="en-US" sz="2000" dirty="0"/>
                  <a:t>be large </a:t>
                </a:r>
                <a:r>
                  <a:rPr lang="en-US" sz="2000" dirty="0" smtClean="0"/>
                  <a:t>enough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62979"/>
              </a:xfrm>
              <a:prstGeom prst="rect">
                <a:avLst/>
              </a:prstGeom>
              <a:blipFill>
                <a:blip r:embed="rId3"/>
                <a:stretch>
                  <a:fillRect l="-1000" t="-116" r="-7933" b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1611" y="1556887"/>
                <a:ext cx="30930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haahjr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1556887"/>
                <a:ext cx="309309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1611" y="1997458"/>
                <a:ext cx="3085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gzzgiq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1997458"/>
                <a:ext cx="3085075" cy="400110"/>
              </a:xfrm>
              <a:prstGeom prst="rect">
                <a:avLst/>
              </a:prstGeom>
              <a:blipFill>
                <a:blip r:embed="rId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611" y="2438029"/>
                <a:ext cx="3083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fyyfhp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2438029"/>
                <a:ext cx="308347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611" y="2878599"/>
                <a:ext cx="3145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exxego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2878599"/>
                <a:ext cx="3145989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45543" y="1556887"/>
                <a:ext cx="3288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dwwdfn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1556887"/>
                <a:ext cx="3288657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45543" y="1966680"/>
                <a:ext cx="321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cvvcem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1966680"/>
                <a:ext cx="3211713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45543" y="2376473"/>
                <a:ext cx="3160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buubdl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2376473"/>
                <a:ext cx="316041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45543" y="2847822"/>
                <a:ext cx="30578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attack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2847822"/>
                <a:ext cx="3057825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Substitution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87435"/>
                <a:ext cx="9144000" cy="490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(The Substitution Cipher)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the set of all </a:t>
                </a:r>
                <a:r>
                  <a:rPr lang="en-US" sz="2400" dirty="0" err="1" smtClean="0"/>
                  <a:t>bijections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Encrypt the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ell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him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me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Randomly choose a secret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 For example,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as follows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tellhimaboutme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GDOOKVCXEFLGCD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GDOOKVCXEFLGCD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tellhimaboutme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7435"/>
                <a:ext cx="9144000" cy="4903650"/>
              </a:xfrm>
              <a:prstGeom prst="rect">
                <a:avLst/>
              </a:prstGeom>
              <a:blipFill>
                <a:blip r:embed="rId3"/>
                <a:stretch>
                  <a:fillRect l="-1000" t="-994" b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0308" y="434340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96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722981"/>
                  </p:ext>
                </p:extLst>
              </p:nvPr>
            </p:nvGraphicFramePr>
            <p:xfrm>
              <a:off x="1750308" y="434340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96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32" t="-1613" r="-23421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405" t="-1613" r="-23054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613" r="-214473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8108" t="-1613" r="-210270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368" t="-1613" r="-194736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55882" t="-1613" r="-20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5882" t="-1613" r="-19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286" t="-1613" r="-182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1111" t="-1613" r="-166944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143" t="-1613" r="-16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7143" t="-1613" r="-15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5556" t="-1613" r="-1375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0000" t="-1613" r="-13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40000" t="-1613" r="-12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t="-1613" r="-108055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42857" t="-1613" r="-10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2857" t="-1613" r="-9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94444" t="-1613" r="-7861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5714" t="-1613" r="-7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5714" t="-1613" r="-6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8889" t="-1613" r="-49166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48571" t="-1613" r="-4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8571" t="-1613" r="-3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83333" t="-1613" r="-19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51429" t="-1613" r="-10285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26471" t="-1613" r="-5882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32" t="-103279" r="-23421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405" t="-103279" r="-23054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03279" r="-214473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8108" t="-103279" r="-210270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368" t="-103279" r="-194736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55882" t="-103279" r="-20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5882" t="-103279" r="-19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286" t="-103279" r="-182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1111" t="-103279" r="-166944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143" t="-103279" r="-16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7143" t="-103279" r="-15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5556" t="-103279" r="-1375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0000" t="-103279" r="-13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40000" t="-103279" r="-12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t="-103279" r="-108055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42857" t="-103279" r="-10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2857" t="-103279" r="-9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94444" t="-103279" r="-7861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5714" t="-103279" r="-7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5714" t="-103279" r="-6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8889" t="-103279" r="-49166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48571" t="-103279" r="-4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8571" t="-103279" r="-3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83333" t="-103279" r="-19722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51429" t="-103279" r="-10285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26471" t="-103279" r="-5882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0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𝒦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=26!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88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itchFamily="2" charset="2"/>
                  </a:rPr>
                  <a:t>: the key space is large for brute-force attack</a:t>
                </a:r>
                <a:endParaRPr lang="en-US" sz="2400" baseline="30000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ym typeface="Wingdings" pitchFamily="2" charset="2"/>
                  </a:rPr>
                  <a:t>Still not secure!!!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Every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is mapped to a fixed letter</a:t>
                </a: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The frequencies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are equal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The frequencies of individual letters are known in a normal English text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blipFill>
                <a:blip r:embed="rId3"/>
                <a:stretch>
                  <a:fillRect t="-1587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Chart 25"/>
          <p:cNvGraphicFramePr/>
          <p:nvPr>
            <p:extLst/>
          </p:nvPr>
        </p:nvGraphicFramePr>
        <p:xfrm>
          <a:off x="838200" y="3483648"/>
          <a:ext cx="7543800" cy="25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47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Letter Frequency Analysis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59007"/>
                <a:ext cx="9144000" cy="493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letters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has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7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[0.06,0.09]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around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0.04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m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y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p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[0.015,0.028]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0.01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digrams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ou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endParaRPr lang="en-US" sz="2400" b="0" dirty="0" smtClean="0">
                  <a:solidFill>
                    <a:srgbClr val="0000CC"/>
                  </a:solidFill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of</m:t>
                    </m:r>
                  </m:oMath>
                </a14:m>
                <a:endParaRPr lang="en-US" sz="2400" dirty="0" smtClean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trigrams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was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dth</m:t>
                    </m:r>
                  </m:oMath>
                </a14:m>
                <a:endParaRPr lang="en-US" sz="2400" dirty="0" smtClean="0">
                  <a:solidFill>
                    <a:srgbClr val="0000CC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9007"/>
                <a:ext cx="9144000" cy="4936993"/>
              </a:xfrm>
              <a:prstGeom prst="rect">
                <a:avLst/>
              </a:prstGeom>
              <a:blipFill>
                <a:blip r:embed="rId3"/>
                <a:stretch>
                  <a:fillRect l="-1000" t="-123" b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33416" y="1588652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dirty="0" smtClean="0"/>
              <a:t>√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56726" y="2024469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dirty="0" smtClean="0"/>
              <a:t>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24548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EXAMPLE: </a:t>
                </a:r>
                <a:r>
                  <a:rPr lang="en-US" sz="2400" dirty="0" smtClean="0">
                    <a:sym typeface="Wingdings" pitchFamily="2" charset="2"/>
                  </a:rPr>
                  <a:t>Find the plaintext for a ciphertext under substitution cipher</a:t>
                </a:r>
                <a:endParaRPr lang="en-US" sz="6000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Ciphertext</a:t>
                </a:r>
                <a:r>
                  <a:rPr lang="en-US" sz="1600" b="1" dirty="0">
                    <a:sym typeface="Wingdings" pitchFamily="2" charset="2"/>
                  </a:rPr>
                  <a:t>: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                                                                                                                               </a:t>
                </a:r>
                <a:r>
                  <a:rPr lang="en-US" sz="1600" dirty="0" smtClean="0">
                    <a:sym typeface="Wingdings" pitchFamily="2" charset="2"/>
                  </a:rPr>
                  <a:t>ODQSOCL </a:t>
                </a:r>
                <a:r>
                  <a:rPr lang="en-US" sz="1600" dirty="0">
                    <a:sym typeface="Wingdings" pitchFamily="2" charset="2"/>
                  </a:rPr>
                  <a:t>OW GIU BOEE QRROHOCS QV GIUR KIA QF Q DQCQSLR </a:t>
                </a:r>
                <a:r>
                  <a:rPr lang="en-US" sz="1600" dirty="0" smtClean="0">
                    <a:sym typeface="Wingdings" pitchFamily="2" charset="2"/>
                  </a:rPr>
                  <a:t>WIR </a:t>
                </a:r>
                <a:r>
                  <a:rPr lang="en-US" sz="1600" dirty="0">
                    <a:sym typeface="Wingdings" pitchFamily="2" charset="2"/>
                  </a:rPr>
                  <a:t>ICL IW CQFQF EIYQE YIDJUVLR FGFVLDF GIU SLV OCVI </a:t>
                </a:r>
                <a:r>
                  <a:rPr lang="en-US" sz="1600" dirty="0" smtClean="0">
                    <a:sym typeface="Wingdings" pitchFamily="2" charset="2"/>
                  </a:rPr>
                  <a:t>GIUR IWWOYL </a:t>
                </a:r>
                <a:r>
                  <a:rPr lang="en-US" sz="1600" dirty="0">
                    <a:sym typeface="Wingdings" pitchFamily="2" charset="2"/>
                  </a:rPr>
                  <a:t>IC VXQV DICPQG DIRCOCS VI WOCP VXL JXICLF </a:t>
                </a:r>
                <a:r>
                  <a:rPr lang="en-US" sz="1600" dirty="0" smtClean="0">
                    <a:sym typeface="Wingdings" pitchFamily="2" charset="2"/>
                  </a:rPr>
                  <a:t>ROCSOCS LHLRG </a:t>
                </a:r>
                <a:r>
                  <a:rPr lang="en-US" sz="1600" dirty="0">
                    <a:sym typeface="Wingdings" pitchFamily="2" charset="2"/>
                  </a:rPr>
                  <a:t>YQEELR OF Q POFVRQUSXV YICWUFLP CQFQ BIRMLR </a:t>
                </a:r>
                <a:r>
                  <a:rPr lang="en-US" sz="1600" dirty="0" smtClean="0">
                    <a:sym typeface="Wingdings" pitchFamily="2" charset="2"/>
                  </a:rPr>
                  <a:t>QCP LHLRG </a:t>
                </a:r>
                <a:r>
                  <a:rPr lang="en-US" sz="1600" dirty="0">
                    <a:sym typeface="Wingdings" pitchFamily="2" charset="2"/>
                  </a:rPr>
                  <a:t>YQEELR QFFURLF GIU VXQV XOF IR XLR WOEL </a:t>
                </a:r>
                <a:r>
                  <a:rPr lang="en-US" sz="1600" dirty="0" smtClean="0">
                    <a:sym typeface="Wingdings" pitchFamily="2" charset="2"/>
                  </a:rPr>
                  <a:t>IR QYYIUCVOCS </a:t>
                </a:r>
                <a:r>
                  <a:rPr lang="en-US" sz="1600" dirty="0">
                    <a:sym typeface="Wingdings" pitchFamily="2" charset="2"/>
                  </a:rPr>
                  <a:t>RLYIRP IR RLFLQRYX JRIKLYV LHLRG ICL IW </a:t>
                </a:r>
                <a:r>
                  <a:rPr lang="en-US" sz="1600" dirty="0" smtClean="0">
                    <a:sym typeface="Wingdings" pitchFamily="2" charset="2"/>
                  </a:rPr>
                  <a:t>BXOYX OF </a:t>
                </a:r>
                <a:r>
                  <a:rPr lang="en-US" sz="1600" dirty="0">
                    <a:sym typeface="Wingdings" pitchFamily="2" charset="2"/>
                  </a:rPr>
                  <a:t>DOFFOCS WRID VXL YIDJUVLR FGFVLD OF QAFIEUVLEG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 smtClean="0">
                    <a:sym typeface="Wingdings" pitchFamily="2" charset="2"/>
                  </a:rPr>
                  <a:t>Observation 1: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pt-BR" sz="1600" b="1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31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31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29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25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20 </m:t>
                    </m:r>
                  </m:oMath>
                </a14:m>
                <a:endParaRPr lang="pt-BR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Q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are encryptions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  <m:r>
                          <a:rPr lang="en-US" sz="1600" b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a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s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;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? /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does not hold </a:t>
                </a:r>
                <a:endParaRPr lang="en-US" sz="1600" b="0" i="1" dirty="0" smtClean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𝐋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548"/>
                <a:ext cx="9144000" cy="4081117"/>
              </a:xfrm>
              <a:prstGeom prst="rect">
                <a:avLst/>
              </a:prstGeom>
              <a:blipFill>
                <a:blip r:embed="rId3"/>
                <a:stretch>
                  <a:fillRect l="-1000" t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22883</TotalTime>
  <Words>1134</Words>
  <Application>Microsoft Office PowerPoint</Application>
  <PresentationFormat>On-screen Show (4:3)</PresentationFormat>
  <Paragraphs>283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Courier New</vt:lpstr>
      <vt:lpstr>Wingdings</vt:lpstr>
      <vt:lpstr>Office Theme</vt:lpstr>
      <vt:lpstr>Cryptography (2021 Fall) mod, shift cipher, sufficient key space principle, substitution cipher,  letter frequency analysis, Vigenère cipher, Kasiski’s method</vt:lpstr>
      <vt:lpstr>mod</vt:lpstr>
      <vt:lpstr>Shift Cipher</vt:lpstr>
      <vt:lpstr>Security</vt:lpstr>
      <vt:lpstr>PowerPoint Presentation</vt:lpstr>
      <vt:lpstr>Substitution Cipher</vt:lpstr>
      <vt:lpstr>Security</vt:lpstr>
      <vt:lpstr>Letter Frequency Analysis</vt:lpstr>
      <vt:lpstr>Example</vt:lpstr>
      <vt:lpstr>Example</vt:lpstr>
      <vt:lpstr>Example</vt:lpstr>
      <vt:lpstr>Improved Attack of the Shift Cipher</vt:lpstr>
      <vt:lpstr>PowerPoint Presentation</vt:lpstr>
      <vt:lpstr>Vigenère Cipher</vt:lpstr>
      <vt:lpstr>Attacks</vt:lpstr>
      <vt:lpstr>Attacks</vt:lpstr>
      <vt:lpstr>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571</cp:revision>
  <cp:lastPrinted>2021-09-17T00:35:56Z</cp:lastPrinted>
  <dcterms:created xsi:type="dcterms:W3CDTF">2014-04-06T04:43:09Z</dcterms:created>
  <dcterms:modified xsi:type="dcterms:W3CDTF">2021-09-17T07:42:17Z</dcterms:modified>
</cp:coreProperties>
</file>