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14" r:id="rId2"/>
    <p:sldId id="349" r:id="rId3"/>
    <p:sldId id="350" r:id="rId4"/>
    <p:sldId id="351" r:id="rId5"/>
    <p:sldId id="352" r:id="rId6"/>
    <p:sldId id="353" r:id="rId7"/>
    <p:sldId id="334" r:id="rId8"/>
    <p:sldId id="335" r:id="rId9"/>
    <p:sldId id="336" r:id="rId10"/>
    <p:sldId id="337" r:id="rId11"/>
    <p:sldId id="338" r:id="rId12"/>
    <p:sldId id="339" r:id="rId13"/>
    <p:sldId id="340" r:id="rId14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66" autoAdjust="0"/>
    <p:restoredTop sz="94660"/>
  </p:normalViewPr>
  <p:slideViewPr>
    <p:cSldViewPr>
      <p:cViewPr varScale="1">
        <p:scale>
          <a:sx n="88" d="100"/>
          <a:sy n="88" d="100"/>
        </p:scale>
        <p:origin x="9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0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72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80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91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97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02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4900" dirty="0" smtClean="0"/>
              <a:t>Cryptography (2021 Fall)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sz="2200" dirty="0"/>
              <a:t>index of coincidence, principles of modern cryptography, </a:t>
            </a:r>
            <a:br>
              <a:rPr lang="en-US" altLang="zh-CN" sz="2200" dirty="0"/>
            </a:br>
            <a:r>
              <a:rPr lang="en-US" altLang="zh-CN" sz="2200" dirty="0"/>
              <a:t>security guarantee, threat model, COA, KPA, CPA, CCA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Formal Definitions of Security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1371600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Threat Model: </a:t>
            </a:r>
            <a:r>
              <a:rPr lang="en-US" altLang="zh-CN" sz="2400" dirty="0" smtClean="0"/>
              <a:t>What </a:t>
            </a:r>
            <a:r>
              <a:rPr lang="en-US" altLang="zh-CN" sz="2400" dirty="0"/>
              <a:t>actions the </a:t>
            </a:r>
            <a:r>
              <a:rPr lang="en-US" altLang="zh-CN" sz="2400" dirty="0" smtClean="0"/>
              <a:t>adversary </a:t>
            </a:r>
            <a:r>
              <a:rPr lang="en-US" altLang="zh-CN" sz="2400" dirty="0"/>
              <a:t>is </a:t>
            </a:r>
            <a:r>
              <a:rPr lang="en-US" altLang="zh-CN" sz="2400" dirty="0" smtClean="0"/>
              <a:t>assumed able </a:t>
            </a:r>
            <a:r>
              <a:rPr lang="en-US" altLang="zh-CN" sz="2400" dirty="0"/>
              <a:t>to carry </a:t>
            </a:r>
            <a:r>
              <a:rPr lang="en-US" altLang="zh-CN" sz="2400" dirty="0" smtClean="0"/>
              <a:t>out</a:t>
            </a:r>
            <a:endParaRPr lang="en-US" sz="2400" b="1" dirty="0" smtClean="0"/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/>
              <a:t>defines the power </a:t>
            </a:r>
            <a:r>
              <a:rPr lang="en-US" sz="2000" dirty="0"/>
              <a:t>of </a:t>
            </a:r>
            <a:r>
              <a:rPr lang="en-US" sz="2000" dirty="0" smtClean="0"/>
              <a:t>the adversary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/>
              <a:t>EXAMPLE:  The typical threat models for private-key encryption</a:t>
            </a:r>
            <a:endParaRPr lang="en-US" sz="2400" b="1" dirty="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Ciphertext-Only Attack (COA)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: 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The adversary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observes a ciphertext (or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multiple ciphertexts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)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It  tries to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determine information about the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underlying plaintext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(or plaintexts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).</a:t>
            </a:r>
          </a:p>
          <a:p>
            <a:pPr marL="1714500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u="sng" dirty="0">
                <a:solidFill>
                  <a:schemeClr val="tx2">
                    <a:lumMod val="50000"/>
                  </a:schemeClr>
                </a:solidFill>
              </a:rPr>
              <a:t>Shift cipher, substitution cipher and </a:t>
            </a:r>
            <a:r>
              <a:rPr lang="en-US" sz="1600" u="sng" dirty="0" err="1">
                <a:solidFill>
                  <a:schemeClr val="tx2">
                    <a:lumMod val="50000"/>
                  </a:schemeClr>
                </a:solidFill>
              </a:rPr>
              <a:t>Vigenère</a:t>
            </a:r>
            <a:r>
              <a:rPr lang="en-US" sz="1600" u="sng" dirty="0">
                <a:solidFill>
                  <a:schemeClr val="tx2">
                    <a:lumMod val="50000"/>
                  </a:schemeClr>
                </a:solidFill>
              </a:rPr>
              <a:t> Cipher are all broken with COA.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Known-Plaintext Attack (KPA)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: 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The adversary learns one or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more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pairs of plaintext and ciphertext generated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using some key. 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It tries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to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determine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information about the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underlying plaintext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of some other ciphertext produced using the same key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1714500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u="sng" dirty="0" smtClean="0">
                <a:solidFill>
                  <a:schemeClr val="tx2">
                    <a:lumMod val="50000"/>
                  </a:schemeClr>
                </a:solidFill>
              </a:rPr>
              <a:t>All historical ciphers are trivial to break with KPA.</a:t>
            </a:r>
            <a:endParaRPr lang="en-US" u="sng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22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Formal Definitions of Security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1600200"/>
            <a:ext cx="9144000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Chosen-Plaintext Attack (CPA)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: 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257300" lvl="2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The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adversary obtains plaintext/ciphertext pairs for plaintexts of its choice. 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257300" lvl="2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It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tries to determine information about the underlying plaintext of some other ciphertext produced using the same key. 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Chosen-Ciphertext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Attack (CCA)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: 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257300" lvl="2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The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adversary obtains plaintext/ciphertext pairs for plaintexts of its choice and ciphertext/plaintext pairs for ciphertexts of its choice.  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257300" lvl="2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It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tries to determine information about the underlying plaintext of some other ciphertext produced using the same key. 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b="1" dirty="0" smtClean="0"/>
              <a:t>A Security Definition Looks Like</a:t>
            </a:r>
            <a:r>
              <a:rPr lang="en-US" sz="2400" dirty="0" smtClean="0"/>
              <a:t>: A </a:t>
            </a:r>
            <a:r>
              <a:rPr lang="en-US" sz="2400" dirty="0"/>
              <a:t>cryptographic scheme for a given 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 task is secure </a:t>
            </a:r>
            <a:r>
              <a:rPr lang="en-US" sz="2400" dirty="0"/>
              <a:t>if no adversary of a </a:t>
            </a:r>
            <a:r>
              <a:rPr lang="en-US" sz="2400" u="sng" dirty="0"/>
              <a:t>specific power</a:t>
            </a:r>
            <a:r>
              <a:rPr lang="en-US" sz="2400" dirty="0"/>
              <a:t> </a:t>
            </a:r>
            <a:r>
              <a:rPr lang="en-US" sz="2400" dirty="0" smtClean="0"/>
              <a:t>can achieve </a:t>
            </a:r>
            <a:r>
              <a:rPr lang="en-US" sz="2400" dirty="0"/>
              <a:t>a 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u="sng" dirty="0" smtClean="0"/>
              <a:t>specified </a:t>
            </a:r>
            <a:r>
              <a:rPr lang="en-US" sz="2400" u="sng" dirty="0"/>
              <a:t>break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430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marL="457200" lvl="1" algn="ctr">
              <a:lnSpc>
                <a:spcPct val="120000"/>
              </a:lnSpc>
            </a:pPr>
            <a:r>
              <a:rPr lang="en-US" altLang="zh-CN" sz="4400" dirty="0" smtClean="0">
                <a:latin typeface="+mj-lt"/>
              </a:rPr>
              <a:t>Precise Assumptions</a:t>
            </a:r>
            <a:endParaRPr lang="en-US" altLang="zh-CN" sz="4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524000"/>
            <a:ext cx="9144000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Assumption: </a:t>
            </a:r>
            <a:r>
              <a:rPr lang="en-US" sz="2400" dirty="0" smtClean="0"/>
              <a:t>Statements that are not proven but conjectured to be true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EXAMPLE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: The integer factoring problem is hard.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RSA public encryption; Paillier’s Encryption; …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EXAMPLE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: The discrete logarithm problem is hard.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ElGamal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encryption; BGN encryption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Modern cryptographic constructions are based on assumptions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/>
              <a:t>Why </a:t>
            </a:r>
            <a:r>
              <a:rPr lang="en-US" sz="2400" b="1" dirty="0" smtClean="0">
                <a:solidFill>
                  <a:srgbClr val="C00000"/>
                </a:solidFill>
              </a:rPr>
              <a:t>Precise</a:t>
            </a:r>
            <a:r>
              <a:rPr lang="en-US" sz="2400" b="1" dirty="0" smtClean="0"/>
              <a:t> Assumptions: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Not precise, cannot be studied well, cannot establish confidence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Facilitate the comparison of schemes with different assumptions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Understanding the necessary assumptions</a:t>
            </a:r>
          </a:p>
        </p:txBody>
      </p:sp>
    </p:spTree>
    <p:extLst>
      <p:ext uri="{BB962C8B-B14F-4D97-AF65-F5344CB8AC3E}">
        <p14:creationId xmlns:p14="http://schemas.microsoft.com/office/powerpoint/2010/main" val="209458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Proofs of Security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371600"/>
            <a:ext cx="9144000" cy="356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Provable Security: </a:t>
            </a:r>
            <a:r>
              <a:rPr lang="en-US" sz="2400" dirty="0" smtClean="0"/>
              <a:t>If the designed cryptographic scheme can be broken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  by an adversary, then the underlying assumption is false. </a:t>
            </a:r>
            <a:endParaRPr lang="en-US" sz="2000" dirty="0" smtClean="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Proof is relative to the </a:t>
            </a:r>
            <a:r>
              <a:rPr lang="en-US" sz="2000" u="sng" dirty="0" smtClean="0"/>
              <a:t>security definition</a:t>
            </a:r>
            <a:r>
              <a:rPr lang="en-US" sz="2000" dirty="0" smtClean="0"/>
              <a:t> and the </a:t>
            </a:r>
            <a:r>
              <a:rPr lang="en-US" sz="2000" u="sng" dirty="0" smtClean="0"/>
              <a:t>assumption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 smtClean="0"/>
              <a:t>A </a:t>
            </a:r>
            <a:r>
              <a:rPr lang="en-US" altLang="zh-CN" sz="2400" b="1" dirty="0"/>
              <a:t>Theorem </a:t>
            </a:r>
            <a:r>
              <a:rPr lang="en-US" altLang="zh-CN" sz="2400" b="1" dirty="0" smtClean="0"/>
              <a:t>Looks </a:t>
            </a:r>
            <a:r>
              <a:rPr lang="en-US" altLang="zh-CN" sz="2400" b="1" dirty="0"/>
              <a:t>like</a:t>
            </a:r>
            <a:r>
              <a:rPr lang="en-US" altLang="zh-CN" sz="2400" dirty="0"/>
              <a:t>: Assume that X is </a:t>
            </a:r>
            <a:r>
              <a:rPr lang="en-US" altLang="zh-CN" sz="2400" dirty="0" smtClean="0"/>
              <a:t>true (e.g</a:t>
            </a:r>
            <a:r>
              <a:rPr lang="en-US" altLang="zh-CN" sz="2400" dirty="0"/>
              <a:t>., certain problem is 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hard</a:t>
            </a:r>
            <a:r>
              <a:rPr lang="en-US" altLang="zh-CN" sz="2400" dirty="0"/>
              <a:t>), </a:t>
            </a:r>
            <a:r>
              <a:rPr lang="en-US" altLang="zh-CN" sz="2400" dirty="0" smtClean="0"/>
              <a:t>scheme </a:t>
            </a:r>
            <a:r>
              <a:rPr lang="en-US" altLang="zh-CN" sz="2400" dirty="0"/>
              <a:t>Y </a:t>
            </a:r>
            <a:r>
              <a:rPr lang="en-US" altLang="zh-CN" sz="2400" dirty="0" smtClean="0"/>
              <a:t>is secure </a:t>
            </a:r>
            <a:r>
              <a:rPr lang="en-US" altLang="zh-CN" sz="2400" dirty="0"/>
              <a:t>according to the given </a:t>
            </a:r>
            <a:r>
              <a:rPr lang="en-US" altLang="zh-CN" sz="2400" dirty="0" smtClean="0"/>
              <a:t>definition.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b="1" dirty="0" smtClean="0"/>
              <a:t>A Proof Looks like</a:t>
            </a:r>
            <a:r>
              <a:rPr lang="en-US" altLang="zh-CN" sz="2400" dirty="0" smtClean="0"/>
              <a:t>: </a:t>
            </a:r>
            <a:r>
              <a:rPr lang="en-US" altLang="zh-CN" sz="2400" dirty="0"/>
              <a:t>Given an adversary A </a:t>
            </a:r>
            <a:r>
              <a:rPr lang="en-US" altLang="zh-CN" sz="2400" dirty="0" smtClean="0"/>
              <a:t>that breaks the scheme Y 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according </a:t>
            </a:r>
            <a:r>
              <a:rPr lang="en-US" altLang="zh-CN" sz="2400" dirty="0"/>
              <a:t>to </a:t>
            </a:r>
            <a:r>
              <a:rPr lang="en-US" altLang="zh-CN" sz="2400" dirty="0" smtClean="0"/>
              <a:t>the </a:t>
            </a:r>
            <a:r>
              <a:rPr lang="en-US" altLang="zh-CN" sz="2400" dirty="0"/>
              <a:t>definition, using A </a:t>
            </a:r>
            <a:r>
              <a:rPr lang="en-US" altLang="zh-CN" sz="2400" dirty="0" smtClean="0"/>
              <a:t>we can </a:t>
            </a:r>
            <a:r>
              <a:rPr lang="en-US" altLang="zh-CN" sz="2400" dirty="0"/>
              <a:t>construct </a:t>
            </a:r>
            <a:r>
              <a:rPr lang="en-US" altLang="zh-CN" sz="2400" dirty="0" smtClean="0"/>
              <a:t>something 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that </a:t>
            </a:r>
            <a:r>
              <a:rPr lang="en-US" altLang="zh-CN" sz="2400" dirty="0"/>
              <a:t>falsifies </a:t>
            </a:r>
            <a:r>
              <a:rPr lang="en-US" altLang="zh-CN" sz="2400" dirty="0" smtClean="0"/>
              <a:t>X (solve the problem related to X).</a:t>
            </a:r>
          </a:p>
        </p:txBody>
      </p:sp>
    </p:spTree>
    <p:extLst>
      <p:ext uri="{BB962C8B-B14F-4D97-AF65-F5344CB8AC3E}">
        <p14:creationId xmlns:p14="http://schemas.microsoft.com/office/powerpoint/2010/main" val="393252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/>
              <p:cNvSpPr txBox="1"/>
              <p:nvPr/>
            </p:nvSpPr>
            <p:spPr>
              <a:xfrm>
                <a:off x="0" y="1371600"/>
                <a:ext cx="9144000" cy="4182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Index of Coincidence: (</a:t>
                </a:r>
                <a:r>
                  <a:rPr lang="en-US" altLang="zh-CN" sz="2400" dirty="0" smtClean="0"/>
                  <a:t>Friedman, 1920</a:t>
                </a:r>
                <a:r>
                  <a:rPr lang="en-US" altLang="zh-CN" sz="2400" b="1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 –algorithm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𝜏</m:t>
                    </m:r>
                    <m:r>
                      <a:rPr lang="en-US" altLang="zh-C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=1,2,…</m:t>
                    </m:r>
                    <m:r>
                      <a:rPr lang="en-US" altLang="zh-CN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split the ciphertext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⋯</m:t>
                    </m:r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e>
                            <m:sub>
                              <m:r>
                                <a:rPr lang="en-US" altLang="zh-CN" sz="24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1+2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altLang="zh-CN" sz="24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sz="2400" i="1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e>
                            <m:sub>
                              <m:r>
                                <a:rPr lang="en-US" altLang="zh-CN" sz="24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2+2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altLang="zh-CN" sz="24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sz="2400" i="1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CN" sz="24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r>
                        <a:rPr lang="en-US" altLang="zh-CN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sz="24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𝜏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then each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is encrypted using the same letter and thus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≈0.0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65</m:t>
                        </m:r>
                      </m:e>
                    </m:nary>
                  </m:oMath>
                </a14:m>
                <a:r>
                  <a:rPr lang="en-US" altLang="zh-CN" sz="200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in all of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𝜏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then each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is encrypted using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different  letters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and thus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≈0.0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38</m:t>
                        </m:r>
                      </m:e>
                    </m:nary>
                  </m:oMath>
                </a14:m>
                <a:r>
                  <a:rPr lang="en-US" altLang="zh-CN" sz="2000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in all of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Output 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𝜏</m:t>
                    </m:r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≈0.0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65</m:t>
                        </m:r>
                      </m:e>
                    </m:nary>
                  </m:oMath>
                </a14:m>
                <a:r>
                  <a:rPr lang="en-US" altLang="zh-CN" sz="2400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rgbClr val="C00000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in all </a:t>
                </a:r>
                <a:r>
                  <a:rPr lang="en-US" altLang="zh-CN" sz="2400" dirty="0" smtClean="0">
                    <a:solidFill>
                      <a:srgbClr val="C00000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600"/>
                <a:ext cx="9144000" cy="4182876"/>
              </a:xfrm>
              <a:prstGeom prst="rect">
                <a:avLst/>
              </a:prstGeom>
              <a:blipFill>
                <a:blip r:embed="rId2"/>
                <a:stretch>
                  <a:fillRect l="-1000" t="-1166" b="-4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+mn-lt"/>
              </a:rPr>
              <a:t>Attacks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536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/>
              <p:cNvSpPr txBox="1"/>
              <p:nvPr/>
            </p:nvSpPr>
            <p:spPr>
              <a:xfrm>
                <a:off x="0" y="899296"/>
                <a:ext cx="9144000" cy="5609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EXAMPLE: </a:t>
                </a:r>
                <a:r>
                  <a:rPr lang="en-US" altLang="zh-CN" sz="2400" dirty="0"/>
                  <a:t>Determine the key length for the following ciphertext.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altLang="zh-CN" sz="2000" b="1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CHREEVOAHMAERATBIAXXWTNXBEEOPHBSBQMQEQERBW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altLang="zh-CN" sz="2000" b="1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RVXUOAKXAOSXXWEAHBWGJMMQMNKGRFVGXWTRZXWIAK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altLang="zh-CN" sz="2000" b="1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LXFPSKAUTEMNDCMGTSXMXBTUIADNGMGPSRELXNJELX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altLang="zh-CN" sz="2000" b="1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VRVPRTULHDNQWTWDTYGBPHXTFALJHASVBFXNGLLCHR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altLang="zh-CN" sz="2000" b="1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ZBWELEKMSJIKNBHWRJGNMGJSGLXFEYPHAGNRBIEQJT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altLang="zh-CN" sz="2000" b="1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AMRVLCRREMNDGLXRRIMGNSNRWCHRQHAEYEVTAQEBBI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altLang="zh-CN" sz="2000" b="1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PEEWEVKAKOEWADREMXMTBHHCHRTKDNVRZCHRCLQOHP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altLang="zh-CN" sz="2000" b="1" dirty="0" smtClean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WQAIIWXNRMGWOIIFKEE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𝜏</m:t>
                    </m:r>
                    <m:r>
                      <a:rPr lang="en-US" altLang="zh-CN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=1:</m:t>
                    </m:r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b="0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≈0.045</m:t>
                    </m:r>
                  </m:oMath>
                </a14:m>
                <a:endParaRPr lang="en-US" altLang="zh-CN" dirty="0" smtClean="0">
                  <a:solidFill>
                    <a:schemeClr val="tx2">
                      <a:lumMod val="50000"/>
                    </a:schemeClr>
                  </a:solidFill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𝜏</m:t>
                    </m:r>
                    <m:r>
                      <a:rPr lang="en-US" altLang="zh-CN" b="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=2:</m:t>
                    </m:r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b="0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≈0.04</m:t>
                    </m:r>
                    <m:r>
                      <a:rPr lang="en-US" altLang="zh-CN" b="0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6, 0.041</m:t>
                    </m:r>
                  </m:oMath>
                </a14:m>
                <a:endParaRPr lang="en-US" altLang="zh-CN" dirty="0">
                  <a:solidFill>
                    <a:schemeClr val="tx2">
                      <a:lumMod val="50000"/>
                    </a:schemeClr>
                  </a:solidFill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𝜏</m:t>
                    </m:r>
                    <m:r>
                      <a:rPr lang="en-US" altLang="zh-CN" b="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=3:</m:t>
                    </m:r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b="0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≈0.04</m:t>
                    </m:r>
                    <m:r>
                      <a:rPr lang="en-US" altLang="zh-CN" b="0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3, 0.050, 0.047</m:t>
                    </m:r>
                  </m:oMath>
                </a14:m>
                <a:endParaRPr lang="en-US" altLang="zh-CN" dirty="0">
                  <a:solidFill>
                    <a:schemeClr val="tx2">
                      <a:lumMod val="50000"/>
                    </a:schemeClr>
                  </a:solidFill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𝜏</m:t>
                    </m:r>
                    <m:r>
                      <a:rPr lang="en-US" altLang="zh-CN" b="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=4:</m:t>
                    </m:r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b="0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≈0.04</m:t>
                    </m:r>
                    <m:r>
                      <a:rPr lang="en-US" altLang="zh-CN" b="0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2, 0.039, 0.045, 0.040</m:t>
                    </m:r>
                  </m:oMath>
                </a14:m>
                <a:endParaRPr lang="en-US" altLang="zh-CN" dirty="0">
                  <a:solidFill>
                    <a:schemeClr val="tx2">
                      <a:lumMod val="50000"/>
                    </a:schemeClr>
                  </a:solidFill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𝜏</m:t>
                    </m:r>
                    <m:r>
                      <a:rPr lang="en-US" altLang="zh-CN" b="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=5:</m:t>
                    </m:r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b="0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≈0.0</m:t>
                    </m:r>
                    <m:r>
                      <a:rPr lang="en-US" altLang="zh-CN" b="0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63, 0.068, 0.069, 0.061, 0.072</m:t>
                    </m:r>
                  </m:oMath>
                </a14:m>
                <a:endParaRPr lang="en-US" altLang="zh-CN" dirty="0" smtClean="0">
                  <a:solidFill>
                    <a:schemeClr val="tx2">
                      <a:lumMod val="50000"/>
                    </a:schemeClr>
                  </a:solidFill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2628900" lvl="5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𝜏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=5</m:t>
                    </m:r>
                  </m:oMath>
                </a14:m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, all numbers are close to 0.065;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</m:oMath>
                </a14:m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could be 5!</a:t>
                </a:r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99296"/>
                <a:ext cx="9144000" cy="5609613"/>
              </a:xfrm>
              <a:prstGeom prst="rect">
                <a:avLst/>
              </a:prstGeom>
              <a:blipFill>
                <a:blip r:embed="rId2"/>
                <a:stretch>
                  <a:fillRect l="-1000" t="-109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+mn-lt"/>
              </a:rPr>
              <a:t>Attacks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520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/>
              <p:cNvSpPr txBox="1"/>
              <p:nvPr/>
            </p:nvSpPr>
            <p:spPr>
              <a:xfrm>
                <a:off x="0" y="1110892"/>
                <a:ext cx="9144000" cy="4908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Problem: </a:t>
                </a:r>
                <a:r>
                  <a:rPr lang="en-US" altLang="zh-CN" sz="2400" dirty="0"/>
                  <a:t>Given a ciphertext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sz="2400" dirty="0"/>
                  <a:t> in the </a:t>
                </a:r>
                <a:r>
                  <a:rPr lang="en-US" altLang="zh-CN" sz="2400" dirty="0" err="1"/>
                  <a:t>Vigenère</a:t>
                </a:r>
                <a:r>
                  <a:rPr lang="en-US" altLang="zh-CN" sz="2400" dirty="0"/>
                  <a:t> cipher,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     </a:t>
                </a:r>
                <a:r>
                  <a:rPr lang="en-US" altLang="zh-CN" sz="2400" dirty="0" smtClean="0">
                    <a:solidFill>
                      <a:srgbClr val="0000CC"/>
                    </a:solidFill>
                  </a:rPr>
                  <a:t>and the key length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 smtClean="0"/>
                  <a:t>, determine </a:t>
                </a:r>
                <a:r>
                  <a:rPr lang="en-US" altLang="zh-CN" sz="2400" dirty="0"/>
                  <a:t>the key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.</a:t>
                </a:r>
                <a:r>
                  <a:rPr lang="en-US" altLang="zh-CN" sz="2400" b="1" dirty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Basic Idea: </a:t>
                </a:r>
                <a:r>
                  <a:rPr lang="en-US" altLang="zh-CN" sz="2400" dirty="0" smtClean="0"/>
                  <a:t>Split the ciphertext into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 smtClean="0"/>
                  <a:t> subsequences: 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1+2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sz="2400" i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2+2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sz="2400" i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CN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is a shift cipher with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∈{0,1,…,25}</m:t>
                    </m:r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be the frequencies of A, B, …, Z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∈{0,1,…,25}</m:t>
                    </m:r>
                  </m:oMath>
                </a14:m>
                <a:endParaRPr lang="en-US" altLang="zh-CN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25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25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0.065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10892"/>
                <a:ext cx="9144000" cy="4908908"/>
              </a:xfrm>
              <a:prstGeom prst="rect">
                <a:avLst/>
              </a:prstGeom>
              <a:blipFill>
                <a:blip r:embed="rId2"/>
                <a:stretch>
                  <a:fillRect l="-1000" t="-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+mn-lt"/>
              </a:rPr>
              <a:t>Attacks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266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0" y="899296"/>
            <a:ext cx="9144000" cy="5299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/>
              <a:t>EXAMPLE: </a:t>
            </a:r>
            <a:r>
              <a:rPr lang="en-US" altLang="zh-CN" sz="2400" dirty="0"/>
              <a:t>Determine the </a:t>
            </a:r>
            <a:r>
              <a:rPr lang="en-US" altLang="zh-CN" sz="2400" dirty="0" smtClean="0"/>
              <a:t>plaintext </a:t>
            </a:r>
            <a:r>
              <a:rPr lang="en-US" altLang="zh-CN" sz="2400" dirty="0"/>
              <a:t>for the following ciphertext.</a:t>
            </a:r>
          </a:p>
          <a:p>
            <a:pPr lvl="3">
              <a:lnSpc>
                <a:spcPct val="120000"/>
              </a:lnSpc>
            </a:pPr>
            <a:r>
              <a:rPr lang="en-US" altLang="zh-CN" sz="20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CHREEVOAHMAERATBIAXXWTNXBEEOPHBSBQMQEQERBW</a:t>
            </a:r>
          </a:p>
          <a:p>
            <a:pPr lvl="3">
              <a:lnSpc>
                <a:spcPct val="120000"/>
              </a:lnSpc>
            </a:pPr>
            <a:r>
              <a:rPr lang="en-US" altLang="zh-CN" sz="20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RVXUOAKXAOSXXWEAHBWGJMMQMNKGRFVGXWTRZXWIAK</a:t>
            </a:r>
          </a:p>
          <a:p>
            <a:pPr lvl="3">
              <a:lnSpc>
                <a:spcPct val="120000"/>
              </a:lnSpc>
            </a:pPr>
            <a:r>
              <a:rPr lang="en-US" altLang="zh-CN" sz="20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LXFPSKAUTEMNDCMGTSXMXBTUIADNGMGPSRELXNJELX</a:t>
            </a:r>
          </a:p>
          <a:p>
            <a:pPr lvl="3">
              <a:lnSpc>
                <a:spcPct val="120000"/>
              </a:lnSpc>
            </a:pPr>
            <a:r>
              <a:rPr lang="en-US" altLang="zh-CN" sz="20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VRVPRTULHDNQWTWDTYGBPHXTFALJHASVBFXNGLLCHR</a:t>
            </a:r>
          </a:p>
          <a:p>
            <a:pPr lvl="3">
              <a:lnSpc>
                <a:spcPct val="120000"/>
              </a:lnSpc>
            </a:pPr>
            <a:r>
              <a:rPr lang="en-US" altLang="zh-CN" sz="20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ZBWELEKMSJIKNBHWRJGNMGJSGLXFEYPHAGNRBIEQJT</a:t>
            </a:r>
          </a:p>
          <a:p>
            <a:pPr lvl="3">
              <a:lnSpc>
                <a:spcPct val="120000"/>
              </a:lnSpc>
            </a:pPr>
            <a:r>
              <a:rPr lang="en-US" altLang="zh-CN" sz="20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AMRVLCRREMNDGLXRRIMGNSNRWCHRQHAEYEVTAQEBBI</a:t>
            </a:r>
          </a:p>
          <a:p>
            <a:pPr lvl="3">
              <a:lnSpc>
                <a:spcPct val="120000"/>
              </a:lnSpc>
            </a:pPr>
            <a:r>
              <a:rPr lang="en-US" altLang="zh-CN" sz="20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PEEWEVKAKOEWADREMXMTBHHCHRTKDNVRZCHRCLQOHP</a:t>
            </a:r>
          </a:p>
          <a:p>
            <a:pPr lvl="3">
              <a:lnSpc>
                <a:spcPct val="120000"/>
              </a:lnSpc>
            </a:pPr>
            <a:r>
              <a:rPr lang="en-US" altLang="zh-CN" sz="2000" b="1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WQAIIWXNRMGWOIIFKEE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Cambria Math" panose="02040503050406030204" pitchFamily="18" charset="0"/>
                <a:cs typeface="Courier New" panose="02070309020205020404" pitchFamily="49" charset="0"/>
              </a:rPr>
              <a:t>We guess the key length is 5. Split the ciphertext into 5 sequences:</a:t>
            </a:r>
          </a:p>
          <a:p>
            <a:pPr lvl="1">
              <a:lnSpc>
                <a:spcPct val="120000"/>
              </a:lnSpc>
            </a:pPr>
            <a:r>
              <a:rPr lang="en-US" altLang="zh-CN" sz="1600" b="1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CVABWEBQBUAWWQRWWXANTBDPXXRDWBFAXCWMNJJFAIACNRNCATBWKDMCDCQQXWK</a:t>
            </a:r>
            <a:endParaRPr lang="en-US" altLang="zh-CN" sz="1600" b="1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HOEITESEWOOEGMFTIFUDSTNSNVTNDPASNHESBGSEGEMRDRSHEAIEORTHNHOANOE</a:t>
            </a:r>
          </a:p>
          <a:p>
            <a:pPr lvl="1">
              <a:lnSpc>
                <a:spcPct val="120000"/>
              </a:lnSpc>
            </a:pPr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RARANOBQRASAJNVRAPTCXUGRJRUQTHLVGRLJHNGYNQRRGINRYQPVEEBRVRHIRIE</a:t>
            </a:r>
          </a:p>
          <a:p>
            <a:pPr lvl="1">
              <a:lnSpc>
                <a:spcPct val="120000"/>
              </a:lnSpc>
            </a:pPr>
            <a:r>
              <a:rPr lang="en-US" altLang="zh-CN" sz="1600" b="1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EHAXXPQEVKXHMKGZKSEMMIMEEVLWYXJBLZEIWMLPRJVELMRQEEEKWMHTRCPIMI</a:t>
            </a:r>
          </a:p>
          <a:p>
            <a:pPr lvl="1">
              <a:lnSpc>
                <a:spcPct val="120000"/>
              </a:lnSpc>
            </a:pPr>
            <a:r>
              <a:rPr lang="en-US" altLang="zh-CN" sz="1600" b="1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EMTXBHMRXXXBMGXXLKMGXAGLLPHTGTHFLBKKRGXHBTLMXGWHVBEAAXHKZLWWGF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+mn-lt"/>
              </a:rPr>
              <a:t>Determine the Key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230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5524477"/>
                  </p:ext>
                </p:extLst>
              </p:nvPr>
            </p:nvGraphicFramePr>
            <p:xfrm>
              <a:off x="1327785" y="953473"/>
              <a:ext cx="6488430" cy="49583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88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 gridSpan="9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Value</a:t>
                          </a:r>
                          <a:r>
                            <a:rPr lang="en-US" altLang="zh-CN" baseline="0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of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altLang="zh-CN" sz="1800" i="1" smtClean="0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1800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800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sz="1800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1800" b="0" i="1" smtClean="0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smtClean="0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800" b="0" i="1" smtClean="0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800" b="0" i="1" smtClean="0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1800" b="0" i="1" smtClean="0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.061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.042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.031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.039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.043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.037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.037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.040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.033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.039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.049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.039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.043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.042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.030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.068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.031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.038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.040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.043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.046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.026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.033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.037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.047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.029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.049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.027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.029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.031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.043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.065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.037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.046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.040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.044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.049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.037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.033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.050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.033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.040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.060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.033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.039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.029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.043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.038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.041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.050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.044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.037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.044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.031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.033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.072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.037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.027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.047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.037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.031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.037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.048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  <a:endParaRPr lang="en-US" altLang="zh-CN" b="0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.039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.037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.029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5524477"/>
                  </p:ext>
                </p:extLst>
              </p:nvPr>
            </p:nvGraphicFramePr>
            <p:xfrm>
              <a:off x="1327785" y="953473"/>
              <a:ext cx="6488430" cy="49583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88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86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935" t="-109524" r="-898131" b="-1215873"/>
                          </a:stretch>
                        </a:blipFill>
                      </a:tcPr>
                    </a:tc>
                    <a:tc gridSpan="9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262" t="-109524" r="-209" b="-121587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.061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.042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.031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.039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.043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</a:t>
                          </a:r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037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.037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.040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.033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</a:t>
                          </a:r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039</a:t>
                          </a:r>
                          <a:endParaRPr lang="en-US" altLang="zh-CN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.049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.039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.043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.042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.030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</a:t>
                          </a:r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068</a:t>
                          </a:r>
                          <a:endParaRPr lang="en-US" altLang="zh-CN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.031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</a:t>
                          </a:r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038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.040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.043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.046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.026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.033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.037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.047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.029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.049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.027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.029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.031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.043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</a:t>
                          </a:r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065</a:t>
                          </a:r>
                          <a:endParaRPr lang="en-US" altLang="zh-CN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</a:t>
                          </a:r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037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</a:t>
                          </a:r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036</a:t>
                          </a:r>
                          <a:endParaRPr lang="en-US" altLang="zh-CN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.046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.040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</a:t>
                          </a:r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044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.049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</a:t>
                          </a:r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037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.033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.050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.033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</a:t>
                          </a:r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042</a:t>
                          </a:r>
                          <a:endParaRPr lang="en-US" altLang="zh-CN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.040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.060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.033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.039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.029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</a:t>
                          </a:r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043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.038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</a:t>
                          </a:r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041</a:t>
                          </a:r>
                          <a:endParaRPr lang="en-US" altLang="zh-CN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.050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.044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.037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.044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.031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.033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.072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.037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.027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.047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.037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.031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.037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.048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</a:t>
                          </a:r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042</a:t>
                          </a:r>
                          <a:endParaRPr lang="en-US" altLang="zh-CN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  <a:endParaRPr lang="en-US" altLang="zh-CN" b="0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</a:t>
                          </a:r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039</a:t>
                          </a:r>
                          <a:endParaRPr lang="en-US" altLang="zh-CN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.037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.029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+mn-lt"/>
              </a:rPr>
              <a:t>Determine the Key</a:t>
            </a:r>
            <a:endParaRPr lang="en-US" dirty="0">
              <a:latin typeface="+mn-lt"/>
            </a:endParaRPr>
          </a:p>
        </p:txBody>
      </p:sp>
      <p:sp>
        <p:nvSpPr>
          <p:cNvPr id="8" name="Frame 7"/>
          <p:cNvSpPr/>
          <p:nvPr/>
        </p:nvSpPr>
        <p:spPr>
          <a:xfrm>
            <a:off x="2048319" y="1669552"/>
            <a:ext cx="488373" cy="262002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2048319" y="2320715"/>
            <a:ext cx="488373" cy="262002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4657595" y="3507589"/>
            <a:ext cx="488373" cy="262002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4657595" y="4140278"/>
            <a:ext cx="488373" cy="262002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2699482" y="5595005"/>
            <a:ext cx="488373" cy="262002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32787" y="6015481"/>
                <a:ext cx="29783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9,0,13,4,19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b="1" dirty="0" smtClean="0">
                    <a:solidFill>
                      <a:schemeClr val="tx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JANET</a:t>
                </a:r>
                <a:endParaRPr lang="zh-CN" altLang="en-US" sz="2000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87" y="6015481"/>
                <a:ext cx="2978316" cy="307777"/>
              </a:xfrm>
              <a:prstGeom prst="rect">
                <a:avLst/>
              </a:prstGeom>
              <a:blipFill>
                <a:blip r:embed="rId3"/>
                <a:stretch>
                  <a:fillRect l="-2863" t="-24000" r="-4294" b="-5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44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094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Classical &amp; Modern </a:t>
            </a:r>
            <a:r>
              <a:rPr lang="en-US" altLang="zh-CN" dirty="0"/>
              <a:t>Cryptography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0" y="1600200"/>
                <a:ext cx="9144000" cy="4007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20000"/>
                  </a:lnSpc>
                </a:pPr>
                <a:r>
                  <a:rPr lang="en-US" sz="2400" b="1" dirty="0"/>
                  <a:t>All historical </a:t>
                </a:r>
                <a:r>
                  <a:rPr lang="en-US" sz="2400" b="1" dirty="0" smtClean="0"/>
                  <a:t>ciphers have been BADLY broken</a:t>
                </a:r>
                <a:endParaRPr lang="en-US" sz="2400" b="1" dirty="0"/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The adversary learns only one ciphertext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The adversary can recover both the message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 smtClean="0"/>
                  <a:t>) and the secret key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400" b="1" dirty="0" smtClean="0"/>
                  <a:t>Lessons of Classical Cryptography: it is an art, not a science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No formal definition of security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No proof of security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400" b="1" dirty="0" smtClean="0"/>
                  <a:t>Principles of Modern Cryptography (a science)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altLang="zh-CN" sz="2000" dirty="0" smtClean="0"/>
                  <a:t>Formal Definitions of Security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altLang="zh-CN" sz="2000" dirty="0" smtClean="0"/>
                  <a:t>Precise Assumptions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altLang="zh-CN" sz="2000" dirty="0" smtClean="0"/>
                  <a:t>Proofs of Security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0200"/>
                <a:ext cx="9144000" cy="4007251"/>
              </a:xfrm>
              <a:prstGeom prst="rect">
                <a:avLst/>
              </a:prstGeom>
              <a:blipFill>
                <a:blip r:embed="rId3"/>
                <a:stretch>
                  <a:fillRect t="-152" b="-1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6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Formal Definitions of 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0" y="1295400"/>
                <a:ext cx="9144000" cy="4635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Security Guarantee: </a:t>
                </a:r>
                <a:r>
                  <a:rPr lang="en-US" sz="2400" dirty="0" smtClean="0"/>
                  <a:t>What the scheme is intended to prevent the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       adversary from doing?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What is a successful attack? (from the adversary’s view)</a:t>
                </a:r>
              </a:p>
              <a:p>
                <a:pPr marL="0" lvl="1">
                  <a:lnSpc>
                    <a:spcPct val="120000"/>
                  </a:lnSpc>
                </a:pPr>
                <a:r>
                  <a:rPr lang="en-US" sz="2400" b="1" dirty="0" smtClean="0"/>
                  <a:t>EXAMPLE:</a:t>
                </a:r>
                <a:r>
                  <a:rPr lang="en-US" sz="2400" dirty="0" smtClean="0"/>
                  <a:t> Private-Key Encryption </a:t>
                </a:r>
                <a14:m>
                  <m:oMath xmlns:m="http://schemas.openxmlformats.org/officeDocument/2006/math">
                    <m:r>
                      <a:rPr lang="en-US" sz="2400" b="1" dirty="0">
                        <a:latin typeface="Cambria Math" panose="02040503050406030204" pitchFamily="18" charset="0"/>
                      </a:rPr>
                      <m:t>𝐏𝐫𝐢𝐯𝐊𝐄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dirty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dirty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dirty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It </a:t>
                </a:r>
                <a:r>
                  <a:rPr lang="en-US" altLang="zh-CN" sz="2000" dirty="0">
                    <a:solidFill>
                      <a:schemeClr val="tx2">
                        <a:lumMod val="50000"/>
                      </a:schemeClr>
                    </a:solidFill>
                  </a:rPr>
                  <a:t>should be impossible for an </a:t>
                </a:r>
                <a:r>
                  <a:rPr lang="en-US" altLang="zh-CN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adversary (</a:t>
                </a:r>
                <a:r>
                  <a:rPr lang="en-US" altLang="zh-CN" sz="2000" dirty="0" err="1" smtClean="0">
                    <a:solidFill>
                      <a:schemeClr val="tx2">
                        <a:lumMod val="50000"/>
                      </a:schemeClr>
                    </a:solidFill>
                  </a:rPr>
                  <a:t>Adv</a:t>
                </a:r>
                <a:r>
                  <a:rPr lang="en-US" altLang="zh-CN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) </a:t>
                </a:r>
                <a:r>
                  <a:rPr lang="en-US" altLang="zh-CN" sz="2000" dirty="0">
                    <a:solidFill>
                      <a:schemeClr val="tx2">
                        <a:lumMod val="50000"/>
                      </a:schemeClr>
                    </a:solidFill>
                  </a:rPr>
                  <a:t>to </a:t>
                </a:r>
                <a:r>
                  <a:rPr lang="en-US" altLang="zh-CN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recover the secret key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200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It should be impossible for an adversary to </a:t>
                </a:r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</a:rPr>
                  <a:t>recover </a:t>
                </a:r>
                <a:r>
                  <a:rPr lang="en-US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the entire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The disclosed fraction may be sensitive, </a:t>
                </a:r>
                <a:r>
                  <a:rPr lang="en-US" dirty="0">
                    <a:solidFill>
                      <a:srgbClr val="FF0000"/>
                    </a:solidFill>
                  </a:rPr>
                  <a:t>E.g., financial data, medical data.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It </a:t>
                </a:r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</a:rPr>
                  <a:t>should be impossible for </a:t>
                </a:r>
                <a:r>
                  <a:rPr lang="en-US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an adversary </a:t>
                </a:r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</a:rPr>
                  <a:t>to recover any character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The scheme may disclose partial information, </a:t>
                </a:r>
                <a:r>
                  <a:rPr lang="en-US" dirty="0">
                    <a:solidFill>
                      <a:srgbClr val="FF0000"/>
                    </a:solidFill>
                  </a:rPr>
                  <a:t>E.g., your bid&gt;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It should be impossible for an adversary to learn </a:t>
                </a:r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</a:rPr>
                  <a:t>any additional information </a:t>
                </a:r>
                <a:r>
                  <a:rPr lang="en-US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i="1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4635115"/>
              </a:xfrm>
              <a:prstGeom prst="rect">
                <a:avLst/>
              </a:prstGeom>
              <a:blipFill>
                <a:blip r:embed="rId3"/>
                <a:stretch>
                  <a:fillRect l="-1000" t="-132" b="-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2971800" y="3425238"/>
            <a:ext cx="549554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nsecure! The entire plaintext is disclosed to the adversary.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36006" y="5545932"/>
            <a:ext cx="31693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lvl="2"/>
            <a:r>
              <a:rPr lang="en-US" dirty="0">
                <a:solidFill>
                  <a:srgbClr val="C00000"/>
                </a:solidFill>
              </a:rPr>
              <a:t>This is a good security guarantee. </a:t>
            </a:r>
          </a:p>
        </p:txBody>
      </p:sp>
    </p:spTree>
    <p:extLst>
      <p:ext uri="{BB962C8B-B14F-4D97-AF65-F5344CB8AC3E}">
        <p14:creationId xmlns:p14="http://schemas.microsoft.com/office/powerpoint/2010/main" val="325199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23602</TotalTime>
  <Words>945</Words>
  <Application>Microsoft Office PowerPoint</Application>
  <PresentationFormat>On-screen Show (4:3)</PresentationFormat>
  <Paragraphs>271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宋体</vt:lpstr>
      <vt:lpstr>Arial</vt:lpstr>
      <vt:lpstr>Calibri</vt:lpstr>
      <vt:lpstr>Cambria Math</vt:lpstr>
      <vt:lpstr>Courier New</vt:lpstr>
      <vt:lpstr>Office Theme</vt:lpstr>
      <vt:lpstr>Cryptography (2021 Fall) index of coincidence, principles of modern cryptography,  security guarantee, threat model, COA, KPA, CPA, CCA</vt:lpstr>
      <vt:lpstr>Attacks</vt:lpstr>
      <vt:lpstr>Attacks</vt:lpstr>
      <vt:lpstr>Attacks</vt:lpstr>
      <vt:lpstr>Determine the Key</vt:lpstr>
      <vt:lpstr>Determine the Key</vt:lpstr>
      <vt:lpstr>PowerPoint Presentation</vt:lpstr>
      <vt:lpstr>Classical &amp; Modern Cryptography</vt:lpstr>
      <vt:lpstr>Formal Definitions of Security</vt:lpstr>
      <vt:lpstr>Formal Definitions of Security</vt:lpstr>
      <vt:lpstr>Formal Definitions of Security</vt:lpstr>
      <vt:lpstr>Precise Assumptions</vt:lpstr>
      <vt:lpstr>Proofs of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587</cp:revision>
  <cp:lastPrinted>2021-09-22T02:09:35Z</cp:lastPrinted>
  <dcterms:created xsi:type="dcterms:W3CDTF">2014-04-06T04:43:09Z</dcterms:created>
  <dcterms:modified xsi:type="dcterms:W3CDTF">2021-09-22T06:27:58Z</dcterms:modified>
</cp:coreProperties>
</file>