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386" r:id="rId3"/>
    <p:sldId id="387" r:id="rId4"/>
    <p:sldId id="365" r:id="rId5"/>
    <p:sldId id="366" r:id="rId6"/>
    <p:sldId id="367" r:id="rId7"/>
    <p:sldId id="368" r:id="rId8"/>
    <p:sldId id="369" r:id="rId9"/>
    <p:sldId id="377" r:id="rId10"/>
    <p:sldId id="378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3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200" dirty="0" smtClean="0"/>
              <a:t>perfect secrecy, one-time pad</a:t>
            </a:r>
            <a:br>
              <a:rPr lang="en-US" altLang="zh-CN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THEOREM: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One-time pad is perfectly secret.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REMARKs: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the one-time pad has many drawbacks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long secret key: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the secret key is as long as the message,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 smtClean="0">
                    <a:ea typeface="Cambria Math" panose="02040503050406030204" pitchFamily="18" charset="0"/>
                  </a:rPr>
                  <a:t>Kerckhoffs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It must be possible to communicate and remember the </a:t>
                </a:r>
                <a:endParaRPr lang="en-US" altLang="zh-CN" sz="2000" u="sng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</a:t>
                </a:r>
                <a:r>
                  <a:rPr lang="en-US" altLang="zh-CN" sz="2000" u="sng" dirty="0" smtClean="0">
                    <a:ea typeface="Cambria Math" panose="02040503050406030204" pitchFamily="18" charset="0"/>
                  </a:rPr>
                  <a:t>key </a:t>
                </a:r>
                <a:r>
                  <a:rPr lang="en-US" altLang="zh-CN" sz="2000" u="sng" dirty="0">
                    <a:ea typeface="Cambria Math" panose="02040503050406030204" pitchFamily="18" charset="0"/>
                  </a:rPr>
                  <a:t>without using written notes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, and correspondents must be able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     to change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or modify it at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will.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one-time security: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the same secret key cannot be used more than once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VENONA project: Soviet Union’s repeated use of OTP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5210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Useful Notions: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experiment, sample space, event, union, intersection,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complementary events, </a:t>
                </a:r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inite probability,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discrete probability,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probability distribution, uniform distribution, conditional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probability, independent, random variable.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Useful Facts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(The Union Bound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 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(Bayes’ Theorem)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Total Probability Theorem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10722"/>
              </a:xfrm>
              <a:prstGeom prst="rect">
                <a:avLst/>
              </a:prstGeom>
              <a:blipFill>
                <a:blip r:embed="rId3"/>
                <a:stretch>
                  <a:fillRect l="-1000" t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 (</a:t>
            </a:r>
            <a:r>
              <a:rPr lang="en-US" b="1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143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2669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7751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2669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7716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7716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Probabilistic algorithms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secret key;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: plaintext (message), ciphertext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key space;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: plaintext space, ciphertext space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Security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blipFill rotWithShape="0">
                <a:blip r:embed="rId11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18023"/>
            <a:ext cx="3128" cy="9225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27328" y="2114550"/>
            <a:ext cx="3197272" cy="126896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3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Secret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: the output 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b="1" dirty="0" smtClean="0"/>
                  <a:t>,</a:t>
                </a:r>
                <a:r>
                  <a:rPr lang="en-US" sz="2400" dirty="0" smtClean="0"/>
                  <a:t> a random variable taking values in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key generation algorithm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is uniform in shift cipher and substitution cipher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Plaintext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 the message being encrypted, taking values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will be encrypted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sender’s preference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if you are well-prepared for a war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 if you are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not well-prepared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:  the output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dirty="0" smtClean="0"/>
                  <a:t>taking values in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Fundamental Assumption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are independent random variables</a:t>
                </a:r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blipFill>
                <a:blip r:embed="rId4"/>
                <a:stretch>
                  <a:fillRect l="-1000" t="-118" b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47800"/>
                <a:ext cx="9144000" cy="393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b="1" dirty="0" smtClean="0"/>
                  <a:t>perfectly secret</a:t>
                </a:r>
                <a:r>
                  <a:rPr lang="en-US" sz="2400" dirty="0" smtClean="0"/>
                  <a:t> if f</a:t>
                </a:r>
                <a:r>
                  <a:rPr lang="en-US" sz="2400" b="0" dirty="0" smtClean="0"/>
                  <a:t>or any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b="0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,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and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This kind of security requires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are independent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simplicity, we always assume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Threat Model: </a:t>
                </a:r>
                <a:r>
                  <a:rPr lang="en-US" sz="2400" dirty="0" smtClean="0"/>
                  <a:t>(1) The adversary has </a:t>
                </a:r>
                <a:r>
                  <a:rPr lang="en-US" sz="2400" dirty="0"/>
                  <a:t>unlimited computational </a:t>
                </a:r>
                <a:r>
                  <a:rPr lang="en-US" sz="2400" dirty="0" smtClean="0"/>
                  <a:t>power;    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(2) The adversary observes </a:t>
                </a:r>
                <a:r>
                  <a:rPr lang="en-US" sz="2400" dirty="0"/>
                  <a:t>only one ciphertext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Security Guarantee: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adversary learns no additional information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about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933384"/>
              </a:xfrm>
              <a:prstGeom prst="rect">
                <a:avLst/>
              </a:prstGeom>
              <a:blipFill>
                <a:blip r:embed="rId3"/>
                <a:stretch>
                  <a:fillRect l="-1000" t="-155" b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9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08844"/>
                <a:ext cx="9144000" cy="455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8844"/>
                <a:ext cx="9144000" cy="45585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4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08844"/>
                <a:ext cx="9144000" cy="416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/>
                  <a:t> 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8844"/>
                <a:ext cx="9144000" cy="41633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8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1066800"/>
                <a:ext cx="9144000" cy="509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SCHEME: (</a:t>
                </a:r>
                <a:r>
                  <a:rPr lang="en-US" altLang="zh-CN" sz="2400" dirty="0" err="1" smtClean="0"/>
                  <a:t>Vernam</a:t>
                </a:r>
                <a:r>
                  <a:rPr lang="en-US" altLang="zh-CN" sz="2400" dirty="0" smtClean="0"/>
                  <a:t>, 1917</a:t>
                </a:r>
                <a:r>
                  <a:rPr lang="en-US" altLang="zh-CN" sz="2400" b="1" dirty="0" smtClean="0"/>
                  <a:t>)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: 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⊕: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 XOR operator-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0⊕0=1⊕1=0;0⊕1=1⊕0=1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same as the operation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=111,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encryption: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decryption: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=101</m:t>
                    </m:r>
                  </m:oMath>
                </a14:m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REMARKs: </a:t>
                </a:r>
                <a:r>
                  <a:rPr lang="en-US" altLang="zh-CN" sz="2400" dirty="0" smtClean="0"/>
                  <a:t>proposed </a:t>
                </a:r>
                <a:r>
                  <a:rPr lang="en-US" altLang="zh-CN" sz="2400" dirty="0"/>
                  <a:t>by </a:t>
                </a:r>
                <a:r>
                  <a:rPr lang="en-US" altLang="zh-CN" sz="2400" dirty="0" err="1"/>
                  <a:t>Vernam</a:t>
                </a:r>
                <a:r>
                  <a:rPr lang="en-US" altLang="zh-CN" sz="2400" dirty="0"/>
                  <a:t> in 1917 (</a:t>
                </a:r>
                <a:r>
                  <a:rPr lang="en-US" altLang="zh-CN" sz="2400" dirty="0" smtClean="0"/>
                  <a:t>a.k.a. </a:t>
                </a:r>
                <a:r>
                  <a:rPr lang="en-US" altLang="zh-CN" sz="2400" dirty="0" err="1" smtClean="0"/>
                  <a:t>Vernam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perfectly secret (proved by Shannon in 1942)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Red phone between </a:t>
                </a:r>
                <a:r>
                  <a:rPr lang="en-US" altLang="zh-CN" sz="2000" dirty="0"/>
                  <a:t>White house and </a:t>
                </a:r>
                <a:r>
                  <a:rPr lang="en-US" altLang="zh-CN" sz="2000" dirty="0" smtClean="0"/>
                  <a:t>Kremlin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090624"/>
              </a:xfrm>
              <a:prstGeom prst="rect">
                <a:avLst/>
              </a:prstGeom>
              <a:blipFill>
                <a:blip r:embed="rId3"/>
                <a:stretch>
                  <a:fillRect l="-1000" t="-120" b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23642</TotalTime>
  <Words>227</Words>
  <Application>Microsoft Office PowerPoint</Application>
  <PresentationFormat>On-screen Show (4:3)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Tahoma</vt:lpstr>
      <vt:lpstr>Office Theme</vt:lpstr>
      <vt:lpstr>Cryptography (2021 Fall) perfect secrecy, one-time pad </vt:lpstr>
      <vt:lpstr>Probability</vt:lpstr>
      <vt:lpstr>Private-Key Encryption (PrivKE)</vt:lpstr>
      <vt:lpstr>Distributions on K,M,C</vt:lpstr>
      <vt:lpstr>Perfect Secrecy</vt:lpstr>
      <vt:lpstr>Perfect Secrecy</vt:lpstr>
      <vt:lpstr>Perfect Secrecy</vt:lpstr>
      <vt:lpstr>PowerPoint Presentation</vt:lpstr>
      <vt:lpstr>One-Time Pad</vt:lpstr>
      <vt:lpstr>One-Time 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590</cp:revision>
  <cp:lastPrinted>2021-02-23T00:06:14Z</cp:lastPrinted>
  <dcterms:created xsi:type="dcterms:W3CDTF">2014-04-06T04:43:09Z</dcterms:created>
  <dcterms:modified xsi:type="dcterms:W3CDTF">2021-09-24T05:52:47Z</dcterms:modified>
</cp:coreProperties>
</file>