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314" r:id="rId2"/>
    <p:sldId id="414" r:id="rId3"/>
    <p:sldId id="370" r:id="rId4"/>
    <p:sldId id="372" r:id="rId5"/>
    <p:sldId id="373" r:id="rId6"/>
    <p:sldId id="374" r:id="rId7"/>
    <p:sldId id="375" r:id="rId8"/>
    <p:sldId id="413" r:id="rId9"/>
  </p:sldIdLst>
  <p:sldSz cx="9144000" cy="6858000" type="screen4x3"/>
  <p:notesSz cx="9296400" cy="701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466" autoAdjust="0"/>
    <p:restoredTop sz="94660"/>
  </p:normalViewPr>
  <p:slideViewPr>
    <p:cSldViewPr>
      <p:cViewPr varScale="1">
        <p:scale>
          <a:sx n="88" d="100"/>
          <a:sy n="88" d="100"/>
        </p:scale>
        <p:origin x="994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028301" cy="350281"/>
          </a:xfrm>
          <a:prstGeom prst="rect">
            <a:avLst/>
          </a:prstGeom>
        </p:spPr>
        <p:txBody>
          <a:bodyPr vert="horz" lIns="91294" tIns="45647" rIns="91294" bIns="4564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6000" y="0"/>
            <a:ext cx="4028301" cy="350281"/>
          </a:xfrm>
          <a:prstGeom prst="rect">
            <a:avLst/>
          </a:prstGeom>
        </p:spPr>
        <p:txBody>
          <a:bodyPr vert="horz" lIns="91294" tIns="45647" rIns="91294" bIns="45647" rtlCol="0"/>
          <a:lstStyle>
            <a:lvl1pPr algn="r">
              <a:defRPr sz="1200"/>
            </a:lvl1pPr>
          </a:lstStyle>
          <a:p>
            <a:fld id="{967960C5-1CDB-4EF4-9176-4FAD832A9628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" y="6658925"/>
            <a:ext cx="4028301" cy="350281"/>
          </a:xfrm>
          <a:prstGeom prst="rect">
            <a:avLst/>
          </a:prstGeom>
        </p:spPr>
        <p:txBody>
          <a:bodyPr vert="horz" lIns="91294" tIns="45647" rIns="91294" bIns="4564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6000" y="6658925"/>
            <a:ext cx="4028301" cy="350281"/>
          </a:xfrm>
          <a:prstGeom prst="rect">
            <a:avLst/>
          </a:prstGeom>
        </p:spPr>
        <p:txBody>
          <a:bodyPr vert="horz" lIns="91294" tIns="45647" rIns="91294" bIns="45647" rtlCol="0" anchor="b"/>
          <a:lstStyle>
            <a:lvl1pPr algn="r">
              <a:defRPr sz="1200"/>
            </a:lvl1pPr>
          </a:lstStyle>
          <a:p>
            <a:fld id="{567B6F1C-D737-4C0E-97E2-C15B6C95D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2362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028440" cy="350520"/>
          </a:xfrm>
          <a:prstGeom prst="rect">
            <a:avLst/>
          </a:prstGeom>
        </p:spPr>
        <p:txBody>
          <a:bodyPr vert="horz" lIns="93175" tIns="46587" rIns="93175" bIns="4658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811" y="0"/>
            <a:ext cx="4028440" cy="350520"/>
          </a:xfrm>
          <a:prstGeom prst="rect">
            <a:avLst/>
          </a:prstGeom>
        </p:spPr>
        <p:txBody>
          <a:bodyPr vert="horz" lIns="93175" tIns="46587" rIns="93175" bIns="46587" rtlCol="0"/>
          <a:lstStyle>
            <a:lvl1pPr algn="r">
              <a:defRPr sz="1200"/>
            </a:lvl1pPr>
          </a:lstStyle>
          <a:p>
            <a:fld id="{32102203-0005-4F25-892A-D8BA64954F35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95600" y="525463"/>
            <a:ext cx="3505200" cy="2628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5" tIns="46587" rIns="93175" bIns="46587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9640" y="3329942"/>
            <a:ext cx="7437120" cy="3154680"/>
          </a:xfrm>
          <a:prstGeom prst="rect">
            <a:avLst/>
          </a:prstGeom>
        </p:spPr>
        <p:txBody>
          <a:bodyPr vert="horz" lIns="93175" tIns="46587" rIns="93175" bIns="46587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658664"/>
            <a:ext cx="4028440" cy="350520"/>
          </a:xfrm>
          <a:prstGeom prst="rect">
            <a:avLst/>
          </a:prstGeom>
        </p:spPr>
        <p:txBody>
          <a:bodyPr vert="horz" lIns="93175" tIns="46587" rIns="93175" bIns="4658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811" y="6658664"/>
            <a:ext cx="4028440" cy="350520"/>
          </a:xfrm>
          <a:prstGeom prst="rect">
            <a:avLst/>
          </a:prstGeom>
        </p:spPr>
        <p:txBody>
          <a:bodyPr vert="horz" lIns="93175" tIns="46587" rIns="93175" bIns="46587" rtlCol="0" anchor="b"/>
          <a:lstStyle>
            <a:lvl1pPr algn="r">
              <a:defRPr sz="1200"/>
            </a:lvl1pPr>
          </a:lstStyle>
          <a:p>
            <a:fld id="{CD056948-DAD1-439C-9E1C-23575F6A22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5532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8656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8580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381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6952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4976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9092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1699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965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223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136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027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583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378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30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312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453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23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191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16BE1-F6D1-4AFD-B993-C6824D21EFE1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004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4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22.png"/><Relationship Id="rId5" Type="http://schemas.openxmlformats.org/officeDocument/2006/relationships/image" Target="../media/image8.png"/><Relationship Id="rId10" Type="http://schemas.openxmlformats.org/officeDocument/2006/relationships/image" Target="../media/image21.png"/><Relationship Id="rId4" Type="http://schemas.openxmlformats.org/officeDocument/2006/relationships/image" Target="../media/image7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26.png"/><Relationship Id="rId3" Type="http://schemas.openxmlformats.org/officeDocument/2006/relationships/image" Target="../media/image4.png"/><Relationship Id="rId7" Type="http://schemas.openxmlformats.org/officeDocument/2006/relationships/image" Target="../media/image13.png"/><Relationship Id="rId12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5.png"/><Relationship Id="rId9" Type="http://schemas.openxmlformats.org/officeDocument/2006/relationships/image" Target="../media/image15.png"/><Relationship Id="rId1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066800"/>
            <a:ext cx="9144000" cy="1470025"/>
          </a:xfrm>
        </p:spPr>
        <p:txBody>
          <a:bodyPr>
            <a:normAutofit/>
          </a:bodyPr>
          <a:lstStyle/>
          <a:p>
            <a:r>
              <a:rPr lang="en-US" sz="4900" dirty="0" smtClean="0"/>
              <a:t>Cryptography (2021 Fall)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200" dirty="0" smtClean="0"/>
              <a:t>p</a:t>
            </a:r>
            <a:r>
              <a:rPr lang="en-US" altLang="zh-CN" sz="2200" dirty="0" smtClean="0"/>
              <a:t>erfect indistinguishability</a:t>
            </a:r>
            <a:endParaRPr lang="en-US" sz="2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505200"/>
            <a:ext cx="9144000" cy="1295400"/>
          </a:xfrm>
        </p:spPr>
        <p:txBody>
          <a:bodyPr>
            <a:noAutofit/>
          </a:bodyPr>
          <a:lstStyle/>
          <a:p>
            <a:r>
              <a:rPr lang="en-US" sz="2400" dirty="0" err="1" smtClean="0">
                <a:solidFill>
                  <a:schemeClr val="tx1"/>
                </a:solidFill>
              </a:rPr>
              <a:t>LiangFeng</a:t>
            </a:r>
            <a:r>
              <a:rPr lang="en-US" sz="2400" dirty="0" smtClean="0">
                <a:solidFill>
                  <a:schemeClr val="tx1"/>
                </a:solidFill>
              </a:rPr>
              <a:t> Zhang </a:t>
            </a:r>
          </a:p>
          <a:p>
            <a:r>
              <a:rPr lang="en-US" altLang="zh-CN" sz="2400" dirty="0" smtClean="0">
                <a:solidFill>
                  <a:schemeClr val="tx1"/>
                </a:solidFill>
              </a:rPr>
              <a:t>zhanglf@shanghaitech.edu.cn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SIST, ShanghaiTech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2148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Limitations of Perfect Secrecy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0" y="1151221"/>
                <a:ext cx="9144000" cy="52495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2400" b="1" dirty="0" smtClean="0">
                    <a:ea typeface="Cambria Math" panose="02040503050406030204" pitchFamily="18" charset="0"/>
                  </a:rPr>
                  <a:t>THEOREM: </a:t>
                </a:r>
                <a:r>
                  <a:rPr lang="en-US" altLang="zh-CN" sz="2400" dirty="0" smtClean="0">
                    <a:ea typeface="Cambria Math" panose="02040503050406030204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Π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𝐆𝐞𝐧</m:t>
                        </m:r>
                        <m:r>
                          <a:rPr lang="en-US" altLang="zh-CN" sz="24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24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𝐄𝐧𝐜</m:t>
                        </m:r>
                        <m:r>
                          <a:rPr lang="en-US" altLang="zh-CN" sz="24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24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𝐃𝐞𝐜</m:t>
                        </m:r>
                      </m:e>
                    </m:d>
                    <m:r>
                      <a:rPr lang="en-US" altLang="zh-CN" sz="24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zh-CN" alt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ℳ</m:t>
                    </m:r>
                  </m:oMath>
                </a14:m>
                <a:r>
                  <a:rPr lang="en-US" altLang="zh-CN" sz="2400" dirty="0" smtClean="0">
                    <a:ea typeface="Cambria Math" panose="02040503050406030204" pitchFamily="18" charset="0"/>
                  </a:rPr>
                  <a:t> is a perfectly secret encryption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dirty="0" smtClean="0">
                    <a:ea typeface="Cambria Math" panose="02040503050406030204" pitchFamily="18" charset="0"/>
                  </a:rPr>
                  <a:t>       scheme </a:t>
                </a:r>
                <a:r>
                  <a:rPr lang="en-US" altLang="zh-CN" sz="2400" dirty="0">
                    <a:ea typeface="Cambria Math" panose="02040503050406030204" pitchFamily="18" charset="0"/>
                  </a:rPr>
                  <a:t>with key </a:t>
                </a:r>
                <a:r>
                  <a:rPr lang="en-US" altLang="zh-CN" sz="2400" dirty="0" smtClean="0">
                    <a:ea typeface="Cambria Math" panose="02040503050406030204" pitchFamily="18" charset="0"/>
                  </a:rPr>
                  <a:t>space </a:t>
                </a:r>
                <a14:m>
                  <m:oMath xmlns:m="http://schemas.openxmlformats.org/officeDocument/2006/math">
                    <m:r>
                      <a:rPr lang="zh-CN" altLang="en-US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𝒦</m:t>
                    </m:r>
                  </m:oMath>
                </a14:m>
                <a:r>
                  <a:rPr lang="en-US" altLang="zh-CN" sz="2400" dirty="0" smtClean="0">
                    <a:ea typeface="Cambria Math" panose="02040503050406030204" pitchFamily="18" charset="0"/>
                  </a:rPr>
                  <a:t>, then 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zh-CN" alt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𝒦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|≥|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ℳ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altLang="zh-CN" sz="2400" dirty="0" smtClean="0">
                    <a:ea typeface="Cambria Math" panose="02040503050406030204" pitchFamily="18" charset="0"/>
                  </a:rPr>
                  <a:t>.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  <a:ea typeface="Cambria Math" panose="02040503050406030204" pitchFamily="18" charset="0"/>
                  </a:rPr>
                  <a:t>Suppose that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𝒦</m:t>
                        </m:r>
                      </m:e>
                    </m:d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ℳ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  <a:ea typeface="Cambria Math" panose="02040503050406030204" pitchFamily="18" charset="0"/>
                  </a:rPr>
                  <a:t>.</a:t>
                </a:r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  <a:ea typeface="Cambria Math" panose="02040503050406030204" pitchFamily="18" charset="0"/>
                  </a:rPr>
                  <a:t> We deduce a contradiction.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zh-CN" alt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𝒦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𝐄𝐧𝐜</m:t>
                        </m:r>
                        <m:d>
                          <m:dPr>
                            <m:ctrlP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:</m:t>
                        </m:r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ℳ</m:t>
                        </m:r>
                      </m:e>
                    </m:d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zh-CN" alt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𝒞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𝒞</m:t>
                        </m:r>
                      </m:e>
                    </m:d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ℳ</m:t>
                        </m:r>
                      </m:e>
                    </m:d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&gt;|</m:t>
                    </m:r>
                    <m:r>
                      <a:rPr lang="zh-CN" alt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𝒦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</m:oMath>
                </a14:m>
                <a:endParaRPr lang="en-US" altLang="zh-CN" sz="2000" dirty="0" smtClean="0">
                  <a:solidFill>
                    <a:schemeClr val="accent1">
                      <a:lumMod val="50000"/>
                    </a:schemeClr>
                  </a:solidFill>
                  <a:ea typeface="Cambria Math" panose="02040503050406030204" pitchFamily="18" charset="0"/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 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zh-CN" alt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𝒞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  <a:ea typeface="Cambria Math" panose="02040503050406030204" pitchFamily="18" charset="0"/>
                  </a:rPr>
                  <a:t> define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ℳ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ℳ</m:t>
                        </m:r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:∃</m:t>
                        </m:r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zh-CN" alt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𝒦</m:t>
                        </m:r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CN" sz="2000" b="0" i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</m:t>
                        </m:r>
                        <m:r>
                          <a:rPr lang="en-US" altLang="zh-CN" sz="2000" b="0" i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m:rPr>
                            <m:sty m:val="p"/>
                          </m:rPr>
                          <a:rPr lang="en-US" altLang="zh-CN" sz="2000" b="0" i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</m:t>
                        </m:r>
                        <m:r>
                          <a:rPr lang="en-US" altLang="zh-CN" sz="2000" b="0" i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sz="2000" b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𝐃𝐞𝐜</m:t>
                        </m:r>
                        <m:d>
                          <m:d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ℳ</m:t>
                    </m:r>
                  </m:oMath>
                </a14:m>
                <a:endParaRPr lang="en-US" altLang="zh-CN" sz="2000" dirty="0" smtClean="0">
                  <a:solidFill>
                    <a:schemeClr val="accent1">
                      <a:lumMod val="50000"/>
                    </a:schemeClr>
                  </a:solidFill>
                  <a:ea typeface="Cambria Math" panose="02040503050406030204" pitchFamily="18" charset="0"/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ℳ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e>
                    </m:d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𝒦</m:t>
                        </m:r>
                      </m:e>
                    </m:d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ℳ</m:t>
                        </m:r>
                      </m:e>
                    </m:d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⇒∃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ℳ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∖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ℳ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endParaRPr lang="en-US" altLang="zh-CN" sz="2000" b="0" dirty="0" smtClean="0">
                  <a:solidFill>
                    <a:schemeClr val="accent1">
                      <a:lumMod val="50000"/>
                    </a:schemeClr>
                  </a:solidFill>
                  <a:ea typeface="Cambria Math" panose="02040503050406030204" pitchFamily="18" charset="0"/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  <a:ea typeface="Cambria Math" panose="02040503050406030204" pitchFamily="18" charset="0"/>
                  </a:rPr>
                  <a:t>Consider the uniform distribution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  <a:ea typeface="Cambria Math" panose="02040503050406030204" pitchFamily="18" charset="0"/>
                  </a:rPr>
                  <a:t>over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ℳ</m:t>
                    </m:r>
                  </m:oMath>
                </a14:m>
                <a:endParaRPr lang="en-US" altLang="zh-CN" sz="2000" b="0" dirty="0" smtClean="0">
                  <a:solidFill>
                    <a:schemeClr val="accent1">
                      <a:lumMod val="50000"/>
                    </a:schemeClr>
                  </a:solidFill>
                  <a:ea typeface="Cambria Math" panose="02040503050406030204" pitchFamily="18" charset="0"/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e>
                    </m:func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=1/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ℳ</m:t>
                        </m:r>
                      </m:e>
                    </m:d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</m:t>
                    </m:r>
                  </m:oMath>
                </a14:m>
                <a:endParaRPr lang="en-US" altLang="zh-CN" sz="2000" dirty="0">
                  <a:solidFill>
                    <a:schemeClr val="accent1">
                      <a:lumMod val="50000"/>
                    </a:schemeClr>
                  </a:solidFill>
                  <a:ea typeface="Cambria Math" panose="02040503050406030204" pitchFamily="18" charset="0"/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 b="0" i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  <m:e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</m:func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zh-CN" sz="2000" b="0" dirty="0" smtClean="0">
                  <a:solidFill>
                    <a:schemeClr val="accent1">
                      <a:lumMod val="50000"/>
                    </a:schemeClr>
                  </a:solidFill>
                  <a:ea typeface="Cambria Math" panose="02040503050406030204" pitchFamily="18" charset="0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b="1" dirty="0" smtClean="0">
                    <a:ea typeface="Cambria Math" panose="02040503050406030204" pitchFamily="18" charset="0"/>
                  </a:rPr>
                  <a:t>REMARKs: </a:t>
                </a:r>
                <a:r>
                  <a:rPr lang="en-US" altLang="zh-CN" sz="2400" dirty="0" smtClean="0">
                    <a:ea typeface="Cambria Math" panose="02040503050406030204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zh-CN" alt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𝒦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sz="2400" dirty="0" smtClean="0">
                    <a:ea typeface="Cambria Math" panose="020405030504060302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ℳ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sSup>
                          <m:s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p>
                    </m:sSup>
                    <m:r>
                      <a:rPr lang="en-US" altLang="zh-CN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altLang="zh-CN" sz="2400" dirty="0" smtClean="0">
                    <a:ea typeface="Cambria Math" panose="02040503050406030204" pitchFamily="18" charset="0"/>
                  </a:rPr>
                  <a:t>then in a perfectly secret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dirty="0">
                    <a:ea typeface="Cambria Math" panose="02040503050406030204" pitchFamily="18" charset="0"/>
                  </a:rPr>
                  <a:t> </a:t>
                </a:r>
                <a:r>
                  <a:rPr lang="en-US" altLang="zh-CN" sz="2400" dirty="0" smtClean="0">
                    <a:ea typeface="Cambria Math" panose="02040503050406030204" pitchFamily="18" charset="0"/>
                  </a:rPr>
                  <a:t>      encryption scheme we must have that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altLang="zh-CN" sz="2400" dirty="0" smtClean="0">
                    <a:ea typeface="Cambria Math" panose="02040503050406030204" pitchFamily="18" charset="0"/>
                  </a:rPr>
                  <a:t>.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>
                    <a:ea typeface="Cambria Math" panose="02040503050406030204" pitchFamily="18" charset="0"/>
                  </a:rPr>
                  <a:t>The secret key must be as long as the message.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>
                    <a:ea typeface="Cambria Math" panose="02040503050406030204" pitchFamily="18" charset="0"/>
                  </a:rPr>
                  <a:t>Main drawback of perfectly secure encryption.</a:t>
                </a:r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151221"/>
                <a:ext cx="9144000" cy="5249579"/>
              </a:xfrm>
              <a:prstGeom prst="rect">
                <a:avLst/>
              </a:prstGeom>
              <a:blipFill>
                <a:blip r:embed="rId3"/>
                <a:stretch>
                  <a:fillRect l="-1000" t="-116" r="-1467" b="-6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0857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Perfect Indistinguishability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0" y="1066800"/>
                <a:ext cx="9144000" cy="10107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0" dirty="0" smtClean="0"/>
                  <a:t>Let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0" smtClean="0">
                            <a:latin typeface="Cambria Math" panose="02040503050406030204" pitchFamily="18" charset="0"/>
                          </a:rPr>
                          <m:t>𝐆𝐞𝐧</m:t>
                        </m:r>
                        <m:r>
                          <a:rPr lang="en-US" sz="2400" b="1" i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1" i="0" smtClean="0">
                            <a:latin typeface="Cambria Math" panose="02040503050406030204" pitchFamily="18" charset="0"/>
                          </a:rPr>
                          <m:t>𝐄𝐧𝐜</m:t>
                        </m:r>
                        <m:r>
                          <a:rPr lang="en-US" sz="2400" b="1" i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1" i="0" smtClean="0">
                            <a:latin typeface="Cambria Math" panose="02040503050406030204" pitchFamily="18" charset="0"/>
                          </a:rPr>
                          <m:t>𝐃𝐞𝐜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ℳ</m:t>
                    </m:r>
                  </m:oMath>
                </a14:m>
                <a:r>
                  <a:rPr lang="en-US" sz="2400" dirty="0" smtClean="0"/>
                  <a:t> be a private-key encryption. Define an 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US" sz="2400" dirty="0" smtClean="0"/>
                  <a:t>        </a:t>
                </a:r>
                <a:r>
                  <a:rPr lang="en-US" sz="2400" b="1" dirty="0" smtClean="0"/>
                  <a:t>adversarial indistinguishability experiment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1">
                        <a:latin typeface="Cambria Math" panose="02040503050406030204" pitchFamily="18" charset="0"/>
                      </a:rPr>
                      <m:t>Priv</m:t>
                    </m:r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2400" b="0" i="1">
                            <a:latin typeface="Cambria Math" panose="02040503050406030204" pitchFamily="18" charset="0"/>
                          </a:rPr>
                          <m:t>K</m:t>
                        </m:r>
                      </m:e>
                      <m:sub>
                        <m:r>
                          <a:rPr lang="en-US" sz="2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𝒜</m:t>
                        </m:r>
                        <m:r>
                          <a:rPr lang="en-US" sz="2400" b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sz="2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Π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sz="2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eav</m:t>
                        </m:r>
                      </m:sup>
                    </m:sSubSup>
                  </m:oMath>
                </a14:m>
                <a:r>
                  <a:rPr lang="en-US" sz="2400" dirty="0"/>
                  <a:t> </a:t>
                </a:r>
                <a:endParaRPr lang="en-US" sz="2000" dirty="0" smtClean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066800"/>
                <a:ext cx="9144000" cy="1010790"/>
              </a:xfrm>
              <a:prstGeom prst="rect">
                <a:avLst/>
              </a:prstGeom>
              <a:blipFill>
                <a:blip r:embed="rId3"/>
                <a:stretch>
                  <a:fillRect l="-1000" t="-602" b="-84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>
          <a:xfrm>
            <a:off x="1381113" y="2094999"/>
            <a:ext cx="2415117" cy="29342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472631" y="2094999"/>
            <a:ext cx="2286000" cy="29342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752660" y="2095000"/>
                <a:ext cx="19929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dirty="0" smtClean="0"/>
                  <a:t>choose</a:t>
                </a:r>
                <a:r>
                  <a:rPr lang="en-US" b="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ℳ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2660" y="2095000"/>
                <a:ext cx="1992918" cy="276999"/>
              </a:xfrm>
              <a:prstGeom prst="rect">
                <a:avLst/>
              </a:prstGeom>
              <a:blipFill>
                <a:blip r:embed="rId4"/>
                <a:stretch>
                  <a:fillRect l="-7339" t="-28889" r="-2752" b="-5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/>
          <p:cNvCxnSpPr/>
          <p:nvPr/>
        </p:nvCxnSpPr>
        <p:spPr>
          <a:xfrm flipH="1">
            <a:off x="3796231" y="2656609"/>
            <a:ext cx="1676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253431" y="2372591"/>
                <a:ext cx="7367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3431" y="2372591"/>
                <a:ext cx="736740" cy="276999"/>
              </a:xfrm>
              <a:prstGeom prst="rect">
                <a:avLst/>
              </a:prstGeom>
              <a:blipFill>
                <a:blip r:embed="rId5"/>
                <a:stretch>
                  <a:fillRect l="-4132" r="-2479" b="-15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868266" y="2711343"/>
                <a:ext cx="93006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𝐆𝐞𝐧</m:t>
                      </m:r>
                    </m:oMath>
                  </m:oMathPara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8266" y="2711343"/>
                <a:ext cx="930062" cy="276999"/>
              </a:xfrm>
              <a:prstGeom prst="rect">
                <a:avLst/>
              </a:prstGeom>
              <a:blipFill>
                <a:blip r:embed="rId6"/>
                <a:stretch>
                  <a:fillRect l="-5882" r="-5882" b="-8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868266" y="3090041"/>
                <a:ext cx="9893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←{0,1}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8266" y="3090041"/>
                <a:ext cx="989310" cy="276999"/>
              </a:xfrm>
              <a:prstGeom prst="rect">
                <a:avLst/>
              </a:prstGeom>
              <a:blipFill>
                <a:blip r:embed="rId7"/>
                <a:stretch>
                  <a:fillRect l="-5521" t="-4444" r="-8589" b="-3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875193" y="3446410"/>
                <a:ext cx="159992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𝐄𝐧𝐜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5193" y="3446410"/>
                <a:ext cx="1599925" cy="276999"/>
              </a:xfrm>
              <a:prstGeom prst="rect">
                <a:avLst/>
              </a:prstGeom>
              <a:blipFill>
                <a:blip r:embed="rId8"/>
                <a:stretch>
                  <a:fillRect l="-1908" t="-2174" r="-5344" b="-326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/>
          <p:cNvCxnSpPr/>
          <p:nvPr/>
        </p:nvCxnSpPr>
        <p:spPr>
          <a:xfrm rot="10800000" flipH="1">
            <a:off x="3796231" y="3782199"/>
            <a:ext cx="1676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544625" y="3505200"/>
                <a:ext cx="16600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4625" y="3505200"/>
                <a:ext cx="166006" cy="276999"/>
              </a:xfrm>
              <a:prstGeom prst="rect">
                <a:avLst/>
              </a:prstGeom>
              <a:blipFill>
                <a:blip r:embed="rId9"/>
                <a:stretch>
                  <a:fillRect l="-22222" r="-148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/>
          <p:cNvCxnSpPr/>
          <p:nvPr/>
        </p:nvCxnSpPr>
        <p:spPr>
          <a:xfrm flipH="1">
            <a:off x="3796231" y="4170218"/>
            <a:ext cx="1676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4482031" y="3886200"/>
                <a:ext cx="2372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2031" y="3886200"/>
                <a:ext cx="237244" cy="276999"/>
              </a:xfrm>
              <a:prstGeom prst="rect">
                <a:avLst/>
              </a:prstGeom>
              <a:blipFill>
                <a:blip r:embed="rId10"/>
                <a:stretch>
                  <a:fillRect l="-28205" t="-4444" r="-25641" b="-8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1445241" y="4343400"/>
                <a:ext cx="2274790" cy="6178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Priv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b="0" i="1">
                              <a:latin typeface="Cambria Math" panose="02040503050406030204" pitchFamily="18" charset="0"/>
                            </a:rPr>
                            <m:t>K</m:t>
                          </m:r>
                        </m:e>
                        <m:sub>
                          <m:r>
                            <a:rPr lang="en-US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𝒜</m:t>
                          </m:r>
                          <m:r>
                            <a:rPr lang="en-US" b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m:rPr>
                              <m:sty m:val="p"/>
                            </m:rPr>
                            <a:rPr lang="en-US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Π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eav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0   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1   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5241" y="4343400"/>
                <a:ext cx="2274790" cy="61786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 rot="16200000">
                <a:off x="548455" y="3460911"/>
                <a:ext cx="12359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𝐂𝐡𝐚𝐥𝐥𝐞𝐧𝐠𝐞𝐫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548455" y="3460911"/>
                <a:ext cx="1235916" cy="276999"/>
              </a:xfrm>
              <a:prstGeom prst="rect">
                <a:avLst/>
              </a:prstGeom>
              <a:blipFill>
                <a:blip r:embed="rId12"/>
                <a:stretch>
                  <a:fillRect l="-6667" t="-6897" r="-35556" b="-64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 rot="5400000">
                <a:off x="7195342" y="3443570"/>
                <a:ext cx="145014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𝐀𝐝𝐯𝐞𝐫𝐬𝐚𝐫𝐲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𝒜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7195342" y="3443570"/>
                <a:ext cx="1450141" cy="276999"/>
              </a:xfrm>
              <a:prstGeom prst="rect">
                <a:avLst/>
              </a:prstGeom>
              <a:blipFill>
                <a:blip r:embed="rId13"/>
                <a:stretch>
                  <a:fillRect l="-35556" t="-5882" r="-4444" b="-29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0" y="5181600"/>
                <a:ext cx="9144000" cy="88428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b="1" dirty="0" smtClean="0"/>
                  <a:t>DEFINITION:</a:t>
                </a:r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smtClean="0"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is </a:t>
                </a:r>
                <a:r>
                  <a:rPr lang="en-US" sz="2400" b="1" dirty="0"/>
                  <a:t>perfectly indistinguishable </a:t>
                </a:r>
                <a:r>
                  <a:rPr lang="en-US" sz="2400" dirty="0"/>
                  <a:t>if for </a:t>
                </a:r>
                <a:r>
                  <a:rPr lang="en-US" sz="2400" dirty="0" smtClean="0"/>
                  <a:t>every adversary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</m:oMath>
                </a14:m>
                <a:r>
                  <a:rPr lang="en-US" sz="2400" dirty="0" smtClean="0"/>
                  <a:t>, </a:t>
                </a:r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2400" i="1">
                                  <a:latin typeface="Cambria Math" panose="02040503050406030204" pitchFamily="18" charset="0"/>
                                </a:rPr>
                                <m:t>Priv</m:t>
                              </m:r>
                              <m:sSubSup>
                                <m:sSub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K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𝒜</m:t>
                                  </m:r>
                                  <m:r>
                                    <a:rPr lang="en-US" sz="24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Π</m:t>
                                  </m:r>
                                </m:sub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eav</m:t>
                                  </m:r>
                                </m:sup>
                              </m:sSubSup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</m:e>
                      </m:func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1/2</m:t>
                      </m:r>
                    </m:oMath>
                  </m:oMathPara>
                </a14:m>
                <a:endParaRPr lang="en-US" sz="2400" dirty="0" smtClean="0"/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181600"/>
                <a:ext cx="9144000" cy="884281"/>
              </a:xfrm>
              <a:prstGeom prst="rect">
                <a:avLst/>
              </a:prstGeom>
              <a:blipFill>
                <a:blip r:embed="rId14"/>
                <a:stretch>
                  <a:fillRect l="-1000" t="-55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832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0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3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4" grpId="0"/>
      <p:bldP spid="10" grpId="0"/>
      <p:bldP spid="11" grpId="0"/>
      <p:bldP spid="12" grpId="0"/>
      <p:bldP spid="13" grpId="0"/>
      <p:bldP spid="14" grpId="0"/>
      <p:bldP spid="16" grpId="0"/>
      <p:bldP spid="18" grpId="0"/>
      <p:bldP spid="19" grpId="0"/>
      <p:bldP spid="2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Perfect Indistinguishability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0" y="971120"/>
                <a:ext cx="9144000" cy="584044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THEOREM:</a:t>
                </a:r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smtClean="0"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 smtClean="0"/>
                  <a:t>is perfectly secret iff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Π</m:t>
                    </m:r>
                  </m:oMath>
                </a14:m>
                <a:r>
                  <a:rPr lang="en-US" sz="2400" dirty="0" smtClean="0"/>
                  <a:t> is perfectly indistinguishable.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⇒:</m:t>
                    </m:r>
                  </m:oMath>
                </a14:m>
                <a:r>
                  <a:rPr lang="en-US" sz="2000" b="0" i="1" dirty="0" smtClean="0">
                    <a:solidFill>
                      <a:schemeClr val="accent1">
                        <a:lumMod val="50000"/>
                      </a:schemeClr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sz="2000" b="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need to show that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Priv</m:t>
                            </m:r>
                            <m:sSubSup>
                              <m:sSubSupPr>
                                <m:ctrlP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K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𝒜</m:t>
                                </m:r>
                                <m:r>
                                  <a:rPr lang="en-US" sz="200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Π</m:t>
                                </m:r>
                              </m:sub>
                              <m:sup>
                                <m:r>
                                  <m:rPr>
                                    <m:sty m:val="p"/>
                                  </m:rP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eav</m:t>
                                </m:r>
                              </m:sup>
                            </m:sSubSup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</m:e>
                    </m:func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1/2</m:t>
                    </m:r>
                  </m:oMath>
                </a14:m>
                <a:r>
                  <a:rPr lang="en-US" sz="2000" b="0" i="1" dirty="0" smtClean="0">
                    <a:solidFill>
                      <a:schemeClr val="accent1">
                        <a:lumMod val="50000"/>
                      </a:schemeClr>
                    </a:solidFill>
                    <a:latin typeface="Cambria Math" panose="02040503050406030204" pitchFamily="18" charset="0"/>
                  </a:rPr>
                  <a:t>,</a:t>
                </a:r>
                <a:r>
                  <a:rPr lang="en-US" sz="2000" b="0" dirty="0" smtClean="0">
                    <a:solidFill>
                      <a:schemeClr val="accent1">
                        <a:lumMod val="50000"/>
                      </a:schemeClr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sz="2000" b="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i.e.,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</m:func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=1/2</m:t>
                    </m:r>
                  </m:oMath>
                </a14:m>
                <a:endParaRPr lang="en-US" sz="2000" b="0" i="1" dirty="0" smtClean="0">
                  <a:solidFill>
                    <a:schemeClr val="accent1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1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𝐄𝐧𝐜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sz="2000" b="1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𝐄𝐧𝐜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for any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ℳ</m:t>
                    </m:r>
                  </m:oMath>
                </a14:m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, where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sz="2000" b="1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𝐆𝐞𝐧</m:t>
                    </m:r>
                  </m:oMath>
                </a14:m>
                <a:endParaRPr lang="en-US" sz="200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  <m:d>
                      <m:dPr>
                        <m:ctrlP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  <m:r>
                          <a:rPr lang="en-US" sz="2000" b="1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  <m:d>
                      <m:dPr>
                        <m:ctrlP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𝐄𝐧𝐜</m:t>
                        </m:r>
                        <m:d>
                          <m:dPr>
                            <m:ctrlP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sz="200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</m:func>
                    <m:r>
                      <m:rPr>
                        <m:aln/>
                      </m:rP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𝒜</m:t>
                            </m:r>
                            <m:d>
                              <m:dPr>
                                <m:ctrlP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000" b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𝐄𝐧𝐜</m:t>
                                </m:r>
                                <m:d>
                                  <m:dPr>
                                    <m:ctrlP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sz="2000" i="1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</m:func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</m:t>
                    </m:r>
                  </m:oMath>
                </a14:m>
                <a:endParaRPr lang="en-US" sz="2000" b="0" i="1" dirty="0" smtClean="0">
                  <a:solidFill>
                    <a:schemeClr val="accent1">
                      <a:lumMod val="5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2">
                  <a:lnSpc>
                    <a:spcPct val="120000"/>
                  </a:lnSpc>
                </a:pPr>
                <a:r>
                  <a:rPr lang="en-US" sz="2000" b="0" dirty="0" smtClean="0">
                    <a:solidFill>
                      <a:schemeClr val="accent1">
                        <a:lumMod val="50000"/>
                      </a:schemeClr>
                    </a:solidFill>
                    <a:ea typeface="Cambria Math" panose="02040503050406030204" pitchFamily="18" charset="0"/>
                  </a:rPr>
                  <a:t>                           </a:t>
                </a:r>
                <a14:m>
                  <m:oMath xmlns:m="http://schemas.openxmlformats.org/officeDocument/2006/math">
                    <m:r>
                      <m:rPr>
                        <m:brk m:alnAt="2"/>
                        <m:aln/>
                      </m:rP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𝒜</m:t>
                            </m:r>
                            <m:d>
                              <m:dPr>
                                <m:ctrlP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000" b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𝐄𝐧𝐜</m:t>
                                </m:r>
                                <m:d>
                                  <m:dPr>
                                    <m:ctrlP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sz="2000" i="1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∧</m:t>
                            </m:r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=0</m:t>
                            </m:r>
                          </m:e>
                        </m:d>
                      </m:e>
                    </m:func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endParaRPr lang="en-US" sz="2000" b="0" i="1" dirty="0" smtClean="0">
                  <a:solidFill>
                    <a:schemeClr val="accent1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lvl="2">
                  <a:lnSpc>
                    <a:spcPct val="120000"/>
                  </a:lnSpc>
                </a:pPr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	         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𝒜</m:t>
                            </m:r>
                            <m:d>
                              <m:dPr>
                                <m:ctrlP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000" b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𝐄𝐧𝐜</m:t>
                                </m:r>
                                <m:d>
                                  <m:dPr>
                                    <m:ctrlP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sz="2000" i="1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∧</m:t>
                            </m:r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</m:e>
                    </m:func>
                  </m:oMath>
                </a14:m>
                <a:endParaRPr lang="en-US" sz="200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lvl="2">
                  <a:lnSpc>
                    <a:spcPct val="120000"/>
                  </a:lnSpc>
                </a:pPr>
                <a:r>
                  <a:rPr lang="en-US" sz="2000" b="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                      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𝒜</m:t>
                            </m:r>
                            <m:d>
                              <m:dPr>
                                <m:ctrlP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000" b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𝐄𝐧𝐜</m:t>
                                </m:r>
                                <m:d>
                                  <m:dPr>
                                    <m:ctrlP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sz="2000" i="1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0∧</m:t>
                            </m:r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=0</m:t>
                            </m:r>
                          </m:e>
                        </m:d>
                      </m:e>
                    </m:func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endParaRPr lang="en-US" sz="2000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lvl="2">
                  <a:lnSpc>
                    <a:spcPct val="120000"/>
                  </a:lnSpc>
                </a:pPr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                            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𝒜</m:t>
                            </m:r>
                            <m:d>
                              <m:dPr>
                                <m:ctrlP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000" b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𝐄𝐧𝐜</m:t>
                                </m:r>
                                <m:d>
                                  <m:dPr>
                                    <m:ctrlP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sz="2000" i="1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1∧</m:t>
                            </m:r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</m:e>
                    </m:func>
                  </m:oMath>
                </a14:m>
                <a:endParaRPr lang="en-US" sz="200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lvl="2">
                  <a:lnSpc>
                    <a:spcPct val="120000"/>
                  </a:lnSpc>
                </a:pPr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                         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𝒜</m:t>
                            </m:r>
                            <m:d>
                              <m:dPr>
                                <m:ctrlP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000" b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𝐄𝐧𝐜</m:t>
                                </m:r>
                                <m:d>
                                  <m:dPr>
                                    <m:ctrlP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sz="2000" i="1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=0</m:t>
                            </m:r>
                          </m:e>
                        </m:d>
                      </m:e>
                    </m:func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Pr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⁡[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=0]+</m:t>
                    </m:r>
                  </m:oMath>
                </a14:m>
                <a:endParaRPr lang="en-US" sz="2000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lvl="2">
                  <a:lnSpc>
                    <a:spcPct val="120000"/>
                  </a:lnSpc>
                </a:pPr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</a:rPr>
                  <a:t>              </a:t>
                </a:r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              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𝒜</m:t>
                            </m:r>
                            <m:d>
                              <m:dPr>
                                <m:ctrlP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000" b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𝐄𝐧𝐜</m:t>
                                </m:r>
                                <m:d>
                                  <m:dPr>
                                    <m:ctrlP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sz="2000" i="1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</m:e>
                    </m:func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Pr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⁡[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=1]</m:t>
                    </m:r>
                  </m:oMath>
                </a14:m>
                <a:endParaRPr lang="en-US" sz="200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lvl="2">
                  <a:lnSpc>
                    <a:spcPct val="120000"/>
                  </a:lnSpc>
                </a:pPr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                         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𝒜</m:t>
                            </m:r>
                            <m:d>
                              <m:dPr>
                                <m:ctrlP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000" b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𝐄𝐧𝐜</m:t>
                                </m:r>
                                <m:d>
                                  <m:dPr>
                                    <m:ctrlP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sz="2000" i="1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=0</m:t>
                            </m:r>
                          </m:e>
                        </m:d>
                      </m:e>
                    </m:func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⋅1/2</m:t>
                    </m:r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</m:oMath>
                </a14:m>
                <a:endParaRPr lang="en-US" sz="2000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lvl="2">
                  <a:lnSpc>
                    <a:spcPct val="120000"/>
                  </a:lnSpc>
                </a:pPr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</a:rPr>
                  <a:t>             </a:t>
                </a:r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</a:t>
                </a:r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</a:rPr>
                  <a:t>        </a:t>
                </a:r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      </a:t>
                </a:r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</a:rPr>
                  <a:t>  </a:t>
                </a:r>
                <a14:m>
                  <m:oMath xmlns:m="http://schemas.openxmlformats.org/officeDocument/2006/math">
                    <m:r>
                      <a:rPr lang="en-US" sz="20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func>
                      <m:funcPr>
                        <m:ctrlP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𝒜</m:t>
                            </m:r>
                            <m:d>
                              <m:dPr>
                                <m:ctrlP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000" b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𝐄𝐧𝐜</m:t>
                                </m:r>
                                <m:d>
                                  <m:dPr>
                                    <m:ctrlP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sz="2000" i="1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</m:e>
                    </m:func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⋅1/2</m:t>
                    </m:r>
                  </m:oMath>
                </a14:m>
                <a:endParaRPr lang="en-US" sz="2000" b="0" i="1" dirty="0" smtClean="0">
                  <a:solidFill>
                    <a:schemeClr val="accent1">
                      <a:lumMod val="5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2">
                  <a:lnSpc>
                    <a:spcPct val="120000"/>
                  </a:lnSpc>
                </a:pPr>
                <a:r>
                  <a:rPr lang="en-US" sz="2000" b="0" dirty="0" smtClean="0">
                    <a:solidFill>
                      <a:schemeClr val="accent1">
                        <a:lumMod val="50000"/>
                      </a:schemeClr>
                    </a:solidFill>
                    <a:ea typeface="Cambria Math" panose="02040503050406030204" pitchFamily="18" charset="0"/>
                  </a:rPr>
                  <a:t>                       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=1/2</m:t>
                    </m:r>
                  </m:oMath>
                </a14:m>
                <a:endParaRPr lang="en-US" sz="200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971120"/>
                <a:ext cx="9144000" cy="5840445"/>
              </a:xfrm>
              <a:prstGeom prst="rect">
                <a:avLst/>
              </a:prstGeom>
              <a:blipFill>
                <a:blip r:embed="rId3"/>
                <a:stretch>
                  <a:fillRect l="-1000" t="-104" b="-1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0084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2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2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500"/>
                                        <p:tgtEl>
                                          <p:spTgt spid="2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Perfect Indistinguishability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0" y="971120"/>
                <a:ext cx="9144000" cy="536538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THEOREM:</a:t>
                </a:r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smtClean="0"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 smtClean="0"/>
                  <a:t>is perfectly secret iff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Π</m:t>
                    </m:r>
                  </m:oMath>
                </a14:m>
                <a:r>
                  <a:rPr lang="en-US" sz="2400" dirty="0" smtClean="0"/>
                  <a:t> is perfectly indistinguishable.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⇐:</m:t>
                    </m:r>
                  </m:oMath>
                </a14:m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</a:rPr>
                  <a:t> need to show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e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e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∀ </m:t>
                    </m:r>
                    <m:sSub>
                      <m:sSubPr>
                        <m:ctrlP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sz="2000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otherwise,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∃ </m:t>
                    </m:r>
                    <m:sSub>
                      <m:sSubPr>
                        <m:ctrlP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</a:rPr>
                  <a:t>s.t.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e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≠</m:t>
                    </m:r>
                    <m:func>
                      <m:funcPr>
                        <m:ctrlP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e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</a:rPr>
                  <a:t> </a:t>
                </a:r>
              </a:p>
              <a:p>
                <a:pPr marL="1828800" lvl="3" indent="-4572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suppose </a:t>
                </a:r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</a:rPr>
                  <a:t>that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e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&gt;</m:t>
                    </m:r>
                    <m:func>
                      <m:funcPr>
                        <m:ctrlP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e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endParaRPr lang="en-US" sz="2000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1371600" lvl="2" indent="-4572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</a:rPr>
                  <a:t>For every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𝒞</m:t>
                    </m:r>
                  </m:oMath>
                </a14:m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</a:rPr>
                  <a:t>,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∈{0,1}</m:t>
                    </m:r>
                  </m:oMath>
                </a14:m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</a:rPr>
                  <a:t> be such that </a:t>
                </a:r>
              </a:p>
              <a:p>
                <a:pPr lvl="2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000" i="1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sz="2000" i="1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000" i="1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e>
                              <m:r>
                                <a:rPr lang="en-US" sz="2000" i="1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en-US" sz="2000" i="1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2000" i="1">
                                          <a:solidFill>
                                            <a:schemeClr val="accent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solidFill>
                                            <a:schemeClr val="accent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solidFill>
                                            <a:schemeClr val="accent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sz="2000" i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func>
                        <m:funcPr>
                          <m:ctrlPr>
                            <a:rPr lang="en-US" sz="20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000" i="1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sz="2000" i="1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000" i="1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e>
                              <m:r>
                                <a:rPr lang="en-US" sz="2000" i="1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en-US" sz="2000" i="1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solidFill>
                                            <a:schemeClr val="accent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solidFill>
                                            <a:schemeClr val="accent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solidFill>
                                            <a:schemeClr val="accent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sz="2000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1714500" lvl="3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</a:rPr>
                  <a:t>Remark: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200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>
                    <a:solidFill>
                      <a:srgbClr val="C00000"/>
                    </a:solidFill>
                    <a:ea typeface="Cambria Math" panose="02040503050406030204" pitchFamily="18" charset="0"/>
                  </a:rPr>
                  <a:t>Adversary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</m:oMath>
                </a14:m>
                <a:r>
                  <a:rPr lang="en-US" sz="2000" i="1" dirty="0">
                    <a:solidFill>
                      <a:srgbClr val="C00000"/>
                    </a:solidFill>
                    <a:latin typeface="Cambria Math" panose="02040503050406030204" pitchFamily="18" charset="0"/>
                  </a:rPr>
                  <a:t>: </a:t>
                </a:r>
                <a:endParaRPr lang="en-US" sz="2000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 marL="1714500" lvl="3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>
                    <a:solidFill>
                      <a:srgbClr val="C00000"/>
                    </a:solidFill>
                    <a:latin typeface="Cambria Math" panose="02040503050406030204" pitchFamily="18" charset="0"/>
                  </a:rPr>
                  <a:t>Send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 smtClean="0">
                    <a:solidFill>
                      <a:srgbClr val="C00000"/>
                    </a:solidFill>
                    <a:latin typeface="Cambria Math" panose="02040503050406030204" pitchFamily="18" charset="0"/>
                  </a:rPr>
                  <a:t> to the challenger;</a:t>
                </a:r>
              </a:p>
              <a:p>
                <a:pPr marL="1714500" lvl="3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>
                    <a:solidFill>
                      <a:srgbClr val="C00000"/>
                    </a:solidFill>
                    <a:latin typeface="Cambria Math" panose="02040503050406030204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i="1" dirty="0">
                    <a:solidFill>
                      <a:srgbClr val="C00000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sz="2000" dirty="0">
                    <a:solidFill>
                      <a:srgbClr val="C00000"/>
                    </a:solidFill>
                    <a:latin typeface="Cambria Math" panose="02040503050406030204" pitchFamily="18" charset="0"/>
                  </a:rPr>
                  <a:t>is received from the </a:t>
                </a:r>
                <a:r>
                  <a:rPr lang="en-US" sz="2000" dirty="0" smtClean="0">
                    <a:solidFill>
                      <a:srgbClr val="C00000"/>
                    </a:solidFill>
                    <a:latin typeface="Cambria Math" panose="02040503050406030204" pitchFamily="18" charset="0"/>
                  </a:rPr>
                  <a:t>challenger</a:t>
                </a:r>
                <a:r>
                  <a:rPr lang="en-US" sz="2000" i="1" dirty="0" smtClean="0">
                    <a:solidFill>
                      <a:srgbClr val="C00000"/>
                    </a:solidFill>
                    <a:latin typeface="Cambria Math" panose="02040503050406030204" pitchFamily="18" charset="0"/>
                  </a:rPr>
                  <a:t>, </a:t>
                </a:r>
                <a:r>
                  <a:rPr lang="en-US" sz="2000" dirty="0">
                    <a:solidFill>
                      <a:srgbClr val="C00000"/>
                    </a:solidFill>
                    <a:latin typeface="Cambria Math" panose="02040503050406030204" pitchFamily="18" charset="0"/>
                  </a:rPr>
                  <a:t>outputs</a:t>
                </a:r>
                <a:r>
                  <a:rPr lang="en-US" sz="2000" i="1" dirty="0">
                    <a:solidFill>
                      <a:srgbClr val="C00000"/>
                    </a:solidFill>
                    <a:latin typeface="Cambria Math" panose="02040503050406030204" pitchFamily="18" charset="0"/>
                  </a:rPr>
                  <a:t>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sz="2000" i="1" dirty="0">
                    <a:solidFill>
                      <a:srgbClr val="C00000"/>
                    </a:solidFill>
                    <a:latin typeface="Cambria Math" panose="02040503050406030204" pitchFamily="18" charset="0"/>
                  </a:rPr>
                  <a:t> 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Priv</m:t>
                            </m:r>
                            <m:sSubSup>
                              <m:sSubSupPr>
                                <m:ctrlP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K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𝒜</m:t>
                                </m:r>
                                <m:r>
                                  <a:rPr lang="en-US" sz="200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Π</m:t>
                                </m:r>
                              </m:sub>
                              <m:sup>
                                <m:r>
                                  <m:rPr>
                                    <m:sty m:val="p"/>
                                  </m:rP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eav</m:t>
                                </m:r>
                              </m:sup>
                            </m:sSubSup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</m:e>
                    </m:func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</m:func>
                  </m:oMath>
                </a14:m>
                <a:endParaRPr lang="en-US" sz="2000" i="1" dirty="0" smtClean="0">
                  <a:solidFill>
                    <a:schemeClr val="accent1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lvl="2">
                  <a:lnSpc>
                    <a:spcPct val="120000"/>
                  </a:lnSpc>
                </a:pPr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                                      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𝒞</m:t>
                        </m:r>
                      </m:sub>
                      <m:sup/>
                      <m:e>
                        <m:func>
                          <m:funcPr>
                            <m:ctrlP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p>
                                    <m: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e>
                                <m: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</m:e>
                        </m:func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⁡[</m:t>
                        </m:r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</m:oMath>
                </a14:m>
                <a:endParaRPr lang="en-US" sz="2000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lvl="2">
                  <a:lnSpc>
                    <a:spcPct val="120000"/>
                  </a:lnSpc>
                </a:pPr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</a:rPr>
                  <a:t>                                       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𝒞</m:t>
                        </m:r>
                      </m:sub>
                      <m:sup/>
                      <m:e>
                        <m:func>
                          <m:func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00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</m:e>
                        </m:func>
                        <m:r>
                          <m:rPr>
                            <m:sty m:val="p"/>
                          </m:rPr>
                          <a:rPr lang="en-US" altLang="zh-CN" sz="20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⁡[</m:t>
                        </m:r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</m:oMath>
                </a14:m>
                <a:endParaRPr lang="en-US" sz="20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971120"/>
                <a:ext cx="9144000" cy="5365380"/>
              </a:xfrm>
              <a:prstGeom prst="rect">
                <a:avLst/>
              </a:prstGeom>
              <a:blipFill>
                <a:blip r:embed="rId3"/>
                <a:stretch>
                  <a:fillRect l="-1000" t="-114" b="-119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5626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2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2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Perfect Indistinguishability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0" y="971120"/>
                <a:ext cx="9144000" cy="515827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THEOREM:</a:t>
                </a:r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smtClean="0"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 smtClean="0"/>
                  <a:t>is perfectly secret iff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Π</m:t>
                    </m:r>
                  </m:oMath>
                </a14:m>
                <a:r>
                  <a:rPr lang="en-US" sz="2400" dirty="0" smtClean="0"/>
                  <a:t> is perfectly indistinguishable.</a:t>
                </a:r>
              </a:p>
              <a:p>
                <a:pPr marL="1714500" lvl="3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e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func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00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d>
                            <m:func>
                              <m:funcPr>
                                <m:ctrlP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sz="200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Pr</m:t>
                                </m:r>
                              </m:fName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zh-CN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r>
                                      <a:rPr lang="en-US" altLang="zh-CN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sSub>
                                      <m:sSubPr>
                                        <m:ctrlPr>
                                          <a:rPr lang="en-US" altLang="zh-CN" sz="2000" i="1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i="1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  <m:sub>
                                        <m:r>
                                          <a:rPr lang="en-US" altLang="zh-CN" sz="2000" i="1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func>
                          </m:e>
                        </m:func>
                      </m:num>
                      <m:den>
                        <m:func>
                          <m:func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00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</m:e>
                        </m:func>
                      </m:den>
                    </m:f>
                  </m:oMath>
                </a14:m>
                <a:endParaRPr lang="en-US" altLang="zh-CN" sz="2000" i="1" dirty="0">
                  <a:solidFill>
                    <a:schemeClr val="accent1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lvl="3">
                  <a:lnSpc>
                    <a:spcPct val="120000"/>
                  </a:lnSpc>
                </a:pPr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</a:rPr>
                  <a:t>                                      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00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</m:num>
                      <m:den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func>
                          <m:func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00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</m:e>
                        </m:func>
                      </m:den>
                    </m:f>
                  </m:oMath>
                </a14:m>
                <a:endParaRPr lang="en-US" sz="2000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lvl="3">
                  <a:lnSpc>
                    <a:spcPct val="120000"/>
                  </a:lnSpc>
                </a:pPr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</a:rPr>
                  <a:t>                                      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00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2000" i="1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i="1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  <m:sub>
                                        <m:r>
                                          <a:rPr lang="en-US" altLang="zh-CN" sz="2000" i="1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</m:d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func>
                      </m:num>
                      <m:den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func>
                          <m:func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00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</m:e>
                        </m:func>
                      </m:den>
                    </m:f>
                  </m:oMath>
                </a14:m>
                <a:r>
                  <a:rPr lang="en-US" altLang="zh-CN" sz="2000" i="1" dirty="0">
                    <a:solidFill>
                      <a:schemeClr val="accent1">
                        <a:lumMod val="50000"/>
                      </a:schemeClr>
                    </a:solidFill>
                    <a:latin typeface="Cambria Math" panose="02040503050406030204" pitchFamily="18" charset="0"/>
                  </a:rPr>
                  <a:t> </a:t>
                </a:r>
              </a:p>
              <a:p>
                <a:pPr lvl="3">
                  <a:lnSpc>
                    <a:spcPct val="120000"/>
                  </a:lnSpc>
                </a:pPr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</a:rPr>
                  <a:t>                                     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≥</m:t>
                            </m:r>
                            <m:f>
                              <m:fPr>
                                <m:ctrlP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func>
                                  <m:funcPr>
                                    <m:ctrlPr>
                                      <a:rPr lang="en-US" altLang="zh-CN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CN" sz="200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Pr</m:t>
                                    </m:r>
                                  </m:fName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altLang="zh-CN" sz="2000" i="1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2000" i="1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  <m:r>
                                          <a:rPr lang="en-US" altLang="zh-CN" sz="2000" i="1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=</m:t>
                                        </m:r>
                                        <m:r>
                                          <a:rPr lang="en-US" altLang="zh-CN" sz="2000" i="1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e>
                                        <m:r>
                                          <a:rPr lang="en-US" altLang="zh-CN" sz="2000" i="1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  <m:r>
                                          <a:rPr lang="en-US" altLang="zh-CN" sz="2000" i="1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=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CN" sz="2000" i="1">
                                                <a:solidFill>
                                                  <a:schemeClr val="accent1">
                                                    <a:lumMod val="5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2000" i="1">
                                                <a:solidFill>
                                                  <a:schemeClr val="accent1">
                                                    <a:lumMod val="5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𝑚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2000" i="1">
                                                <a:solidFill>
                                                  <a:schemeClr val="accent1">
                                                    <a:lumMod val="5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  <m:r>
                                      <a:rPr lang="en-US" altLang="zh-CN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func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num>
                              <m:den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func>
                                  <m:funcPr>
                                    <m:ctrlPr>
                                      <a:rPr lang="en-US" altLang="zh-CN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CN" sz="200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Pr</m:t>
                                    </m:r>
                                  </m:fName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altLang="zh-CN" sz="2000" i="1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2000" i="1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  <m:r>
                                          <a:rPr lang="en-US" altLang="zh-CN" sz="2000" i="1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=</m:t>
                                        </m:r>
                                        <m:r>
                                          <a:rPr lang="en-US" altLang="zh-CN" sz="2000" i="1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d>
                                  </m:e>
                                </m:func>
                              </m:den>
                            </m:f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       </m:t>
                            </m:r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≠</m:t>
                            </m:r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e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&gt;</m:t>
                            </m:r>
                            <m:f>
                              <m:fPr>
                                <m:ctrlP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func>
                                  <m:funcPr>
                                    <m:ctrlPr>
                                      <a:rPr lang="en-US" altLang="zh-CN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CN" sz="200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Pr</m:t>
                                    </m:r>
                                  </m:fName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altLang="zh-CN" sz="2000" i="1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2000" i="1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  <m:r>
                                          <a:rPr lang="en-US" altLang="zh-CN" sz="2000" i="1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=</m:t>
                                        </m:r>
                                        <m:r>
                                          <a:rPr lang="en-US" altLang="zh-CN" sz="2000" i="1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e>
                                        <m:r>
                                          <a:rPr lang="en-US" altLang="zh-CN" sz="2000" i="1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  <m:r>
                                          <a:rPr lang="en-US" altLang="zh-CN" sz="2000" i="1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=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CN" sz="2000" i="1">
                                                <a:solidFill>
                                                  <a:schemeClr val="accent1">
                                                    <a:lumMod val="5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2000" i="1">
                                                <a:solidFill>
                                                  <a:schemeClr val="accent1">
                                                    <a:lumMod val="5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𝑚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2000" i="1">
                                                <a:solidFill>
                                                  <a:schemeClr val="accent1">
                                                    <a:lumMod val="5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  <m:r>
                                      <a:rPr lang="en-US" altLang="zh-CN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func>
                              </m:num>
                              <m:den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func>
                                  <m:funcPr>
                                    <m:ctrlPr>
                                      <a:rPr lang="en-US" altLang="zh-CN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CN" sz="200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Pr</m:t>
                                    </m:r>
                                  </m:fName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altLang="zh-CN" sz="2000" i="1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2000" i="1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  <m:r>
                                          <a:rPr lang="en-US" altLang="zh-CN" sz="2000" i="1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=</m:t>
                                        </m:r>
                                        <m:r>
                                          <a:rPr lang="en-US" altLang="zh-CN" sz="2000" i="1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d>
                                  </m:e>
                                </m:func>
                              </m:den>
                            </m:f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       </m:t>
                            </m:r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eqArr>
                      </m:e>
                    </m:d>
                  </m:oMath>
                </a14:m>
                <a:endParaRPr lang="en-US" sz="2000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1714500" lvl="3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Priv</m:t>
                            </m:r>
                            <m:sSubSup>
                              <m:sSubSupPr>
                                <m:ctrlP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K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𝒜</m:t>
                                </m:r>
                                <m:r>
                                  <a:rPr lang="en-US" altLang="zh-CN" sz="200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Π</m:t>
                                </m:r>
                              </m:sub>
                              <m:sup>
                                <m:r>
                                  <m:rPr>
                                    <m:sty m:val="p"/>
                                  </m:rP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eav</m:t>
                                </m:r>
                              </m:sup>
                            </m:sSubSup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</m:e>
                    </m:func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𝒞</m:t>
                        </m:r>
                      </m:sub>
                      <m:sup/>
                      <m:e>
                        <m:f>
                          <m:f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sz="200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Pr</m:t>
                                </m:r>
                              </m:fName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zh-CN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  <m:r>
                                      <a:rPr lang="en-US" altLang="zh-CN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altLang="zh-CN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  <m:r>
                                      <a:rPr lang="en-US" altLang="zh-CN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sSub>
                                      <m:sSubPr>
                                        <m:ctrlPr>
                                          <a:rPr lang="en-US" altLang="zh-CN" sz="2000" i="1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i="1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altLang="zh-CN" sz="2000" i="1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func>
                          </m:num>
                          <m:den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func>
                              <m:funcPr>
                                <m:ctrlP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sz="200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Pr</m:t>
                                </m:r>
                              </m:fName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zh-CN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  <m:r>
                                      <a:rPr lang="en-US" altLang="zh-CN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altLang="zh-CN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d>
                              </m:e>
                            </m:func>
                          </m:den>
                        </m:f>
                        <m:r>
                          <m:rPr>
                            <m:sty m:val="p"/>
                          </m:rPr>
                          <a:rPr lang="en-US" altLang="zh-CN" sz="20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⁡[</m:t>
                        </m:r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sz="2000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2171700" lvl="4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Π</m:t>
                    </m:r>
                  </m:oMath>
                </a14:m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</a:rPr>
                  <a:t> is not perfectly indistinguishable. (</a:t>
                </a:r>
                <a:r>
                  <a:rPr lang="en-US" sz="2000" b="1" dirty="0">
                    <a:solidFill>
                      <a:schemeClr val="accent1">
                        <a:lumMod val="50000"/>
                      </a:schemeClr>
                    </a:solidFill>
                  </a:rPr>
                  <a:t>contradiction</a:t>
                </a:r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971120"/>
                <a:ext cx="9144000" cy="5158272"/>
              </a:xfrm>
              <a:prstGeom prst="rect">
                <a:avLst/>
              </a:prstGeom>
              <a:blipFill rotWithShape="0">
                <a:blip r:embed="rId3"/>
                <a:stretch>
                  <a:fillRect l="-1000" t="-118" b="-7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8666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Example: </a:t>
            </a:r>
            <a:r>
              <a:rPr lang="en-US" dirty="0" err="1" smtClean="0"/>
              <a:t>Vigenère</a:t>
            </a:r>
            <a:r>
              <a:rPr lang="en-US" dirty="0" smtClean="0"/>
              <a:t> Cipher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0" y="1066800"/>
                <a:ext cx="9144000" cy="58185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800100" lvl="1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𝒦</m:t>
                    </m:r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</m:t>
                        </m:r>
                        <m:r>
                          <a:rPr lang="en-US" sz="2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b</m:t>
                        </m:r>
                        <m:r>
                          <a:rPr lang="en-US" sz="2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,…,</m:t>
                        </m:r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z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a</m:t>
                            </m:r>
                            <m:r>
                              <a:rPr lang="en-US" sz="20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b</m:t>
                            </m:r>
                            <m:r>
                              <a:rPr lang="en-US" sz="20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,…,</m:t>
                            </m:r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z</m:t>
                            </m:r>
                          </m:e>
                        </m:d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ℳ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a</m:t>
                            </m:r>
                            <m:r>
                              <a:rPr lang="en-US" sz="20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b</m:t>
                            </m:r>
                            <m:r>
                              <a:rPr lang="en-US" sz="20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,…,</m:t>
                            </m:r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z</m:t>
                            </m:r>
                          </m:e>
                        </m:d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𝒞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A</m:t>
                            </m:r>
                            <m:r>
                              <a:rPr lang="en-US" sz="20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B</m:t>
                            </m:r>
                            <m:r>
                              <a:rPr lang="en-US" sz="20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,…,</m:t>
                            </m:r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Z</m:t>
                            </m:r>
                          </m:e>
                        </m:d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sz="2000" dirty="0"/>
              </a:p>
              <a:p>
                <a:pPr marL="800100" lvl="1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1" i="0" smtClean="0">
                        <a:latin typeface="Cambria Math" panose="02040503050406030204" pitchFamily="18" charset="0"/>
                      </a:rPr>
                      <m:t>𝐆𝐞𝐧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000" i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 smtClean="0"/>
                  <a:t>the key length is 1 or 2 with equal probability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func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2⋅</m:t>
                        </m:r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26</m:t>
                        </m:r>
                      </m:den>
                    </m:f>
                  </m:oMath>
                </a14:m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</a:rPr>
                  <a:t> for every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∈{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sz="2000" b="0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sz="2000" b="0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,…,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z</m:t>
                    </m:r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00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func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2⋅</m:t>
                        </m:r>
                        <m:sSup>
                          <m:sSupPr>
                            <m:ctrlP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26</m:t>
                            </m:r>
                          </m:e>
                          <m:sup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</a:rPr>
                  <a:t> for every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200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a</m:t>
                            </m:r>
                            <m:r>
                              <a:rPr lang="en-US" sz="200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lang="en-US" sz="200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b</m:t>
                            </m:r>
                            <m:r>
                              <a:rPr lang="en-US" sz="200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r>
                              <m:rPr>
                                <m:sty m:val="p"/>
                              </m:rPr>
                              <a:rPr lang="en-US" sz="200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z</m:t>
                            </m:r>
                          </m:e>
                        </m:d>
                      </m:e>
                      <m:sup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000" dirty="0"/>
              </a:p>
              <a:p>
                <a:pPr marL="800100" lvl="1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:r>
                  <a:rPr lang="en-US" sz="2000" dirty="0" smtClean="0">
                    <a:solidFill>
                      <a:srgbClr val="C00000"/>
                    </a:solidFill>
                  </a:rPr>
                  <a:t>Adversary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</m:oMath>
                </a14:m>
                <a:endParaRPr lang="en-US" sz="2000" dirty="0">
                  <a:solidFill>
                    <a:srgbClr val="C00000"/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:r>
                  <a:rPr lang="en-US" sz="2000" b="0" dirty="0" smtClean="0">
                    <a:solidFill>
                      <a:srgbClr val="C00000"/>
                    </a:solidFill>
                  </a:rPr>
                  <a:t>choose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xx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xy</m:t>
                    </m:r>
                  </m:oMath>
                </a14:m>
                <a:r>
                  <a:rPr lang="en-US" sz="2000" dirty="0" smtClean="0">
                    <a:solidFill>
                      <a:srgbClr val="C00000"/>
                    </a:solidFill>
                  </a:rPr>
                  <a:t> and gives them to the challenger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:r>
                  <a:rPr lang="en-US" sz="2000" b="0" dirty="0" smtClean="0">
                    <a:solidFill>
                      <a:srgbClr val="C00000"/>
                    </a:solidFill>
                  </a:rPr>
                  <a:t>learns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 smtClean="0">
                    <a:solidFill>
                      <a:srgbClr val="C00000"/>
                    </a:solidFill>
                  </a:rPr>
                  <a:t> from the challenger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:r>
                  <a:rPr lang="en-US" sz="2000" dirty="0" smtClean="0">
                    <a:solidFill>
                      <a:srgbClr val="C00000"/>
                    </a:solidFill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000" dirty="0" smtClean="0">
                    <a:solidFill>
                      <a:srgbClr val="C00000"/>
                    </a:solidFill>
                  </a:rPr>
                  <a:t> output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=0; </m:t>
                    </m:r>
                  </m:oMath>
                </a14:m>
                <a:r>
                  <a:rPr lang="en-US" sz="2000" dirty="0" err="1" smtClean="0">
                    <a:solidFill>
                      <a:srgbClr val="C00000"/>
                    </a:solidFill>
                  </a:rPr>
                  <a:t>o.w</a:t>
                </a:r>
                <a:r>
                  <a:rPr lang="en-US" sz="2000" dirty="0" smtClean="0">
                    <a:solidFill>
                      <a:srgbClr val="C00000"/>
                    </a:solidFill>
                  </a:rPr>
                  <a:t>., output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2000" dirty="0" smtClean="0">
                  <a:solidFill>
                    <a:srgbClr val="C00000"/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Priv</m:t>
                            </m:r>
                            <m:sSubSup>
                              <m:sSubSupPr>
                                <m:ctrlP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K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𝒜</m:t>
                                </m:r>
                                <m:r>
                                  <a:rPr lang="en-US" sz="200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Π</m:t>
                                </m:r>
                              </m:sub>
                              <m:sup>
                                <m:r>
                                  <m:rPr>
                                    <m:sty m:val="p"/>
                                  </m:rP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eav</m:t>
                                </m:r>
                              </m:sup>
                            </m:sSubSup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</m:e>
                    </m:func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</m:func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func>
                      <m:func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  <m:e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d>
                      </m:e>
                    </m:func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⁡[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=1|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=1]</m:t>
                    </m:r>
                  </m:oMath>
                </a14:m>
                <a:endParaRPr lang="en-US" sz="200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  <m:e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d>
                      </m:e>
                    </m:func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∈{</m:t>
                            </m:r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}</m:t>
                            </m:r>
                          </m:e>
                        </m:d>
                      </m:e>
                    </m:func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∧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endParaRPr lang="en-US" sz="2000" b="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lvl="2">
                  <a:lnSpc>
                    <a:spcPct val="120000"/>
                  </a:lnSpc>
                </a:pPr>
                <a:r>
                  <a:rPr lang="en-US" sz="2000" b="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                                  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26</m:t>
                        </m:r>
                      </m:num>
                      <m:den>
                        <m:sSup>
                          <m:sSupPr>
                            <m:ctrlP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26</m:t>
                            </m:r>
                          </m:e>
                          <m:sup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2⋅26</m:t>
                        </m:r>
                      </m:den>
                    </m:f>
                  </m:oMath>
                </a14:m>
                <a:endParaRPr lang="en-US" sz="200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</m:e>
                    </m:func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=1−</m:t>
                    </m:r>
                    <m:func>
                      <m:funcPr>
                        <m:ctrlP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  <m:e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</m:e>
                    </m:func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=1−</m:t>
                    </m:r>
                    <m:f>
                      <m:f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26</m:t>
                        </m:r>
                      </m:num>
                      <m:den>
                        <m:sSup>
                          <m:sSupPr>
                            <m:ctrlP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26</m:t>
                            </m:r>
                          </m:e>
                          <m:sup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=1−</m:t>
                    </m:r>
                    <m:f>
                      <m:f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2⋅26</m:t>
                        </m:r>
                      </m:den>
                    </m:f>
                  </m:oMath>
                </a14:m>
                <a:endParaRPr lang="en-US" sz="200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Priv</m:t>
                            </m:r>
                            <m:sSubSup>
                              <m:sSubSupPr>
                                <m:ctrlP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K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𝒜</m:t>
                                </m:r>
                                <m:r>
                                  <a:rPr lang="en-US" sz="200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Π</m:t>
                                </m:r>
                              </m:sub>
                              <m:sup>
                                <m:r>
                                  <m:rPr>
                                    <m:sty m:val="p"/>
                                  </m:rP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eav</m:t>
                                </m:r>
                              </m:sup>
                            </m:sSubSup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</m:e>
                    </m:func>
                    <m:r>
                      <a:rPr lang="en-US" sz="2000" b="0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sz="2000" b="0" i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sz="2000" b="0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f>
                      <m:f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000" dirty="0" smtClean="0"/>
                  <a:t>             </a:t>
                </a:r>
                <a:endParaRPr lang="en-US" sz="20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066800"/>
                <a:ext cx="9144000" cy="581851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4246971" y="6324600"/>
            <a:ext cx="3982629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400" b="1" dirty="0"/>
              <a:t>not perfectly </a:t>
            </a:r>
            <a:r>
              <a:rPr lang="en-US" sz="2400" b="1" dirty="0" smtClean="0"/>
              <a:t>indistinguishable!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177106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Perfect Indistinguishability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0" y="914400"/>
                <a:ext cx="9144000" cy="10107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0" dirty="0" smtClean="0"/>
                  <a:t>Let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0" smtClean="0">
                            <a:latin typeface="Cambria Math" panose="02040503050406030204" pitchFamily="18" charset="0"/>
                          </a:rPr>
                          <m:t>𝐆𝐞𝐧</m:t>
                        </m:r>
                        <m:r>
                          <a:rPr lang="en-US" sz="2400" b="1" i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1" i="0" smtClean="0">
                            <a:latin typeface="Cambria Math" panose="02040503050406030204" pitchFamily="18" charset="0"/>
                          </a:rPr>
                          <m:t>𝐄𝐧𝐜</m:t>
                        </m:r>
                        <m:r>
                          <a:rPr lang="en-US" sz="2400" b="1" i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1" i="0" smtClean="0">
                            <a:latin typeface="Cambria Math" panose="02040503050406030204" pitchFamily="18" charset="0"/>
                          </a:rPr>
                          <m:t>𝐃𝐞𝐜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ℳ</m:t>
                    </m:r>
                  </m:oMath>
                </a14:m>
                <a:r>
                  <a:rPr lang="en-US" sz="2400" dirty="0" smtClean="0"/>
                  <a:t> be a private-key encryption. Define an 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US" sz="2400" dirty="0" smtClean="0"/>
                  <a:t>        </a:t>
                </a:r>
                <a:r>
                  <a:rPr lang="en-US" sz="2400" b="1" dirty="0" smtClean="0"/>
                  <a:t>adversarial indistinguishability experiment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1">
                        <a:latin typeface="Cambria Math" panose="02040503050406030204" pitchFamily="18" charset="0"/>
                      </a:rPr>
                      <m:t>Priv</m:t>
                    </m:r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2400" b="0" i="1">
                            <a:latin typeface="Cambria Math" panose="02040503050406030204" pitchFamily="18" charset="0"/>
                          </a:rPr>
                          <m:t>K</m:t>
                        </m:r>
                      </m:e>
                      <m:sub>
                        <m:r>
                          <a:rPr lang="en-US" sz="2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𝒜</m:t>
                        </m:r>
                        <m:r>
                          <a:rPr lang="en-US" sz="2400" b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sz="2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Π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sz="2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eav</m:t>
                        </m:r>
                      </m:sup>
                    </m:sSubSup>
                  </m:oMath>
                </a14:m>
                <a:r>
                  <a:rPr lang="en-US" sz="2400" dirty="0"/>
                  <a:t> </a:t>
                </a:r>
                <a:endParaRPr lang="en-US" sz="2000" dirty="0" smtClean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914400"/>
                <a:ext cx="9144000" cy="1010790"/>
              </a:xfrm>
              <a:prstGeom prst="rect">
                <a:avLst/>
              </a:prstGeom>
              <a:blipFill>
                <a:blip r:embed="rId3"/>
                <a:stretch>
                  <a:fillRect l="-1000" t="-602" b="-84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>
          <a:xfrm>
            <a:off x="1381113" y="1942599"/>
            <a:ext cx="2415117" cy="29342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472631" y="1942599"/>
            <a:ext cx="2286000" cy="29342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752660" y="1942600"/>
                <a:ext cx="19929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dirty="0" smtClean="0"/>
                  <a:t>choose</a:t>
                </a:r>
                <a:r>
                  <a:rPr lang="en-US" b="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ℳ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2660" y="1942600"/>
                <a:ext cx="1992918" cy="276999"/>
              </a:xfrm>
              <a:prstGeom prst="rect">
                <a:avLst/>
              </a:prstGeom>
              <a:blipFill>
                <a:blip r:embed="rId4"/>
                <a:stretch>
                  <a:fillRect l="-7339" t="-28889" r="-2752" b="-5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/>
          <p:cNvCxnSpPr/>
          <p:nvPr/>
        </p:nvCxnSpPr>
        <p:spPr>
          <a:xfrm flipH="1">
            <a:off x="3796231" y="2504209"/>
            <a:ext cx="1676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253431" y="2220191"/>
                <a:ext cx="7367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3431" y="2220191"/>
                <a:ext cx="736740" cy="276999"/>
              </a:xfrm>
              <a:prstGeom prst="rect">
                <a:avLst/>
              </a:prstGeom>
              <a:blipFill>
                <a:blip r:embed="rId5"/>
                <a:stretch>
                  <a:fillRect l="-4132" r="-2479" b="-15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868266" y="2558943"/>
                <a:ext cx="93006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𝐆𝐞𝐧</m:t>
                      </m:r>
                    </m:oMath>
                  </m:oMathPara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8266" y="2558943"/>
                <a:ext cx="930062" cy="276999"/>
              </a:xfrm>
              <a:prstGeom prst="rect">
                <a:avLst/>
              </a:prstGeom>
              <a:blipFill>
                <a:blip r:embed="rId6"/>
                <a:stretch>
                  <a:fillRect l="-5882" r="-5882" b="-8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868266" y="2937641"/>
                <a:ext cx="9893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←{0,1}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8266" y="2937641"/>
                <a:ext cx="989310" cy="276999"/>
              </a:xfrm>
              <a:prstGeom prst="rect">
                <a:avLst/>
              </a:prstGeom>
              <a:blipFill>
                <a:blip r:embed="rId7"/>
                <a:stretch>
                  <a:fillRect l="-5521" t="-4444" r="-8589" b="-3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875193" y="3294010"/>
                <a:ext cx="159992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𝐄𝐧𝐜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5193" y="3294010"/>
                <a:ext cx="1599925" cy="276999"/>
              </a:xfrm>
              <a:prstGeom prst="rect">
                <a:avLst/>
              </a:prstGeom>
              <a:blipFill>
                <a:blip r:embed="rId8"/>
                <a:stretch>
                  <a:fillRect l="-1908" t="-2174" r="-5344" b="-326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/>
          <p:cNvCxnSpPr/>
          <p:nvPr/>
        </p:nvCxnSpPr>
        <p:spPr>
          <a:xfrm rot="10800000" flipH="1">
            <a:off x="3796231" y="3629799"/>
            <a:ext cx="1676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544625" y="3352800"/>
                <a:ext cx="16600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4625" y="3352800"/>
                <a:ext cx="166006" cy="276999"/>
              </a:xfrm>
              <a:prstGeom prst="rect">
                <a:avLst/>
              </a:prstGeom>
              <a:blipFill>
                <a:blip r:embed="rId9"/>
                <a:stretch>
                  <a:fillRect l="-22222" r="-148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/>
          <p:cNvCxnSpPr/>
          <p:nvPr/>
        </p:nvCxnSpPr>
        <p:spPr>
          <a:xfrm flipH="1">
            <a:off x="3796231" y="4017818"/>
            <a:ext cx="1676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4482031" y="3733800"/>
                <a:ext cx="2372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2031" y="3733800"/>
                <a:ext cx="237244" cy="276999"/>
              </a:xfrm>
              <a:prstGeom prst="rect">
                <a:avLst/>
              </a:prstGeom>
              <a:blipFill>
                <a:blip r:embed="rId10"/>
                <a:stretch>
                  <a:fillRect l="-28205" t="-4444" r="-25641" b="-8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1445241" y="4191000"/>
                <a:ext cx="2274790" cy="6178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Priv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b="0" i="1">
                              <a:latin typeface="Cambria Math" panose="02040503050406030204" pitchFamily="18" charset="0"/>
                            </a:rPr>
                            <m:t>K</m:t>
                          </m:r>
                        </m:e>
                        <m:sub>
                          <m:r>
                            <a:rPr lang="en-US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𝒜</m:t>
                          </m:r>
                          <m:r>
                            <a:rPr lang="en-US" b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m:rPr>
                              <m:sty m:val="p"/>
                            </m:rPr>
                            <a:rPr lang="en-US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Π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eav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0   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1   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5241" y="4191000"/>
                <a:ext cx="2274790" cy="61786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 rot="16200000">
                <a:off x="548455" y="3308511"/>
                <a:ext cx="12359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𝐂𝐡𝐚𝐥𝐥𝐞𝐧𝐠𝐞𝐫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548455" y="3308511"/>
                <a:ext cx="1235916" cy="276999"/>
              </a:xfrm>
              <a:prstGeom prst="rect">
                <a:avLst/>
              </a:prstGeom>
              <a:blipFill>
                <a:blip r:embed="rId12"/>
                <a:stretch>
                  <a:fillRect l="-6667" t="-6897" r="-35556" b="-64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 rot="5400000">
                <a:off x="7195342" y="3291170"/>
                <a:ext cx="145014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𝐀𝐝𝐯𝐞𝐫𝐬𝐚𝐫𝐲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𝒜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7195342" y="3291170"/>
                <a:ext cx="1450141" cy="276999"/>
              </a:xfrm>
              <a:prstGeom prst="rect">
                <a:avLst/>
              </a:prstGeom>
              <a:blipFill>
                <a:blip r:embed="rId13"/>
                <a:stretch>
                  <a:fillRect l="-35556" t="-5882" r="-4444" b="-29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0" y="4892040"/>
                <a:ext cx="9144000" cy="148668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dirty="0" smtClean="0"/>
                  <a:t>                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2000" i="1">
                                <a:latin typeface="Cambria Math" panose="02040503050406030204" pitchFamily="18" charset="0"/>
                              </a:rPr>
                              <m:t>Priv</m:t>
                            </m:r>
                            <m:sSubSup>
                              <m:sSub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K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𝒜</m:t>
                                </m:r>
                                <m:r>
                                  <a:rPr lang="en-US" sz="20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Π</m:t>
                                </m:r>
                              </m:sub>
                              <m:sup>
                                <m:r>
                                  <m:rPr>
                                    <m:sty m:val="p"/>
                                  </m:r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eav</m:t>
                                </m:r>
                              </m:sup>
                            </m:sSubSup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</m:e>
                    </m:func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1/2</m:t>
                    </m:r>
                  </m:oMath>
                </a14:m>
                <a:r>
                  <a:rPr lang="en-US" sz="2000" dirty="0" smtClean="0"/>
                  <a:t>  (perfectly indistinguishable/perfectly secret)</a:t>
                </a:r>
              </a:p>
              <a:p>
                <a:r>
                  <a:rPr lang="en-US" altLang="zh-CN" sz="2000" b="0" dirty="0" smtClean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           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⇔</m:t>
                    </m:r>
                    <m:func>
                      <m:funcPr>
                        <m:ctrlP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𝒜</m:t>
                            </m:r>
                            <m:d>
                              <m:d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sz="2000" b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𝐄𝐧𝐜</m:t>
                                </m:r>
                                <m:d>
                                  <m:d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altLang="zh-CN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altLang="zh-CN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</m:func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=1/2</m:t>
                    </m:r>
                  </m:oMath>
                </a14:m>
                <a:endParaRPr lang="en-US" altLang="zh-CN" sz="2000" b="0" i="1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altLang="zh-CN" sz="2000" b="0" dirty="0" smtClean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           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⇔</m:t>
                    </m:r>
                    <m:func>
                      <m:funcPr>
                        <m:ctrlP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𝒜</m:t>
                            </m:r>
                            <m:d>
                              <m:dPr>
                                <m:ctrlPr>
                                  <a:rPr lang="en-US" altLang="zh-CN" sz="2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zh-CN" sz="2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2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sz="2000" b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𝐄𝐧𝐜</m:t>
                                </m:r>
                                <m:d>
                                  <m:dPr>
                                    <m:ctrlPr>
                                      <a:rPr lang="en-US" altLang="zh-CN" sz="20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0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altLang="zh-CN" sz="20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altLang="zh-CN" sz="20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altLang="zh-CN" sz="20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  <m:r>
                              <a:rPr lang="en-US" altLang="zh-CN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</m:func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𝒜</m:t>
                            </m:r>
                            <m:d>
                              <m:dPr>
                                <m:ctrlPr>
                                  <a:rPr lang="en-US" altLang="zh-CN" sz="2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zh-CN" sz="2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2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sz="2000" b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𝐄𝐧𝐜</m:t>
                                </m:r>
                                <m:d>
                                  <m:dPr>
                                    <m:ctrlPr>
                                      <a:rPr lang="en-US" altLang="zh-CN" sz="20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0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altLang="zh-CN" sz="20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altLang="zh-CN" sz="20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altLang="zh-CN" sz="20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  <m:r>
                              <a:rPr lang="en-US" altLang="zh-CN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</m:func>
                  </m:oMath>
                </a14:m>
                <a:endParaRPr lang="en-US" sz="2000" dirty="0" smtClean="0">
                  <a:solidFill>
                    <a:schemeClr val="tx1"/>
                  </a:solidFill>
                </a:endParaRPr>
              </a:p>
              <a:p>
                <a:r>
                  <a:rPr lang="en-US" altLang="zh-CN" sz="2000" dirty="0" smtClean="0">
                    <a:ea typeface="Cambria Math" panose="02040503050406030204" pitchFamily="18" charset="0"/>
                  </a:rPr>
                  <a:t>            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⇔</m:t>
                    </m:r>
                    <m:func>
                      <m:funcPr>
                        <m:ctrlPr>
                          <a:rPr lang="en-US" altLang="zh-CN" sz="20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𝒜</m:t>
                            </m:r>
                            <m:d>
                              <m:dPr>
                                <m:ctrlPr>
                                  <a:rPr lang="en-US" altLang="zh-CN" sz="2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zh-CN" sz="2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2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sz="2000" b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𝐄𝐧𝐜</m:t>
                                </m:r>
                                <m:d>
                                  <m:dPr>
                                    <m:ctrlPr>
                                      <a:rPr lang="en-US" altLang="zh-CN" sz="20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0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altLang="zh-CN" sz="20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altLang="zh-CN" sz="20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altLang="zh-CN" sz="20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  <m:r>
                              <a:rPr lang="en-US" altLang="zh-CN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e>
                    </m:func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𝒜</m:t>
                            </m:r>
                            <m:d>
                              <m:dPr>
                                <m:ctrlPr>
                                  <a:rPr lang="en-US" altLang="zh-CN" sz="2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zh-CN" sz="2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2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sz="2000" b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𝐄𝐧𝐜</m:t>
                                </m:r>
                                <m:d>
                                  <m:dPr>
                                    <m:ctrlPr>
                                      <a:rPr lang="en-US" altLang="zh-CN" sz="20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0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altLang="zh-CN" sz="20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altLang="zh-CN" sz="20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altLang="zh-CN" sz="20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  <m:r>
                              <a:rPr lang="en-US" altLang="zh-CN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e>
                    </m:func>
                  </m:oMath>
                </a14:m>
                <a:endParaRPr lang="en-US" altLang="zh-CN" sz="2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892040"/>
                <a:ext cx="9144000" cy="1486689"/>
              </a:xfrm>
              <a:prstGeom prst="rect">
                <a:avLst/>
              </a:prstGeom>
              <a:blipFill>
                <a:blip r:embed="rId14"/>
                <a:stretch>
                  <a:fillRect t="-8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6407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24616</TotalTime>
  <Words>183</Words>
  <Application>Microsoft Office PowerPoint</Application>
  <PresentationFormat>On-screen Show (4:3)</PresentationFormat>
  <Paragraphs>109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宋体</vt:lpstr>
      <vt:lpstr>Arial</vt:lpstr>
      <vt:lpstr>Calibri</vt:lpstr>
      <vt:lpstr>Cambria Math</vt:lpstr>
      <vt:lpstr>Office Theme</vt:lpstr>
      <vt:lpstr>Cryptography (2021 Fall) perfect indistinguishability</vt:lpstr>
      <vt:lpstr>Limitations of Perfect Secrecy</vt:lpstr>
      <vt:lpstr>Perfect Indistinguishability</vt:lpstr>
      <vt:lpstr>Perfect Indistinguishability</vt:lpstr>
      <vt:lpstr>Perfect Indistinguishability</vt:lpstr>
      <vt:lpstr>Perfect Indistinguishability</vt:lpstr>
      <vt:lpstr>Example: Vigenère Cipher</vt:lpstr>
      <vt:lpstr>Perfect Indistinguishability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Generalized Homomorphic MACs with Efficient Verification</dc:title>
  <dc:creator>Liangfeng Zhang</dc:creator>
  <cp:lastModifiedBy>zhanglf</cp:lastModifiedBy>
  <cp:revision>611</cp:revision>
  <cp:lastPrinted>2021-09-29T01:55:03Z</cp:lastPrinted>
  <dcterms:created xsi:type="dcterms:W3CDTF">2014-04-06T04:43:09Z</dcterms:created>
  <dcterms:modified xsi:type="dcterms:W3CDTF">2021-09-29T07:42:00Z</dcterms:modified>
</cp:coreProperties>
</file>