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14" r:id="rId2"/>
    <p:sldId id="382" r:id="rId3"/>
    <p:sldId id="383" r:id="rId4"/>
    <p:sldId id="384" r:id="rId5"/>
    <p:sldId id="385" r:id="rId6"/>
    <p:sldId id="386" r:id="rId7"/>
    <p:sldId id="387" r:id="rId8"/>
    <p:sldId id="389" r:id="rId9"/>
    <p:sldId id="390" r:id="rId10"/>
    <p:sldId id="391" r:id="rId11"/>
    <p:sldId id="392" r:id="rId12"/>
    <p:sldId id="393" r:id="rId13"/>
    <p:sldId id="396" r:id="rId14"/>
    <p:sldId id="397" r:id="rId15"/>
    <p:sldId id="398" r:id="rId16"/>
    <p:sldId id="399" r:id="rId17"/>
    <p:sldId id="400" r:id="rId18"/>
    <p:sldId id="401" r:id="rId19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66" autoAdjust="0"/>
    <p:restoredTop sz="94660"/>
  </p:normalViewPr>
  <p:slideViewPr>
    <p:cSldViewPr>
      <p:cViewPr varScale="1">
        <p:scale>
          <a:sx n="88" d="100"/>
          <a:sy n="88" d="100"/>
        </p:scale>
        <p:origin x="9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46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62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32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06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00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47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47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54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14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45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79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4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35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24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28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9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1010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3.png"/><Relationship Id="rId10" Type="http://schemas.openxmlformats.org/officeDocument/2006/relationships/image" Target="../media/image67.png"/><Relationship Id="rId19" Type="http://schemas.openxmlformats.org/officeDocument/2006/relationships/image" Target="../media/image7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0.png"/><Relationship Id="rId3" Type="http://schemas.openxmlformats.org/officeDocument/2006/relationships/image" Target="../media/image1.png"/><Relationship Id="rId7" Type="http://schemas.openxmlformats.org/officeDocument/2006/relationships/image" Target="../media/image130.png"/><Relationship Id="rId12" Type="http://schemas.openxmlformats.org/officeDocument/2006/relationships/image" Target="../media/image1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70.png"/><Relationship Id="rId5" Type="http://schemas.openxmlformats.org/officeDocument/2006/relationships/image" Target="../media/image113.png"/><Relationship Id="rId10" Type="http://schemas.openxmlformats.org/officeDocument/2006/relationships/image" Target="../media/image160.png"/><Relationship Id="rId4" Type="http://schemas.openxmlformats.org/officeDocument/2006/relationships/image" Target="../media/image2.png"/><Relationship Id="rId9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10.png"/><Relationship Id="rId7" Type="http://schemas.openxmlformats.org/officeDocument/2006/relationships/image" Target="../media/image5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4.png"/><Relationship Id="rId10" Type="http://schemas.openxmlformats.org/officeDocument/2006/relationships/image" Target="../media/image400.png"/><Relationship Id="rId4" Type="http://schemas.openxmlformats.org/officeDocument/2006/relationships/image" Target="../media/image34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Cryptography (2021 Fall)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computational security</a:t>
            </a:r>
            <a:r>
              <a:rPr lang="en-US" sz="2200" dirty="0"/>
              <a:t>, </a:t>
            </a:r>
            <a:r>
              <a:rPr lang="en-US" sz="2200" dirty="0" smtClean="0"/>
              <a:t>concrete approach, PPT, negligible</a:t>
            </a:r>
            <a:r>
              <a:rPr lang="en-US" sz="2200" dirty="0"/>
              <a:t>,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asymptotic approach</a:t>
            </a:r>
            <a:r>
              <a:rPr lang="en-US" sz="2200" dirty="0"/>
              <a:t>, </a:t>
            </a:r>
            <a:r>
              <a:rPr lang="en-US" sz="2200" dirty="0" smtClean="0"/>
              <a:t>IND-EAV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295400"/>
                <a:ext cx="9144000" cy="505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0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 smtClean="0"/>
                  <a:t> be a private-key encryption.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505010"/>
              </a:xfrm>
              <a:prstGeom prst="rect">
                <a:avLst/>
              </a:prstGeom>
              <a:blipFill rotWithShape="0">
                <a:blip r:embed="rId4"/>
                <a:stretch>
                  <a:fillRect l="-1000" t="-1220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094601" y="2562590"/>
            <a:ext cx="2491317" cy="3228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62319" y="2562590"/>
            <a:ext cx="2286000" cy="3228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10200" y="2562591"/>
                <a:ext cx="199291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w</a:t>
                </a:r>
                <a:r>
                  <a:rPr lang="en-US" dirty="0" smtClean="0"/>
                  <a:t>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562591"/>
                <a:ext cx="1992918" cy="553998"/>
              </a:xfrm>
              <a:prstGeom prst="rect">
                <a:avLst/>
              </a:prstGeom>
              <a:blipFill rotWithShape="0">
                <a:blip r:embed="rId5"/>
                <a:stretch>
                  <a:fillRect l="-7362" t="-14286" r="-3067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3585919" y="31242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43119" y="2840182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119" y="2840182"/>
                <a:ext cx="73674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132" r="-330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57954" y="3178934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954" y="3178934"/>
                <a:ext cx="137133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64881" y="3914001"/>
                <a:ext cx="1599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881" y="3914001"/>
                <a:ext cx="159992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901" t="-2174" r="-49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3585919" y="43434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34313" y="4066401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313" y="4066401"/>
                <a:ext cx="166006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3585919" y="48768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317891" y="4592782"/>
                <a:ext cx="254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891" y="4592782"/>
                <a:ext cx="25410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3810" r="-23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306970" y="3928502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6970" y="3928502"/>
                <a:ext cx="123591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4444" t="-6897" r="-37778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985030" y="3911161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85030" y="3911161"/>
                <a:ext cx="145014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4783" t="-5462" r="-4348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67000" y="1828800"/>
                <a:ext cx="3599062" cy="48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/>
                  <a:t>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828800"/>
                <a:ext cx="3599062" cy="488532"/>
              </a:xfrm>
              <a:prstGeom prst="rect">
                <a:avLst/>
              </a:prstGeom>
              <a:blipFill rotWithShape="0">
                <a:blip r:embed="rId13"/>
                <a:stretch>
                  <a:fillRect l="-2712" t="-8750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200400" y="5867400"/>
                <a:ext cx="2873351" cy="389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ou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867400"/>
                <a:ext cx="2873351" cy="389530"/>
              </a:xfrm>
              <a:prstGeom prst="rect">
                <a:avLst/>
              </a:prstGeom>
              <a:blipFill rotWithShape="0">
                <a:blip r:embed="rId1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10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3" grpId="0"/>
      <p:bldP spid="14" grpId="0"/>
      <p:bldP spid="1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IND-EAV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2209800"/>
                <a:ext cx="9144000" cy="2730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has</a:t>
                </a:r>
                <a:r>
                  <a:rPr lang="en-US" sz="2400" b="1" dirty="0" smtClean="0"/>
                  <a:t> indistinguishable encryption in the presence of an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 eavesdropper (IND-EAV)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PPT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adversaries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there is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negligible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:r>
                  <a:rPr lang="en-US" sz="2000" b="0" dirty="0" smtClean="0"/>
                  <a:t>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</m:sub>
                                </m:sSub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</m:sub>
                                </m:sSub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  where the probabilities are taken over the random coins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and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the random coins used in the experiment. </a:t>
                </a:r>
                <a:endParaRPr lang="en-US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09800"/>
                <a:ext cx="9144000" cy="273087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24" b="-3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54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35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Equivalence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19200"/>
                <a:ext cx="9144000" cy="48594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THEOREM: </a:t>
                </a:r>
                <a:r>
                  <a:rPr lang="en-US" altLang="zh-CN" sz="2400" dirty="0" smtClean="0"/>
                  <a:t>A private-key encryption scheme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sz="2400" dirty="0" smtClean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is IND-EAV1 if and only if it is IND-EAV2.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</a:rPr>
                  <a:t>IND-EAV1: IND-EAV w.r.t.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</a:rPr>
                  <a:t>IND-EAV2: IND-EAV w.r.t.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altLang="zh-CN" sz="2400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IND-EAV1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IND-EAV2:  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S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uppose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not IND-EAV2. Then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</m:sub>
                                </m:sSub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</m:sub>
                                </m:sSub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is non-negligible for some PPT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adversary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Wlog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out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</m:sub>
                            </m:sSub>
                            <m:r>
                              <a:rPr lang="en-US" altLang="zh-CN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,0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)=1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out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</m:sub>
                            </m:sSub>
                            <m:r>
                              <a:rPr lang="en-US" altLang="zh-CN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)=1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We show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not IND-EAV1 (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gives a contradiction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), i.e., 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  <m: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1/2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non-negligible for some PPT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adversary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485947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43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3720" y="1295400"/>
            <a:ext cx="2491317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78360" y="1295400"/>
            <a:ext cx="1553959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806804" y="1857010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22238" y="1572992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238" y="1572992"/>
                <a:ext cx="73674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167" r="-333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7073" y="1911744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73" y="1911744"/>
                <a:ext cx="137133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7073" y="2290442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73" y="2290442"/>
                <a:ext cx="98931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521" t="-4444" r="-858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44000" y="2646811"/>
                <a:ext cx="1599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00" y="2646811"/>
                <a:ext cx="159992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901" t="-2174" r="-49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rot="10800000" flipH="1">
            <a:off x="2836720" y="3076210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513432" y="2799211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432" y="2799211"/>
                <a:ext cx="16600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1429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2836719" y="4267200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50838" y="3983182"/>
                <a:ext cx="2965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838" y="3983182"/>
                <a:ext cx="296556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449" t="-2174" r="-2040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28600" y="4182739"/>
                <a:ext cx="2560894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182739"/>
                <a:ext cx="2560894" cy="61786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6799119" y="1295400"/>
            <a:ext cx="2057400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823364" y="1295401"/>
                <a:ext cx="199291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choose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w</a:t>
                </a:r>
                <a:r>
                  <a:rPr lang="en-US" dirty="0" smtClean="0"/>
                  <a:t>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364" y="1295401"/>
                <a:ext cx="1992918" cy="553998"/>
              </a:xfrm>
              <a:prstGeom prst="rect">
                <a:avLst/>
              </a:prstGeom>
              <a:blipFill rotWithShape="0">
                <a:blip r:embed="rId10"/>
                <a:stretch>
                  <a:fillRect l="-7034" t="-14444" r="-3058" b="-2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5736959" y="1859973"/>
            <a:ext cx="1040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60919" y="1575955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919" y="1575955"/>
                <a:ext cx="736740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4132" r="-247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rot="10800000" flipH="1">
            <a:off x="5753191" y="3075617"/>
            <a:ext cx="1040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252113" y="2798618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113" y="2798618"/>
                <a:ext cx="166006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5732319" y="3602182"/>
            <a:ext cx="1040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189519" y="3318164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519" y="3318164"/>
                <a:ext cx="23724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8205" t="-2174" r="-256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042065" y="3550090"/>
                <a:ext cx="1769651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065" y="3550090"/>
                <a:ext cx="1769651" cy="71019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8069" y="494938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69" y="4949389"/>
                <a:ext cx="1235916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6404" t="-6667" r="-689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899901" y="4953000"/>
                <a:ext cx="2228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901" y="4953000"/>
                <a:ext cx="222818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7778" r="-2777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672815" y="4953000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15" y="4953000"/>
                <a:ext cx="269304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2727" r="-2045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5"/>
              <p:cNvSpPr/>
              <p:nvPr/>
            </p:nvSpPr>
            <p:spPr>
              <a:xfrm>
                <a:off x="5257800" y="5334000"/>
                <a:ext cx="2160848" cy="48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sz="24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5334000"/>
                <a:ext cx="2160848" cy="4885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5"/>
              <p:cNvSpPr/>
              <p:nvPr/>
            </p:nvSpPr>
            <p:spPr>
              <a:xfrm>
                <a:off x="2286000" y="5334000"/>
                <a:ext cx="1898468" cy="488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𝓑</m:t>
                          </m:r>
                          <m:r>
                            <m:rPr>
                              <m:nor/>
                            </m:rPr>
                            <a:rPr lang="en-US" altLang="zh-CN" sz="2400" b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m:t> </m:t>
                          </m:r>
                          <m:r>
                            <a:rPr lang="en-US" sz="24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334000"/>
                <a:ext cx="1898468" cy="488916"/>
              </a:xfrm>
              <a:prstGeom prst="rect">
                <a:avLst/>
              </a:prstGeom>
              <a:blipFill rotWithShape="0">
                <a:blip r:embed="rId1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图文框 17"/>
          <p:cNvSpPr/>
          <p:nvPr/>
        </p:nvSpPr>
        <p:spPr>
          <a:xfrm>
            <a:off x="4114800" y="1219200"/>
            <a:ext cx="4800600" cy="3962400"/>
          </a:xfrm>
          <a:prstGeom prst="frame">
            <a:avLst>
              <a:gd name="adj1" fmla="val 0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图文框 34"/>
          <p:cNvSpPr/>
          <p:nvPr/>
        </p:nvSpPr>
        <p:spPr>
          <a:xfrm>
            <a:off x="173129" y="1157990"/>
            <a:ext cx="5694271" cy="4082464"/>
          </a:xfrm>
          <a:prstGeom prst="frame">
            <a:avLst>
              <a:gd name="adj1" fmla="val 0"/>
            </a:avLst>
          </a:prstGeom>
          <a:ln>
            <a:prstDash val="lgDashDot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86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5" grpId="0"/>
      <p:bldP spid="16" grpId="0"/>
      <p:bldP spid="20" grpId="0"/>
      <p:bldP spid="22" grpId="0"/>
      <p:bldP spid="25" grpId="0"/>
      <p:bldP spid="27" grpId="0"/>
      <p:bldP spid="3" grpId="0"/>
      <p:bldP spid="31" grpId="0"/>
      <p:bldP spid="32" grpId="0"/>
      <p:bldP spid="18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609600"/>
                <a:ext cx="9144000" cy="55506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en-US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=1]</m:t>
                    </m:r>
                  </m:oMath>
                </a14:m>
                <a:endParaRPr lang="en-US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=1]</m:t>
                    </m:r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=1]</m:t>
                    </m:r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′=1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out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</m:sub>
                            </m:sSub>
                            <m: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,0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out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</m:sub>
                            </m:sSub>
                            <m: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Priv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𝒜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eav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,0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+1−</m:t>
                        </m:r>
                        <m:func>
                          <m:funcPr>
                            <m:ctrlPr>
                              <a:rPr lang="en-US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Priv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𝒜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eav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  <m: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non-negligible.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not IND-EAV1 (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this is the contradiction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9600"/>
                <a:ext cx="9144000" cy="5550622"/>
              </a:xfrm>
              <a:prstGeom prst="rect">
                <a:avLst/>
              </a:prstGeom>
              <a:blipFill rotWithShape="0">
                <a:blip r:embed="rId3"/>
                <a:stretch>
                  <a:fillRect b="-3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13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447800"/>
                <a:ext cx="9144000" cy="34356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 is IND-EAV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 is 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IND-EAV1:  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not IND-EAV1. Then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non-negligible for some PPT adversary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Wlog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.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We show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 is not 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IND-EAV2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gives a contradiction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), i.e., 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</m:sub>
                                </m:sSub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  <m: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</m:sub>
                                </m:sSub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  <m: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non-negligible for some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PPT adversary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3435621"/>
              </a:xfrm>
              <a:prstGeom prst="rect">
                <a:avLst/>
              </a:prstGeom>
              <a:blipFill rotWithShape="0">
                <a:blip r:embed="rId3"/>
                <a:stretch>
                  <a:fillRect b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45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3720" y="1325380"/>
            <a:ext cx="2491317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78360" y="1325380"/>
            <a:ext cx="1553959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806804" y="1886990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22238" y="1602972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238" y="1602972"/>
                <a:ext cx="73674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167" r="-333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7073" y="1941724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73" y="1941724"/>
                <a:ext cx="137133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44000" y="2676791"/>
                <a:ext cx="1599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00" y="2676791"/>
                <a:ext cx="159992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901" t="-2174" r="-49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rot="10800000" flipH="1">
            <a:off x="2836720" y="3106190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513432" y="2829191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432" y="2829191"/>
                <a:ext cx="16600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1429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2836719" y="4297180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50838" y="4013162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838" y="4013162"/>
                <a:ext cx="23724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8205" t="-2174" r="-256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6799119" y="1325380"/>
            <a:ext cx="2057400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879333" y="1325381"/>
                <a:ext cx="197718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 smtClean="0"/>
                  <a:t>choose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w</a:t>
                </a:r>
                <a:r>
                  <a:rPr lang="en-US" dirty="0" smtClean="0"/>
                  <a:t>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333" y="1325381"/>
                <a:ext cx="1977186" cy="553998"/>
              </a:xfrm>
              <a:prstGeom prst="rect">
                <a:avLst/>
              </a:prstGeom>
              <a:blipFill rotWithShape="0">
                <a:blip r:embed="rId8"/>
                <a:stretch>
                  <a:fillRect l="-7077" t="-14286" r="-3692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5736959" y="1889953"/>
            <a:ext cx="1040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60919" y="1605935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919" y="1605935"/>
                <a:ext cx="73674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4132" r="-247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rot="10800000" flipH="1">
            <a:off x="5753191" y="3105597"/>
            <a:ext cx="1040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252113" y="2828598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113" y="2828598"/>
                <a:ext cx="16600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5732319" y="3632162"/>
            <a:ext cx="1040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189519" y="3348144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519" y="3348144"/>
                <a:ext cx="23724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8205" t="-4348" r="-256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8069" y="497936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69" y="4979369"/>
                <a:ext cx="1235916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6404" t="-6667" r="-689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899901" y="4982980"/>
                <a:ext cx="2228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901" y="4982980"/>
                <a:ext cx="222818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7778" r="-2777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672815" y="4982980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15" y="4982980"/>
                <a:ext cx="26930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2727" r="-2045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5"/>
              <p:cNvSpPr/>
              <p:nvPr/>
            </p:nvSpPr>
            <p:spPr>
              <a:xfrm>
                <a:off x="5441610" y="5378484"/>
                <a:ext cx="1873590" cy="48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sz="24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610" y="5378484"/>
                <a:ext cx="1873590" cy="488532"/>
              </a:xfrm>
              <a:prstGeom prst="rect">
                <a:avLst/>
              </a:prstGeom>
              <a:blipFill rotWithShape="0">
                <a:blip r:embed="rId15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5"/>
              <p:cNvSpPr/>
              <p:nvPr/>
            </p:nvSpPr>
            <p:spPr>
              <a:xfrm>
                <a:off x="2310073" y="5378484"/>
                <a:ext cx="2185727" cy="488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𝓑</m:t>
                          </m:r>
                          <m:r>
                            <m:rPr>
                              <m:nor/>
                            </m:rPr>
                            <a:rPr lang="en-US" altLang="zh-CN" sz="2400" b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m:t> </m:t>
                          </m:r>
                          <m:r>
                            <a:rPr lang="en-US" sz="24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073" y="5378484"/>
                <a:ext cx="2185727" cy="488916"/>
              </a:xfrm>
              <a:prstGeom prst="rect">
                <a:avLst/>
              </a:prstGeom>
              <a:blipFill rotWithShape="0">
                <a:blip r:embed="rId16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图文框 36"/>
          <p:cNvSpPr/>
          <p:nvPr/>
        </p:nvSpPr>
        <p:spPr>
          <a:xfrm>
            <a:off x="4114800" y="1263684"/>
            <a:ext cx="4800600" cy="3962400"/>
          </a:xfrm>
          <a:prstGeom prst="frame">
            <a:avLst>
              <a:gd name="adj1" fmla="val 0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图文框 37"/>
          <p:cNvSpPr/>
          <p:nvPr/>
        </p:nvSpPr>
        <p:spPr>
          <a:xfrm>
            <a:off x="173129" y="1202474"/>
            <a:ext cx="5694271" cy="4082464"/>
          </a:xfrm>
          <a:prstGeom prst="frame">
            <a:avLst>
              <a:gd name="adj1" fmla="val 0"/>
            </a:avLst>
          </a:prstGeom>
          <a:ln>
            <a:prstDash val="lgDashDot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78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3" grpId="0"/>
      <p:bldP spid="15" grpId="0"/>
      <p:bldP spid="20" grpId="0"/>
      <p:bldP spid="22" grpId="0"/>
      <p:bldP spid="25" grpId="0"/>
      <p:bldP spid="27" grpId="0"/>
      <p:bldP spid="35" grpId="0"/>
      <p:bldP spid="36" grpId="0"/>
      <p:bldP spid="37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573680"/>
                <a:ext cx="9144000" cy="55985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out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</m:sub>
                            </m:sSub>
                            <m: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,0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out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</m:sub>
                            </m:sSub>
                            <m: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)=1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</m:oMath>
                </a14:m>
                <a:endParaRPr lang="en-US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=0|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out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</m:sub>
                            </m:sSub>
                            <m: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endParaRPr lang="en-US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Priv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ℬ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eav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,0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Priv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ℬ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eav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Priv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ℬ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eav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,0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Priv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ℬ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eav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is non-negligible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not IND-EAV2 (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this is the contradiction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3680"/>
                <a:ext cx="9144000" cy="55985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9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Computational Security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293737"/>
                <a:ext cx="9144000" cy="4649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One-Time Pad is not practical with the following drawbacks:</a:t>
                </a:r>
                <a:endParaRPr lang="en-US" altLang="zh-CN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ea typeface="Cambria Math" panose="02040503050406030204" pitchFamily="18" charset="0"/>
                  </a:rPr>
                  <a:t>Secret key is too long: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000" dirty="0"/>
                  <a:t> </a:t>
                </a:r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Secret </a:t>
                </a:r>
                <a:r>
                  <a:rPr lang="en-US" altLang="zh-CN" sz="2000" dirty="0"/>
                  <a:t>key cannot be </a:t>
                </a:r>
                <a:r>
                  <a:rPr lang="en-US" altLang="zh-CN" sz="2000" dirty="0" smtClean="0"/>
                  <a:t>used to encrypt multiple messages</a:t>
                </a:r>
                <a:endParaRPr lang="en-US" altLang="zh-CN" sz="20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Computational Security</a:t>
                </a:r>
                <a:r>
                  <a:rPr lang="en-US" sz="2400" b="1" dirty="0" smtClean="0"/>
                  <a:t>: t</a:t>
                </a:r>
                <a:r>
                  <a:rPr lang="en-US" altLang="zh-CN" sz="2400" b="1" dirty="0" smtClean="0"/>
                  <a:t>wo </a:t>
                </a:r>
                <a:r>
                  <a:rPr lang="en-US" altLang="zh-CN" sz="2400" b="1" dirty="0"/>
                  <a:t>r</a:t>
                </a:r>
                <a:r>
                  <a:rPr lang="en-US" altLang="zh-CN" sz="2400" b="1" dirty="0" smtClean="0"/>
                  <a:t>elaxations </a:t>
                </a:r>
                <a:r>
                  <a:rPr lang="en-US" sz="2400" b="1" dirty="0" smtClean="0"/>
                  <a:t>for practical encryption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Security is only guaranteed </a:t>
                </a:r>
                <a:r>
                  <a:rPr lang="en-US" sz="2000" dirty="0" smtClean="0"/>
                  <a:t>against </a:t>
                </a:r>
                <a:r>
                  <a:rPr lang="en-US" sz="2000" u="sng" dirty="0" smtClean="0"/>
                  <a:t>efficient adversaries</a:t>
                </a:r>
                <a:r>
                  <a:rPr lang="en-US" sz="2000" dirty="0" smtClean="0"/>
                  <a:t> that </a:t>
                </a:r>
                <a:r>
                  <a:rPr lang="en-US" sz="2000" dirty="0"/>
                  <a:t>run for </a:t>
                </a:r>
                <a:r>
                  <a:rPr lang="en-US" sz="2000" dirty="0" smtClean="0"/>
                  <a:t>some feasible </a:t>
                </a:r>
                <a:r>
                  <a:rPr lang="en-US" sz="2000" dirty="0"/>
                  <a:t>amount of </a:t>
                </a:r>
                <a:r>
                  <a:rPr lang="en-US" sz="2000" dirty="0" smtClean="0"/>
                  <a:t>time. </a:t>
                </a:r>
                <a:endParaRPr lang="en-US" sz="2000" u="sng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Principle of Computational Security</a:t>
                </a:r>
                <a:r>
                  <a:rPr lang="en-US" altLang="zh-CN" dirty="0"/>
                  <a:t> (</a:t>
                </a:r>
                <a:r>
                  <a:rPr lang="en-US" altLang="zh-CN" b="1" dirty="0" err="1"/>
                  <a:t>Kerckhoffs</a:t>
                </a:r>
                <a:r>
                  <a:rPr lang="en-US" altLang="zh-CN" dirty="0"/>
                  <a:t>): A cipher must be </a:t>
                </a:r>
                <a:r>
                  <a:rPr lang="en-US" altLang="zh-CN" dirty="0" smtClean="0"/>
                  <a:t>practically</a:t>
                </a:r>
                <a:r>
                  <a:rPr lang="en-US" altLang="zh-CN" dirty="0"/>
                  <a:t>, if not mathematically, </a:t>
                </a:r>
                <a:r>
                  <a:rPr lang="en-US" altLang="zh-CN" dirty="0" smtClean="0"/>
                  <a:t>indecipherable</a:t>
                </a:r>
                <a:endParaRPr lang="en-US" sz="2000" u="sng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Adversaries can potentially succeed (i.e., security can potentially </a:t>
                </a:r>
                <a:r>
                  <a:rPr lang="en-US" sz="2000" dirty="0" smtClean="0"/>
                  <a:t>fail) with </a:t>
                </a:r>
                <a:r>
                  <a:rPr lang="en-US" sz="2000" dirty="0"/>
                  <a:t>some </a:t>
                </a:r>
                <a:r>
                  <a:rPr lang="en-US" sz="2000" u="sng" dirty="0"/>
                  <a:t>very small probability</a:t>
                </a:r>
                <a:r>
                  <a:rPr lang="en-US" sz="2000" dirty="0"/>
                  <a:t>. </a:t>
                </a:r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As long as the probability is small enough, the adversary will not succeed, 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dirty="0"/>
                  <a:t> </a:t>
                </a:r>
                <a:r>
                  <a:rPr lang="en-US" dirty="0" smtClean="0"/>
                  <a:t>      except it tries for an infeasible number of times.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3737"/>
                <a:ext cx="9144000" cy="4649863"/>
              </a:xfrm>
              <a:prstGeom prst="rect">
                <a:avLst/>
              </a:prstGeom>
              <a:blipFill>
                <a:blip r:embed="rId3"/>
                <a:stretch>
                  <a:fillRect l="-1000" t="-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79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Concrete Approach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1524000"/>
                <a:ext cx="9144000" cy="3933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Methodology</a:t>
                </a:r>
                <a:r>
                  <a:rPr lang="en-US" sz="2400" dirty="0" smtClean="0"/>
                  <a:t>: (1) Bound the </a:t>
                </a:r>
                <a:r>
                  <a:rPr lang="en-US" sz="2400" b="1" dirty="0" smtClean="0"/>
                  <a:t>running time</a:t>
                </a:r>
                <a:r>
                  <a:rPr lang="en-US" sz="2400" dirty="0" smtClean="0"/>
                  <a:t> of the adversary; (2) Bound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the </a:t>
                </a:r>
                <a:r>
                  <a:rPr lang="en-US" sz="2400" b="1" dirty="0" smtClean="0"/>
                  <a:t>success probability</a:t>
                </a:r>
                <a:r>
                  <a:rPr lang="en-US" sz="2400" dirty="0" smtClean="0"/>
                  <a:t> of the adversary.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 Approach</a:t>
                </a:r>
                <a:r>
                  <a:rPr lang="en-US" sz="2400" dirty="0" smtClean="0"/>
                  <a:t>: A scheme is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 smtClean="0"/>
                  <a:t>-secure </a:t>
                </a:r>
                <a:r>
                  <a:rPr lang="en-US" sz="2400" dirty="0" smtClean="0"/>
                  <a:t>if any adversary with running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 can succeed in breaking the scheme with probability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</a:t>
                </a:r>
                <a:r>
                  <a:rPr lang="en-US" sz="2400" dirty="0"/>
                  <a:t>: </a:t>
                </a:r>
                <a:r>
                  <a:rPr lang="en-US" sz="2400" dirty="0" smtClean="0"/>
                  <a:t>A </a:t>
                </a:r>
                <a:r>
                  <a:rPr lang="en-US" sz="2400" dirty="0"/>
                  <a:t>private-key encryption that cannot be broken with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attacks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       of some type</a:t>
                </a:r>
                <a:r>
                  <a:rPr lang="en-US" sz="2400" dirty="0"/>
                  <a:t> with </a:t>
                </a:r>
                <a:r>
                  <a:rPr lang="en-US" sz="2400" dirty="0">
                    <a:solidFill>
                      <a:srgbClr val="C00000"/>
                    </a:solidFill>
                  </a:rPr>
                  <a:t>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−60</m:t>
                        </m:r>
                      </m:sup>
                    </m:sSup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200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years using the fastest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       computer available today </a:t>
                </a:r>
                <a:r>
                  <a:rPr lang="en-US" sz="2400" dirty="0"/>
                  <a:t>is considered as secure</a:t>
                </a:r>
                <a:r>
                  <a:rPr lang="en-US" sz="2400" dirty="0" smtClean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concrete approach is important </a:t>
                </a:r>
                <a:r>
                  <a:rPr lang="en-US" sz="2000" dirty="0"/>
                  <a:t>in practice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It is difficult to </a:t>
                </a:r>
                <a:r>
                  <a:rPr lang="en-US" sz="2000" dirty="0"/>
                  <a:t>work </a:t>
                </a:r>
                <a:r>
                  <a:rPr lang="en-US" sz="2000" dirty="0" smtClean="0"/>
                  <a:t>with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3933384"/>
              </a:xfrm>
              <a:prstGeom prst="rect">
                <a:avLst/>
              </a:prstGeom>
              <a:blipFill>
                <a:blip r:embed="rId3"/>
                <a:stretch>
                  <a:fillRect l="-1000" t="-155" b="-1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17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PPT and Negligible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1219200"/>
                <a:ext cx="9144000" cy="4506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/>
                  <a:t> is a </a:t>
                </a:r>
                <a:r>
                  <a:rPr lang="en-US" sz="2400" b="1" dirty="0" smtClean="0"/>
                  <a:t>polynomial-time algorithm </a:t>
                </a:r>
                <a:r>
                  <a:rPr lang="en-US" sz="2400" dirty="0" smtClean="0"/>
                  <a:t>if there is a polynomial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0" dirty="0"/>
                  <a:t> </a:t>
                </a:r>
                <a:r>
                  <a:rPr lang="en-US" sz="2400" b="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, the running time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PPT</a:t>
                </a:r>
                <a:r>
                  <a:rPr lang="en-US" sz="2000" dirty="0" smtClean="0"/>
                  <a:t>: probabilistic polynomial-time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</a:t>
                </a:r>
                <a:r>
                  <a:rPr lang="en-US" sz="2400" dirty="0" smtClean="0"/>
                  <a:t>: A </a:t>
                </a:r>
                <a:r>
                  <a:rPr lang="en-US" sz="2400" dirty="0"/>
                  <a:t>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negligible</a:t>
                </a:r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400" dirty="0"/>
                  <a:t> polynomial </a:t>
                </a:r>
                <a:r>
                  <a:rPr lang="en-US" sz="2400" dirty="0" smtClean="0"/>
                  <a:t>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, there exists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&lt;1/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for all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dirty="0"/>
                  <a:t> are all negligible functions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10000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are non-negligible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</a:t>
                </a:r>
                <a:r>
                  <a:rPr lang="en-US" sz="2400" dirty="0" smtClean="0"/>
                  <a:t>: </a:t>
                </a: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be negligible and 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be a polynomial</a:t>
                </a:r>
                <a:r>
                  <a:rPr lang="en-US" sz="2400" dirty="0" smtClean="0"/>
                  <a:t>.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are both negligible.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4506105"/>
              </a:xfrm>
              <a:prstGeom prst="rect">
                <a:avLst/>
              </a:prstGeom>
              <a:blipFill>
                <a:blip r:embed="rId3"/>
                <a:stretch>
                  <a:fillRect l="-1000" t="-135" b="-1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24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Asymptotic Approach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1447800"/>
                <a:ext cx="9144000" cy="40072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Methodology</a:t>
                </a:r>
                <a:r>
                  <a:rPr lang="en-US" sz="2400" dirty="0" smtClean="0"/>
                  <a:t>: Introduce a </a:t>
                </a:r>
                <a:r>
                  <a:rPr lang="en-US" sz="2400" b="1" dirty="0" smtClean="0"/>
                  <a:t>security parameter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(e.g., bit length of key)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Adversary: </a:t>
                </a:r>
                <a:r>
                  <a:rPr lang="en-US" sz="2400" b="1" dirty="0" smtClean="0"/>
                  <a:t>PPT</a:t>
                </a:r>
                <a:r>
                  <a:rPr lang="en-US" sz="2400" dirty="0" smtClean="0"/>
                  <a:t> algorithm</a:t>
                </a:r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Success probability: </a:t>
                </a:r>
                <a:r>
                  <a:rPr lang="en-US" sz="2400" b="1" dirty="0" smtClean="0"/>
                  <a:t>negligible</a:t>
                </a:r>
                <a:r>
                  <a:rPr lang="en-US" sz="2400" dirty="0" smtClean="0"/>
                  <a:t> function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The Approach</a:t>
                </a:r>
                <a:r>
                  <a:rPr lang="en-US" sz="2400" dirty="0" smtClean="0"/>
                  <a:t>: A </a:t>
                </a:r>
                <a:r>
                  <a:rPr lang="en-US" sz="2400" dirty="0"/>
                  <a:t>scheme is </a:t>
                </a:r>
                <a:r>
                  <a:rPr lang="en-US" sz="2400" dirty="0" smtClean="0"/>
                  <a:t>secure </a:t>
                </a:r>
                <a:r>
                  <a:rPr lang="en-US" sz="2400" dirty="0"/>
                  <a:t>if any </a:t>
                </a:r>
                <a:r>
                  <a:rPr lang="en-US" sz="2400" b="1" dirty="0" smtClean="0"/>
                  <a:t>PPT</a:t>
                </a:r>
                <a:r>
                  <a:rPr lang="en-US" sz="2400" dirty="0" smtClean="0"/>
                  <a:t> adversary can </a:t>
                </a:r>
                <a:r>
                  <a:rPr lang="en-US" sz="2400" dirty="0"/>
                  <a:t>succeed in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breaking </a:t>
                </a:r>
                <a:r>
                  <a:rPr lang="en-US" sz="2400" dirty="0"/>
                  <a:t>the scheme with </a:t>
                </a:r>
                <a:r>
                  <a:rPr lang="en-US" sz="2400" dirty="0" smtClean="0"/>
                  <a:t>at most </a:t>
                </a:r>
                <a:r>
                  <a:rPr lang="en-US" sz="2400" b="1" dirty="0" smtClean="0"/>
                  <a:t>negligible</a:t>
                </a:r>
                <a:r>
                  <a:rPr lang="en-US" sz="2400" dirty="0" smtClean="0"/>
                  <a:t> probability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EXAMPLE:</a:t>
                </a:r>
                <a:r>
                  <a:rPr lang="en-US" sz="2400" dirty="0" smtClean="0"/>
                  <a:t> A </a:t>
                </a:r>
                <a:r>
                  <a:rPr lang="en-US" sz="2400" dirty="0"/>
                  <a:t>scheme is secure if for any </a:t>
                </a:r>
                <a:r>
                  <a:rPr lang="en-US" sz="2400" b="1" dirty="0"/>
                  <a:t>PPT</a:t>
                </a:r>
                <a:r>
                  <a:rPr lang="en-US" sz="2400" dirty="0"/>
                  <a:t>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/>
                  <a:t> carrying out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some </a:t>
                </a:r>
                <a:r>
                  <a:rPr lang="en-US" sz="2400" dirty="0"/>
                  <a:t>an attack of some formally </a:t>
                </a:r>
                <a:r>
                  <a:rPr lang="en-US" sz="2400" b="1" dirty="0"/>
                  <a:t>specified type</a:t>
                </a:r>
                <a:r>
                  <a:rPr lang="en-US" sz="2400" dirty="0"/>
                  <a:t>,</a:t>
                </a:r>
                <a:r>
                  <a:rPr lang="en-US" sz="2400" i="1" dirty="0"/>
                  <a:t>  </a:t>
                </a:r>
                <a:r>
                  <a:rPr lang="en-US" sz="2400" dirty="0"/>
                  <a:t>the probability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/>
                  <a:t> succeeds in the attack is</a:t>
                </a:r>
                <a:r>
                  <a:rPr lang="en-US" sz="2400" i="1" dirty="0"/>
                  <a:t> </a:t>
                </a:r>
                <a:r>
                  <a:rPr lang="en-US" sz="2400" b="1" dirty="0"/>
                  <a:t>negligible. </a:t>
                </a:r>
                <a:r>
                  <a:rPr lang="en-US" sz="2000" dirty="0"/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Specified type</a:t>
                </a:r>
                <a:r>
                  <a:rPr lang="en-US" sz="2000" dirty="0" smtClean="0"/>
                  <a:t>: COA, KPA, CPA, CCA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4007251"/>
              </a:xfrm>
              <a:prstGeom prst="rect">
                <a:avLst/>
              </a:prstGeom>
              <a:blipFill>
                <a:blip r:embed="rId3"/>
                <a:stretch>
                  <a:fillRect l="-1000" t="-152" b="-1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29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43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Private-Key Encryption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75" y="12192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066800" y="2343150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6"/>
              <p:cNvSpPr>
                <a:spLocks noChangeArrowheads="1"/>
              </p:cNvSpPr>
              <p:nvPr/>
            </p:nvSpPr>
            <p:spPr bwMode="auto">
              <a:xfrm>
                <a:off x="2362200" y="1508423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𝐄𝐧𝐜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2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1508423"/>
                <a:ext cx="7620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1725706" y="1851323"/>
            <a:ext cx="6364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8"/>
              <p:cNvSpPr txBox="1">
                <a:spLocks noChangeArrowheads="1"/>
              </p:cNvSpPr>
              <p:nvPr/>
            </p:nvSpPr>
            <p:spPr bwMode="auto">
              <a:xfrm>
                <a:off x="1823774" y="1492945"/>
                <a:ext cx="45474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4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774" y="1492945"/>
                <a:ext cx="45474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0"/>
              <p:cNvSpPr txBox="1">
                <a:spLocks noChangeArrowheads="1"/>
              </p:cNvSpPr>
              <p:nvPr/>
            </p:nvSpPr>
            <p:spPr bwMode="auto">
              <a:xfrm>
                <a:off x="3839483" y="1484009"/>
                <a:ext cx="169257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5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9483" y="1484009"/>
                <a:ext cx="169257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3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7350041" y="2343150"/>
            <a:ext cx="5747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5943600" y="1504950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𝐃𝐞𝐜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8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3600" y="1504950"/>
                <a:ext cx="762000" cy="6858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Line 16"/>
          <p:cNvSpPr>
            <a:spLocks noChangeShapeType="1"/>
          </p:cNvSpPr>
          <p:nvPr/>
        </p:nvSpPr>
        <p:spPr bwMode="auto">
          <a:xfrm>
            <a:off x="6754906" y="1847850"/>
            <a:ext cx="417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17"/>
              <p:cNvSpPr txBox="1">
                <a:spLocks noChangeArrowheads="1"/>
              </p:cNvSpPr>
              <p:nvPr/>
            </p:nvSpPr>
            <p:spPr bwMode="auto">
              <a:xfrm>
                <a:off x="6754561" y="2735818"/>
                <a:ext cx="169828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32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54561" y="2735818"/>
                <a:ext cx="1698285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71100" y="2596118"/>
                <a:ext cx="370935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100" y="2596118"/>
                <a:ext cx="37093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27"/>
          <p:cNvCxnSpPr>
            <a:cxnSpLocks noChangeShapeType="1"/>
            <a:stCxn id="22" idx="3"/>
            <a:endCxn id="28" idx="1"/>
          </p:cNvCxnSpPr>
          <p:nvPr/>
        </p:nvCxnSpPr>
        <p:spPr bwMode="auto">
          <a:xfrm flipV="1">
            <a:off x="3124200" y="1847850"/>
            <a:ext cx="2819400" cy="347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0" y="3810000"/>
                <a:ext cx="9144000" cy="2808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𝐃𝐞𝐜</m:t>
                    </m:r>
                  </m:oMath>
                </a14:m>
                <a:r>
                  <a:rPr lang="en-US" sz="2400" dirty="0" smtClean="0"/>
                  <a:t>: key generation, encryption, decryption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takes the security parameter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as input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: plaintext (message), ciphertext, secret key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sz="2400" dirty="0" smtClean="0"/>
                  <a:t> : plaintext space, ciphertext space, key space</a:t>
                </a:r>
                <a:endParaRPr lang="en-US" sz="2400" i="0" dirty="0" smtClean="0"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0" dirty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+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400" dirty="0" smtClean="0"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ea typeface="Cambria Math" panose="02040503050406030204" pitchFamily="18" charset="0"/>
                  </a:rPr>
                  <a:t>Correctness: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 smtClean="0">
                    <a:ea typeface="Cambria Math" panose="02040503050406030204" pitchFamily="18" charset="0"/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0"/>
                <a:ext cx="9144000" cy="2808526"/>
              </a:xfrm>
              <a:prstGeom prst="rect">
                <a:avLst/>
              </a:prstGeom>
              <a:blipFill rotWithShape="0">
                <a:blip r:embed="rId11"/>
                <a:stretch>
                  <a:fillRect t="-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2375647" y="3116818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dirty="0" smtClean="0">
                          <a:latin typeface="Cambria Math" panose="02040503050406030204" pitchFamily="18" charset="0"/>
                        </a:rPr>
                        <m:t>𝐆𝐞𝐧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6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5647" y="3116818"/>
                <a:ext cx="762000" cy="6858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>
            <a:stCxn id="26" idx="0"/>
            <a:endCxn id="22" idx="2"/>
          </p:cNvCxnSpPr>
          <p:nvPr/>
        </p:nvCxnSpPr>
        <p:spPr>
          <a:xfrm flipH="1" flipV="1">
            <a:off x="2743200" y="2194223"/>
            <a:ext cx="13447" cy="922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26" idx="3"/>
            <a:endCxn id="28" idx="2"/>
          </p:cNvCxnSpPr>
          <p:nvPr/>
        </p:nvCxnSpPr>
        <p:spPr>
          <a:xfrm flipV="1">
            <a:off x="3137647" y="2190750"/>
            <a:ext cx="3186953" cy="126896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035000" y="2596118"/>
                <a:ext cx="370935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000" y="2596118"/>
                <a:ext cx="37093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44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524000"/>
                <a:ext cx="9144000" cy="1010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0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 smtClean="0"/>
                  <a:t> be a private-key encryption. Define an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 smtClean="0"/>
                  <a:t>        </a:t>
                </a:r>
                <a:r>
                  <a:rPr lang="en-US" sz="2400" b="1" dirty="0" smtClean="0"/>
                  <a:t>adversarial indistinguishability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1010790"/>
              </a:xfrm>
              <a:prstGeom prst="rect">
                <a:avLst/>
              </a:prstGeom>
              <a:blipFill rotWithShape="0">
                <a:blip r:embed="rId4"/>
                <a:stretch>
                  <a:fillRect l="-1000" t="-602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094601" y="2552199"/>
            <a:ext cx="2491317" cy="3228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62319" y="2552199"/>
            <a:ext cx="2286000" cy="3228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74682" y="2552200"/>
                <a:ext cx="199291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choose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682" y="2552200"/>
                <a:ext cx="1992918" cy="553998"/>
              </a:xfrm>
              <a:prstGeom prst="rect">
                <a:avLst/>
              </a:prstGeom>
              <a:blipFill>
                <a:blip r:embed="rId5"/>
                <a:stretch>
                  <a:fillRect l="-7034" t="-14286" r="-3058" b="-24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3585919" y="311380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43119" y="2829791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119" y="2829791"/>
                <a:ext cx="73674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132" r="-330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57954" y="3168543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954" y="3168543"/>
                <a:ext cx="1371337" cy="276999"/>
              </a:xfrm>
              <a:prstGeom prst="rect">
                <a:avLst/>
              </a:prstGeom>
              <a:blipFill>
                <a:blip r:embed="rId7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57954" y="3547241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954" y="3547241"/>
                <a:ext cx="98931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5556" t="-4444" r="-86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64881" y="3903610"/>
                <a:ext cx="1599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881" y="3903610"/>
                <a:ext cx="159992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901" t="-2174" r="-49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3585919" y="433300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34313" y="4056010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313" y="4056010"/>
                <a:ext cx="16600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3585919" y="486640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71719" y="4582391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719" y="4582391"/>
                <a:ext cx="23724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01436" y="5042800"/>
                <a:ext cx="250158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436" y="5042800"/>
                <a:ext cx="2501582" cy="61786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306970" y="3918111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6970" y="3918111"/>
                <a:ext cx="1235916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4444" t="-6897" r="-37778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985030" y="390077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85030" y="3900770"/>
                <a:ext cx="1450141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34783" t="-5882" r="-4348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34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  <p:bldP spid="13" grpId="0"/>
      <p:bldP spid="14" grpId="0"/>
      <p:bldP spid="1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IND-EAV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371600"/>
                <a:ext cx="9144000" cy="42285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has</a:t>
                </a:r>
                <a:r>
                  <a:rPr lang="en-US" sz="2400" b="1" dirty="0" smtClean="0"/>
                  <a:t> indistinguishable encryption in the presence of an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eavesdropper (IND-EAV)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PPT adversaries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there is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negligible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where the probability is taken over the random coins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and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random coins used in the experiment.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called </a:t>
                </a:r>
                <a:r>
                  <a:rPr lang="en-US" altLang="zh-CN" sz="2000" b="1" dirty="0"/>
                  <a:t>semantic security </a:t>
                </a:r>
                <a:r>
                  <a:rPr lang="en-US" altLang="zh-CN" sz="2000" dirty="0" smtClean="0"/>
                  <a:t>(Definition 3.12, Goldwasser </a:t>
                </a:r>
                <a:r>
                  <a:rPr lang="en-US" altLang="zh-CN" sz="2000" dirty="0"/>
                  <a:t>and </a:t>
                </a:r>
                <a:r>
                  <a:rPr lang="en-US" altLang="zh-CN" sz="2000" dirty="0" err="1"/>
                  <a:t>Micali</a:t>
                </a:r>
                <a:r>
                  <a:rPr lang="en-US" altLang="zh-CN" sz="2000" dirty="0"/>
                  <a:t>, 1985)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Equivalent to </a:t>
                </a:r>
                <a:r>
                  <a:rPr lang="en-US" altLang="zh-CN" sz="2000" b="1" dirty="0"/>
                  <a:t>indistinguishability </a:t>
                </a:r>
                <a:r>
                  <a:rPr lang="en-US" altLang="zh-CN" sz="2000" dirty="0" smtClean="0"/>
                  <a:t>(Theorem 3.13, Goldreich)</a:t>
                </a:r>
                <a:endParaRPr lang="en-US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4228593"/>
              </a:xfrm>
              <a:prstGeom prst="rect">
                <a:avLst/>
              </a:prstGeom>
              <a:blipFill>
                <a:blip r:embed="rId3"/>
                <a:stretch>
                  <a:fillRect l="-1000" t="-144" b="-1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62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24699</TotalTime>
  <Words>502</Words>
  <Application>Microsoft Office PowerPoint</Application>
  <PresentationFormat>On-screen Show (4:3)</PresentationFormat>
  <Paragraphs>194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宋体</vt:lpstr>
      <vt:lpstr>Arial</vt:lpstr>
      <vt:lpstr>Calibri</vt:lpstr>
      <vt:lpstr>Cambria Math</vt:lpstr>
      <vt:lpstr>Tahoma</vt:lpstr>
      <vt:lpstr>Office Theme</vt:lpstr>
      <vt:lpstr>Cryptography (2021 Fall) computational security, concrete approach, PPT, negligible,  asymptotic approach, IND-EAV</vt:lpstr>
      <vt:lpstr>Computational Security</vt:lpstr>
      <vt:lpstr>Concrete Approach</vt:lpstr>
      <vt:lpstr>PPT and Negligible</vt:lpstr>
      <vt:lpstr>Asymptotic Approach</vt:lpstr>
      <vt:lpstr>PowerPoint Presentation</vt:lpstr>
      <vt:lpstr>Private-Key Encryption</vt:lpstr>
      <vt:lpstr>PrivK_(A, Π)^eav (n)</vt:lpstr>
      <vt:lpstr>IND-EAV</vt:lpstr>
      <vt:lpstr>PrivK_(A, Π)^eav (n,b)</vt:lpstr>
      <vt:lpstr>IND-EAV</vt:lpstr>
      <vt:lpstr>PowerPoint Presentation</vt:lpstr>
      <vt:lpstr>Equivalence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620</cp:revision>
  <cp:lastPrinted>2021-10-08T01:51:43Z</cp:lastPrinted>
  <dcterms:created xsi:type="dcterms:W3CDTF">2014-04-06T04:43:09Z</dcterms:created>
  <dcterms:modified xsi:type="dcterms:W3CDTF">2021-10-08T06:50:13Z</dcterms:modified>
</cp:coreProperties>
</file>