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4" r:id="rId2"/>
    <p:sldId id="402" r:id="rId3"/>
    <p:sldId id="403" r:id="rId4"/>
    <p:sldId id="411" r:id="rId5"/>
    <p:sldId id="404" r:id="rId6"/>
    <p:sldId id="426" r:id="rId7"/>
    <p:sldId id="405" r:id="rId8"/>
    <p:sldId id="406" r:id="rId9"/>
    <p:sldId id="408" r:id="rId10"/>
    <p:sldId id="409" r:id="rId11"/>
    <p:sldId id="410" r:id="rId12"/>
    <p:sldId id="425" r:id="rId13"/>
    <p:sldId id="427" r:id="rId14"/>
    <p:sldId id="414" r:id="rId1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62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75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56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4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61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9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3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0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91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1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8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../clipboard/media/image15.png"/><Relationship Id="rId18" Type="http://schemas.openxmlformats.org/officeDocument/2006/relationships/image" Target="../../clipboard/media/image20.png"/><Relationship Id="rId26" Type="http://schemas.openxmlformats.org/officeDocument/2006/relationships/image" Target="../../clipboard/media/image28.png"/><Relationship Id="rId3" Type="http://schemas.openxmlformats.org/officeDocument/2006/relationships/image" Target="../../clipboard/media/image5.png"/><Relationship Id="rId21" Type="http://schemas.openxmlformats.org/officeDocument/2006/relationships/image" Target="../../clipboard/media/image23.png"/><Relationship Id="rId7" Type="http://schemas.openxmlformats.org/officeDocument/2006/relationships/image" Target="../../clipboard/media/image9.png"/><Relationship Id="rId12" Type="http://schemas.openxmlformats.org/officeDocument/2006/relationships/image" Target="../../clipboard/media/image14.png"/><Relationship Id="rId17" Type="http://schemas.openxmlformats.org/officeDocument/2006/relationships/image" Target="../../clipboard/media/image19.png"/><Relationship Id="rId25" Type="http://schemas.openxmlformats.org/officeDocument/2006/relationships/image" Target="../../clipboard/media/image27.png"/><Relationship Id="rId33" Type="http://schemas.openxmlformats.org/officeDocument/2006/relationships/image" Target="../../clipboard/media/image35.png"/><Relationship Id="rId2" Type="http://schemas.openxmlformats.org/officeDocument/2006/relationships/notesSlide" Target="../notesSlides/notesSlide10.xml"/><Relationship Id="rId16" Type="http://schemas.openxmlformats.org/officeDocument/2006/relationships/image" Target="../../clipboard/media/image18.png"/><Relationship Id="rId20" Type="http://schemas.openxmlformats.org/officeDocument/2006/relationships/image" Target="../../clipboard/media/image22.png"/><Relationship Id="rId29" Type="http://schemas.openxmlformats.org/officeDocument/2006/relationships/image" Target="../../clipboard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8.png"/><Relationship Id="rId11" Type="http://schemas.openxmlformats.org/officeDocument/2006/relationships/image" Target="../../clipboard/media/image13.png"/><Relationship Id="rId24" Type="http://schemas.openxmlformats.org/officeDocument/2006/relationships/image" Target="../../clipboard/media/image26.png"/><Relationship Id="rId32" Type="http://schemas.openxmlformats.org/officeDocument/2006/relationships/image" Target="../../clipboard/media/image34.png"/><Relationship Id="rId5" Type="http://schemas.openxmlformats.org/officeDocument/2006/relationships/image" Target="../../clipboard/media/image7.png"/><Relationship Id="rId15" Type="http://schemas.openxmlformats.org/officeDocument/2006/relationships/image" Target="../../clipboard/media/image17.png"/><Relationship Id="rId23" Type="http://schemas.openxmlformats.org/officeDocument/2006/relationships/image" Target="../../clipboard/media/image25.png"/><Relationship Id="rId28" Type="http://schemas.openxmlformats.org/officeDocument/2006/relationships/image" Target="../../clipboard/media/image30.png"/><Relationship Id="rId10" Type="http://schemas.openxmlformats.org/officeDocument/2006/relationships/image" Target="../../clipboard/media/image12.png"/><Relationship Id="rId19" Type="http://schemas.openxmlformats.org/officeDocument/2006/relationships/image" Target="../../clipboard/media/image21.png"/><Relationship Id="rId31" Type="http://schemas.openxmlformats.org/officeDocument/2006/relationships/image" Target="../../clipboard/media/image33.png"/><Relationship Id="rId4" Type="http://schemas.openxmlformats.org/officeDocument/2006/relationships/image" Target="../../clipboard/media/image6.png"/><Relationship Id="rId9" Type="http://schemas.openxmlformats.org/officeDocument/2006/relationships/image" Target="../../clipboard/media/image11.png"/><Relationship Id="rId14" Type="http://schemas.openxmlformats.org/officeDocument/2006/relationships/image" Target="../../clipboard/media/image16.png"/><Relationship Id="rId22" Type="http://schemas.openxmlformats.org/officeDocument/2006/relationships/image" Target="../../clipboard/media/image24.png"/><Relationship Id="rId27" Type="http://schemas.openxmlformats.org/officeDocument/2006/relationships/image" Target="../../clipboard/media/image29.png"/><Relationship Id="rId30" Type="http://schemas.openxmlformats.org/officeDocument/2006/relationships/image" Target="../../clipboard/media/image32.png"/><Relationship Id="rId8" Type="http://schemas.openxmlformats.org/officeDocument/2006/relationships/image" Target="../../clipboard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Cryptography (2021 Fall)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400" dirty="0" smtClean="0"/>
              <a:t>statistical distance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perfectly/statistically/computationally </a:t>
            </a:r>
            <a:r>
              <a:rPr lang="en-US" altLang="zh-CN" sz="2400" dirty="0"/>
              <a:t>indistinguishable, pseudorandom, </a:t>
            </a:r>
            <a:r>
              <a:rPr lang="en-US" altLang="zh-CN" sz="2400" dirty="0" smtClean="0"/>
              <a:t>PRG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Pseudorandomness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74408"/>
                <a:ext cx="9143999" cy="5150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be a probability ensemble, where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distributed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be uniformly distributed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The probability ensemble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is said to be </a:t>
                </a:r>
                <a:r>
                  <a:rPr lang="en-US" sz="2400" b="1" dirty="0" smtClean="0"/>
                  <a:t>pseudorandom</a:t>
                </a:r>
                <a:r>
                  <a:rPr lang="en-US" sz="2400" dirty="0" smtClean="0"/>
                  <a:t> if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 are computationally indistinguishable.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be a random variable over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such that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dirty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sz="2400" b="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. </a:t>
                </a: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the uniform distribution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are computationally indistinguishable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pseudorandom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OTP?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denote the new scheme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OT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OT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IND-EAV secure?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4408"/>
                <a:ext cx="9143999" cy="515019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8" b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6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89231" y="5722203"/>
                <a:ext cx="361156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IND-EAV secure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bits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231" y="5722203"/>
                <a:ext cx="3611569" cy="830997"/>
              </a:xfrm>
              <a:prstGeom prst="rect">
                <a:avLst/>
              </a:prstGeom>
              <a:blipFill rotWithShape="0">
                <a:blip r:embed="rId3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 from Pseudorandomness</a:t>
            </a:r>
            <a:endParaRPr lang="en-US" sz="3100" dirty="0"/>
          </a:p>
        </p:txBody>
      </p:sp>
      <p:sp>
        <p:nvSpPr>
          <p:cNvPr id="31" name="Rectangle 30"/>
          <p:cNvSpPr/>
          <p:nvPr/>
        </p:nvSpPr>
        <p:spPr>
          <a:xfrm>
            <a:off x="381000" y="1235321"/>
            <a:ext cx="1489589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905001" y="1503218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006460" y="12192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460" y="1219200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26313" y="1499162"/>
                <a:ext cx="768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13" y="1499162"/>
                <a:ext cx="7688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143" r="-79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3240" y="1825428"/>
                <a:ext cx="1322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40" y="1825428"/>
                <a:ext cx="132292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304" r="-184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1905001" y="21330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297654" y="1856008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654" y="1856008"/>
                <a:ext cx="2550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1905001" y="26664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281272" y="2382389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72" y="2382389"/>
                <a:ext cx="25410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810" r="-23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30"/>
          <p:cNvSpPr/>
          <p:nvPr/>
        </p:nvSpPr>
        <p:spPr>
          <a:xfrm>
            <a:off x="2895601" y="1235321"/>
            <a:ext cx="1011380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ctangle 30"/>
          <p:cNvSpPr/>
          <p:nvPr/>
        </p:nvSpPr>
        <p:spPr>
          <a:xfrm>
            <a:off x="387701" y="3749921"/>
            <a:ext cx="1489589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7" name="Straight Arrow Connector 36"/>
          <p:cNvCxnSpPr/>
          <p:nvPr/>
        </p:nvCxnSpPr>
        <p:spPr>
          <a:xfrm flipH="1">
            <a:off x="1911702" y="4017818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39"/>
              <p:cNvSpPr txBox="1"/>
              <p:nvPr/>
            </p:nvSpPr>
            <p:spPr>
              <a:xfrm>
                <a:off x="2013161" y="37338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161" y="3733800"/>
                <a:ext cx="7367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41"/>
              <p:cNvSpPr txBox="1"/>
              <p:nvPr/>
            </p:nvSpPr>
            <p:spPr>
              <a:xfrm>
                <a:off x="433014" y="4013762"/>
                <a:ext cx="768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14" y="4013762"/>
                <a:ext cx="76886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143" r="-158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42"/>
              <p:cNvSpPr txBox="1"/>
              <p:nvPr/>
            </p:nvSpPr>
            <p:spPr>
              <a:xfrm>
                <a:off x="439941" y="4340028"/>
                <a:ext cx="1322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1" y="4340028"/>
                <a:ext cx="132292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04" t="-2222" r="-1843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43"/>
          <p:cNvCxnSpPr/>
          <p:nvPr/>
        </p:nvCxnSpPr>
        <p:spPr>
          <a:xfrm rot="10800000" flipH="1">
            <a:off x="1911702" y="46476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44"/>
              <p:cNvSpPr txBox="1"/>
              <p:nvPr/>
            </p:nvSpPr>
            <p:spPr>
              <a:xfrm>
                <a:off x="2304355" y="437060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355" y="4370608"/>
                <a:ext cx="26039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45"/>
          <p:cNvCxnSpPr/>
          <p:nvPr/>
        </p:nvCxnSpPr>
        <p:spPr>
          <a:xfrm flipH="1">
            <a:off x="1911702" y="51810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46"/>
              <p:cNvSpPr txBox="1"/>
              <p:nvPr/>
            </p:nvSpPr>
            <p:spPr>
              <a:xfrm>
                <a:off x="2281272" y="4896989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72" y="4896989"/>
                <a:ext cx="25410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30"/>
          <p:cNvSpPr/>
          <p:nvPr/>
        </p:nvSpPr>
        <p:spPr>
          <a:xfrm>
            <a:off x="5285510" y="1235321"/>
            <a:ext cx="1489589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7" name="Straight Arrow Connector 36"/>
          <p:cNvCxnSpPr/>
          <p:nvPr/>
        </p:nvCxnSpPr>
        <p:spPr>
          <a:xfrm flipH="1">
            <a:off x="6809511" y="1503218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39"/>
              <p:cNvSpPr txBox="1"/>
              <p:nvPr/>
            </p:nvSpPr>
            <p:spPr>
              <a:xfrm>
                <a:off x="6910970" y="12192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70" y="1219200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41"/>
              <p:cNvSpPr txBox="1"/>
              <p:nvPr/>
            </p:nvSpPr>
            <p:spPr>
              <a:xfrm>
                <a:off x="5330823" y="1499162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23" y="1499162"/>
                <a:ext cx="111325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918" r="-5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42"/>
              <p:cNvSpPr txBox="1"/>
              <p:nvPr/>
            </p:nvSpPr>
            <p:spPr>
              <a:xfrm>
                <a:off x="5337750" y="1825428"/>
                <a:ext cx="1328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750" y="1825428"/>
                <a:ext cx="132824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294" r="-137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43"/>
          <p:cNvCxnSpPr/>
          <p:nvPr/>
        </p:nvCxnSpPr>
        <p:spPr>
          <a:xfrm rot="10800000" flipH="1">
            <a:off x="6809511" y="21330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44"/>
              <p:cNvSpPr txBox="1"/>
              <p:nvPr/>
            </p:nvSpPr>
            <p:spPr>
              <a:xfrm>
                <a:off x="7202164" y="185600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64" y="1856008"/>
                <a:ext cx="26039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45"/>
          <p:cNvCxnSpPr/>
          <p:nvPr/>
        </p:nvCxnSpPr>
        <p:spPr>
          <a:xfrm flipH="1">
            <a:off x="6809511" y="26664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46"/>
              <p:cNvSpPr txBox="1"/>
              <p:nvPr/>
            </p:nvSpPr>
            <p:spPr>
              <a:xfrm>
                <a:off x="7183580" y="2382389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0" y="2382389"/>
                <a:ext cx="25410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3810" r="-23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30"/>
          <p:cNvSpPr/>
          <p:nvPr/>
        </p:nvSpPr>
        <p:spPr>
          <a:xfrm>
            <a:off x="5292211" y="3749921"/>
            <a:ext cx="1489589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7" name="Straight Arrow Connector 36"/>
          <p:cNvCxnSpPr/>
          <p:nvPr/>
        </p:nvCxnSpPr>
        <p:spPr>
          <a:xfrm flipH="1">
            <a:off x="6816212" y="4017818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39"/>
              <p:cNvSpPr txBox="1"/>
              <p:nvPr/>
            </p:nvSpPr>
            <p:spPr>
              <a:xfrm>
                <a:off x="6917671" y="37338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71" y="3733800"/>
                <a:ext cx="73674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41"/>
              <p:cNvSpPr txBox="1"/>
              <p:nvPr/>
            </p:nvSpPr>
            <p:spPr>
              <a:xfrm>
                <a:off x="5337524" y="4013762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524" y="4013762"/>
                <a:ext cx="111325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4945" r="-5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42"/>
              <p:cNvSpPr txBox="1"/>
              <p:nvPr/>
            </p:nvSpPr>
            <p:spPr>
              <a:xfrm>
                <a:off x="5344451" y="4340028"/>
                <a:ext cx="1322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51" y="4340028"/>
                <a:ext cx="1322926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304" t="-2222" r="-138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43"/>
          <p:cNvCxnSpPr/>
          <p:nvPr/>
        </p:nvCxnSpPr>
        <p:spPr>
          <a:xfrm rot="10800000" flipH="1">
            <a:off x="6816212" y="46476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44"/>
              <p:cNvSpPr txBox="1"/>
              <p:nvPr/>
            </p:nvSpPr>
            <p:spPr>
              <a:xfrm>
                <a:off x="7208865" y="437060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865" y="4370608"/>
                <a:ext cx="260391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45"/>
          <p:cNvCxnSpPr/>
          <p:nvPr/>
        </p:nvCxnSpPr>
        <p:spPr>
          <a:xfrm flipH="1">
            <a:off x="6816212" y="51810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46"/>
              <p:cNvSpPr txBox="1"/>
              <p:nvPr/>
            </p:nvSpPr>
            <p:spPr>
              <a:xfrm>
                <a:off x="7183580" y="4896989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0" y="4896989"/>
                <a:ext cx="254108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961681" y="1905000"/>
                <a:ext cx="1309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81" y="1905000"/>
                <a:ext cx="1309782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2791" r="-139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781800" y="3154663"/>
                <a:ext cx="1340367" cy="40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154663"/>
                <a:ext cx="1340367" cy="402226"/>
              </a:xfrm>
              <a:prstGeom prst="rect">
                <a:avLst/>
              </a:prstGeom>
              <a:blipFill rotWithShape="0">
                <a:blip r:embed="rId25"/>
                <a:stretch>
                  <a:fillRect l="-2740" r="-137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1461744" y="3099578"/>
                <a:ext cx="1814856" cy="541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44" y="3099578"/>
                <a:ext cx="1814856" cy="541687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30"/>
          <p:cNvSpPr/>
          <p:nvPr/>
        </p:nvSpPr>
        <p:spPr>
          <a:xfrm>
            <a:off x="7793180" y="1235321"/>
            <a:ext cx="1011380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Rectangle 30"/>
          <p:cNvSpPr/>
          <p:nvPr/>
        </p:nvSpPr>
        <p:spPr>
          <a:xfrm>
            <a:off x="7793180" y="3749921"/>
            <a:ext cx="1011380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0" name="Rectangle 30"/>
          <p:cNvSpPr/>
          <p:nvPr/>
        </p:nvSpPr>
        <p:spPr>
          <a:xfrm>
            <a:off x="2895601" y="3749921"/>
            <a:ext cx="1011380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/>
              <p:cNvSpPr txBox="1"/>
              <p:nvPr/>
            </p:nvSpPr>
            <p:spPr>
              <a:xfrm>
                <a:off x="3961681" y="4396921"/>
                <a:ext cx="13168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81" y="4396921"/>
                <a:ext cx="1316899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2778" r="-138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71600" y="5927607"/>
                <a:ext cx="1769394" cy="320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OT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927607"/>
                <a:ext cx="1769394" cy="320793"/>
              </a:xfrm>
              <a:prstGeom prst="rect">
                <a:avLst/>
              </a:prstGeom>
              <a:blipFill rotWithShape="0">
                <a:blip r:embed="rId28"/>
                <a:stretch>
                  <a:fillRect l="-2414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/>
              <p:cNvSpPr txBox="1"/>
              <p:nvPr/>
            </p:nvSpPr>
            <p:spPr>
              <a:xfrm>
                <a:off x="6444150" y="5927607"/>
                <a:ext cx="1709250" cy="297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OTP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150" y="5927607"/>
                <a:ext cx="1709250" cy="297967"/>
              </a:xfrm>
              <a:prstGeom prst="rect">
                <a:avLst/>
              </a:prstGeom>
              <a:blipFill rotWithShape="0">
                <a:blip r:embed="rId29"/>
                <a:stretch>
                  <a:fillRect l="-249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00400" y="2937165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937165"/>
                <a:ext cx="355097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18966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3200400" y="5469568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69568"/>
                <a:ext cx="355097" cy="369332"/>
              </a:xfrm>
              <a:prstGeom prst="rect">
                <a:avLst/>
              </a:prstGeom>
              <a:blipFill rotWithShape="0">
                <a:blip r:embed="rId31"/>
                <a:stretch>
                  <a:fillRect l="-18966" r="-1724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8103103" y="2937165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103" y="2937165"/>
                <a:ext cx="355097" cy="369332"/>
              </a:xfrm>
              <a:prstGeom prst="rect">
                <a:avLst/>
              </a:prstGeom>
              <a:blipFill rotWithShape="0">
                <a:blip r:embed="rId32"/>
                <a:stretch>
                  <a:fillRect l="-18644"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8103103" y="5469568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103" y="5469568"/>
                <a:ext cx="355097" cy="369332"/>
              </a:xfrm>
              <a:prstGeom prst="rect">
                <a:avLst/>
              </a:prstGeom>
              <a:blipFill rotWithShape="0">
                <a:blip r:embed="rId33"/>
                <a:stretch>
                  <a:fillRect l="-18644" r="-1694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552441" y="2982678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552441" y="5515081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5455212" y="2999510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5455212" y="5531913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6904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40" grpId="0"/>
      <p:bldP spid="42" grpId="0"/>
      <p:bldP spid="43" grpId="0"/>
      <p:bldP spid="45" grpId="0"/>
      <p:bldP spid="47" grpId="0"/>
      <p:bldP spid="55" grpId="0" animBg="1"/>
      <p:bldP spid="56" grpId="0" animBg="1"/>
      <p:bldP spid="58" grpId="0"/>
      <p:bldP spid="59" grpId="0"/>
      <p:bldP spid="60" grpId="0"/>
      <p:bldP spid="62" grpId="0"/>
      <p:bldP spid="64" grpId="0"/>
      <p:bldP spid="66" grpId="0" animBg="1"/>
      <p:bldP spid="68" grpId="0"/>
      <p:bldP spid="69" grpId="0"/>
      <p:bldP spid="70" grpId="0"/>
      <p:bldP spid="72" grpId="0"/>
      <p:bldP spid="74" grpId="0"/>
      <p:bldP spid="76" grpId="0" animBg="1"/>
      <p:bldP spid="78" grpId="0"/>
      <p:bldP spid="79" grpId="0"/>
      <p:bldP spid="80" grpId="0"/>
      <p:bldP spid="82" grpId="0"/>
      <p:bldP spid="84" grpId="0"/>
      <p:bldP spid="5" grpId="0"/>
      <p:bldP spid="6" grpId="0"/>
      <p:bldP spid="87" grpId="0"/>
      <p:bldP spid="88" grpId="0" animBg="1"/>
      <p:bldP spid="89" grpId="0" animBg="1"/>
      <p:bldP spid="90" grpId="0" animBg="1"/>
      <p:bldP spid="91" grpId="0"/>
      <p:bldP spid="92" grpId="0"/>
      <p:bldP spid="3" grpId="0"/>
      <p:bldP spid="50" grpId="0"/>
      <p:bldP spid="51" grpId="0"/>
      <p:bldP spid="52" grpId="0"/>
      <p:bldP spid="53" grpId="0"/>
      <p:bldP spid="85" grpId="0"/>
      <p:bldP spid="86" grpId="0"/>
      <p:bldP spid="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17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Pseudorandom Generator (PRG)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49432"/>
                <a:ext cx="9143999" cy="436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 is called a </a:t>
                </a:r>
                <a:r>
                  <a:rPr lang="en-US" sz="2400" b="1" dirty="0" smtClean="0"/>
                  <a:t>pseudorandom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generator </a:t>
                </a:r>
                <a:r>
                  <a:rPr lang="en-US" sz="2400" dirty="0" smtClean="0"/>
                  <a:t>(PRG) if it satisfies the following conditions: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e</a:t>
                </a:r>
                <a:r>
                  <a:rPr lang="en-US" sz="2400" b="1" dirty="0" smtClean="0"/>
                  <a:t>fficiently computable</a:t>
                </a:r>
                <a:r>
                  <a:rPr lang="en-US" sz="2400" dirty="0" smtClean="0"/>
                  <a:t>:  there is a deterministic polynomial-time algorithm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i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expansion</a:t>
                </a:r>
                <a:r>
                  <a:rPr lang="en-US" sz="2400" dirty="0"/>
                  <a:t>: </a:t>
                </a:r>
                <a:r>
                  <a:rPr lang="en-US" sz="2400" dirty="0" smtClean="0">
                    <a:latin typeface="Brush Script MT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is called the </a:t>
                </a:r>
                <a:r>
                  <a:rPr lang="en-US" sz="2000" b="1" dirty="0" smtClean="0"/>
                  <a:t>expansion factor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</a:t>
                </a:r>
                <a:r>
                  <a:rPr lang="en-US" sz="2400" b="1" dirty="0" smtClean="0"/>
                  <a:t>seudorandomness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pseudorandom,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uniformly distributed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000" dirty="0" smtClean="0"/>
                  <a:t> PPT algorithm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000" i="0" dirty="0" smtClean="0"/>
                  <a:t>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000" dirty="0" smtClean="0"/>
                  <a:t> s.t. </a:t>
                </a:r>
              </a:p>
              <a:p>
                <a:pPr lvl="2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9432"/>
                <a:ext cx="9143999" cy="4365169"/>
              </a:xfrm>
              <a:prstGeom prst="rect">
                <a:avLst/>
              </a:prstGeom>
              <a:blipFill rotWithShape="0">
                <a:blip r:embed="rId3"/>
                <a:stretch>
                  <a:fillRect l="-1000" r="-1067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Understanding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43000"/>
                <a:ext cx="9143999" cy="573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/>
                  <a:t>The output distribution of a PRG </a:t>
                </a:r>
                <a:r>
                  <a:rPr lang="en-US" sz="2400" dirty="0" smtClean="0"/>
                  <a:t>looks uniform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b="0" dirty="0" smtClean="0"/>
                  <a:t>: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defined by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is not a PRG.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Design a PPT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to distinguish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//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otherwise, output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]|=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non-negligible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pseudorandom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a PRG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3999" cy="573439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6" b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3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OTP is IND-EAV</a:t>
            </a:r>
            <a:endParaRPr lang="en-US" sz="3100" dirty="0"/>
          </a:p>
        </p:txBody>
      </p:sp>
      <p:sp>
        <p:nvSpPr>
          <p:cNvPr id="31" name="Rectangle 30"/>
          <p:cNvSpPr/>
          <p:nvPr/>
        </p:nvSpPr>
        <p:spPr>
          <a:xfrm>
            <a:off x="1524000" y="1143000"/>
            <a:ext cx="2099188" cy="2085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99589" y="1143000"/>
            <a:ext cx="2278783" cy="2085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2695" y="1143000"/>
                <a:ext cx="2282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choose</a:t>
                </a: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695" y="1143000"/>
                <a:ext cx="22824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133" t="-28889" r="-80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>
            <a:off x="3623189" y="145522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80389" y="1171209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9" y="1171209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178912" y="1580419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912" y="1580419"/>
                <a:ext cx="111325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918" r="-5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185839" y="1906685"/>
                <a:ext cx="1243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839" y="1906685"/>
                <a:ext cx="124316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41" t="-2222" r="-1961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3623189" y="236260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371583" y="2085609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583" y="2085609"/>
                <a:ext cx="1660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3623189" y="289600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55161" y="2611990"/>
                <a:ext cx="25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61" y="2611990"/>
                <a:ext cx="25410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1524000" y="3533409"/>
            <a:ext cx="2081778" cy="2085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2179" y="3533409"/>
            <a:ext cx="2296193" cy="2085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325285" y="3533409"/>
                <a:ext cx="2282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choose</a:t>
                </a: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285" y="3533409"/>
                <a:ext cx="228248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417" t="-28889" r="-80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H="1">
            <a:off x="3605779" y="38456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62979" y="3561618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979" y="3561618"/>
                <a:ext cx="73674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306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161502" y="3970828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502" y="3970828"/>
                <a:ext cx="111325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945" r="-5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168429" y="4297094"/>
                <a:ext cx="1243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29" y="4297094"/>
                <a:ext cx="124316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51" t="-2222" r="-1471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 rot="10800000" flipH="1">
            <a:off x="3605779" y="475301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54173" y="4476018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73" y="4476018"/>
                <a:ext cx="16600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H="1">
            <a:off x="3605779" y="528641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337751" y="5002399"/>
                <a:ext cx="25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751" y="5002399"/>
                <a:ext cx="25410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4390" r="-243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452075" y="5791200"/>
                <a:ext cx="1881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075" y="5791200"/>
                <a:ext cx="188192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89" r="-971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447800" y="6160054"/>
                <a:ext cx="6785704" cy="3177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out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OTP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eav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)=1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out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OTP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eav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)=1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60054"/>
                <a:ext cx="6785704" cy="317716"/>
              </a:xfrm>
              <a:prstGeom prst="rect">
                <a:avLst/>
              </a:prstGeom>
              <a:blipFill rotWithShape="0">
                <a:blip r:embed="rId16"/>
                <a:stretch>
                  <a:fillRect l="-44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8"/>
              <p:cNvSpPr txBox="1"/>
              <p:nvPr/>
            </p:nvSpPr>
            <p:spPr>
              <a:xfrm rot="16200000">
                <a:off x="767542" y="204937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67542" y="2049371"/>
                <a:ext cx="123591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6667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9"/>
              <p:cNvSpPr txBox="1"/>
              <p:nvPr/>
            </p:nvSpPr>
            <p:spPr>
              <a:xfrm rot="5400000">
                <a:off x="7036802" y="20320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036802" y="2032030"/>
                <a:ext cx="1450141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37778" t="-5462" r="-4444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8"/>
              <p:cNvSpPr txBox="1"/>
              <p:nvPr/>
            </p:nvSpPr>
            <p:spPr>
              <a:xfrm rot="16200000">
                <a:off x="770972" y="441391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0972" y="4413912"/>
                <a:ext cx="123591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4348" t="-6404" r="-34783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9"/>
              <p:cNvSpPr txBox="1"/>
              <p:nvPr/>
            </p:nvSpPr>
            <p:spPr>
              <a:xfrm rot="5400000">
                <a:off x="7040232" y="4396571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040232" y="4396571"/>
                <a:ext cx="1450141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34783" t="-546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45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  <p:bldP spid="42" grpId="0"/>
      <p:bldP spid="43" grpId="0"/>
      <p:bldP spid="45" grpId="0"/>
      <p:bldP spid="47" grpId="0"/>
      <p:bldP spid="53" grpId="0"/>
      <p:bldP spid="55" grpId="0"/>
      <p:bldP spid="56" grpId="0"/>
      <p:bldP spid="57" grpId="0"/>
      <p:bldP spid="59" grpId="0"/>
      <p:bldP spid="61" grpId="0"/>
      <p:bldP spid="3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74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OTP </a:t>
            </a:r>
            <a:r>
              <a:rPr lang="en-US" dirty="0"/>
              <a:t>is IND-EAV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0" y="1600200"/>
                <a:ext cx="9143999" cy="3933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Why OTP is IND-EAV?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conditional distribution of the ciphertexts are </a:t>
                </a:r>
                <a:r>
                  <a:rPr lang="en-US" sz="2000" b="1" dirty="0" smtClean="0"/>
                  <a:t>identical</a:t>
                </a:r>
                <a:r>
                  <a:rPr lang="en-US" sz="2000" dirty="0" smtClean="0"/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,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uniformly distributed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600" dirty="0"/>
                  <a:t> and uniform distribution are</a:t>
                </a:r>
                <a:r>
                  <a:rPr lang="en-US" altLang="zh-CN" sz="1600" b="1" dirty="0"/>
                  <a:t> </a:t>
                </a:r>
                <a:r>
                  <a:rPr lang="en-US" sz="1600" dirty="0"/>
                  <a:t>i</a:t>
                </a:r>
                <a:r>
                  <a:rPr lang="en-US" sz="1600" dirty="0" smtClean="0"/>
                  <a:t>ndistinguishable by </a:t>
                </a:r>
                <a:r>
                  <a:rPr lang="en-US" sz="1600" dirty="0" smtClean="0"/>
                  <a:t>unbounded </a:t>
                </a:r>
                <a:r>
                  <a:rPr lang="en-US" sz="1600" dirty="0" smtClean="0"/>
                  <a:t>adversaries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1600" dirty="0" smtClean="0"/>
                  <a:t>The uniformly distributed key is too long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IND-EAV with Shorter Keys: </a:t>
                </a:r>
                <a:r>
                  <a:rPr lang="en-US" sz="2400" dirty="0" smtClean="0"/>
                  <a:t>What happens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is indistinguishable from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the uniform distribution, not perfectly (absolutely) but 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w.r.t.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  <a:r>
                  <a:rPr lang="en-US" altLang="zh-CN" sz="2400" b="1" dirty="0" smtClean="0"/>
                  <a:t>computationally  bounded adversaries</a:t>
                </a:r>
                <a:r>
                  <a:rPr lang="en-US" altLang="zh-CN" sz="2400" dirty="0" smtClean="0"/>
                  <a:t>. 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Such a distribution is good enough w.r.t. a computationally bounded adversary and therefore probably suffice.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3999" cy="3933384"/>
              </a:xfrm>
              <a:prstGeom prst="rect">
                <a:avLst/>
              </a:prstGeom>
              <a:blipFill>
                <a:blip r:embed="rId3"/>
                <a:stretch>
                  <a:fillRect l="-1000" t="-155" r="-800" b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42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7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Distance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0" y="1062159"/>
                <a:ext cx="9144000" cy="5338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altLang="zh-CN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/>
                  <a:t> be a </a:t>
                </a:r>
                <a:r>
                  <a:rPr lang="en-US" altLang="zh-CN" sz="2400" dirty="0" smtClean="0"/>
                  <a:t>finite or countable set. 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be two random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variables that take values in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 smtClean="0"/>
                  <a:t>. The </a:t>
                </a:r>
                <a:r>
                  <a:rPr lang="en-US" altLang="zh-CN" sz="2400" b="1" dirty="0" smtClean="0"/>
                  <a:t>statistical distance </a:t>
                </a:r>
                <a:r>
                  <a:rPr lang="en-US" altLang="zh-CN" sz="2400" dirty="0" smtClean="0"/>
                  <a:t>between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      </a:t>
                </a:r>
                <a:r>
                  <a:rPr lang="en-US" altLang="zh-CN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 smtClean="0">
                    <a:latin typeface="Cambria Math" panose="02040503050406030204" pitchFamily="18" charset="0"/>
                  </a:rPr>
                  <a:t>is 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EXAMPLE: </a:t>
                </a:r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SD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, where the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take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and defined as below: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=0,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    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𝐒𝐃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]|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0−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2159"/>
                <a:ext cx="9144000" cy="5338641"/>
              </a:xfrm>
              <a:prstGeom prst="rect">
                <a:avLst/>
              </a:prstGeom>
              <a:blipFill>
                <a:blip r:embed="rId3"/>
                <a:stretch>
                  <a:fillRect l="-1000" t="-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6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Perfect/Statistical Indistinguishable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19200"/>
                <a:ext cx="9143999" cy="4753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/>
                  <a:t>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 be random variables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 altLang="zh-CN" sz="2400" dirty="0"/>
                  <a:t>   We call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probability ensembles.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/>
                  <a:t> are said to be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    </a:t>
                </a:r>
                <a:r>
                  <a:rPr lang="en-US" altLang="zh-CN" sz="2400" b="1" dirty="0" smtClean="0"/>
                  <a:t>perfectly </a:t>
                </a:r>
                <a:r>
                  <a:rPr lang="en-US" altLang="zh-CN" sz="2400" b="1" dirty="0"/>
                  <a:t>indistinguishable </a:t>
                </a:r>
                <a:r>
                  <a:rPr lang="en-US" altLang="zh-CN" sz="2400" b="1" dirty="0" smtClean="0"/>
                  <a:t>(p.i</a:t>
                </a:r>
                <a:r>
                  <a:rPr lang="en-US" altLang="zh-CN" sz="2400" b="1" dirty="0"/>
                  <a:t>.)</a:t>
                </a:r>
                <a:r>
                  <a:rPr lang="en-US" altLang="zh-CN" sz="2400" b="1" i="1" dirty="0"/>
                  <a:t> </a:t>
                </a:r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Notation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</a:t>
                </a:r>
                <a:r>
                  <a:rPr lang="en-US" altLang="zh-CN" sz="2400" b="1" dirty="0" smtClean="0"/>
                  <a:t>: </a:t>
                </a:r>
                <a:r>
                  <a:rPr lang="en-US" altLang="zh-CN" sz="2400" dirty="0" smtClean="0"/>
                  <a:t>Two probability ensembles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are </a:t>
                </a:r>
                <a:r>
                  <a:rPr lang="en-US" altLang="zh-CN" sz="2400" dirty="0"/>
                  <a:t>said to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be </a:t>
                </a:r>
                <a:r>
                  <a:rPr lang="en-US" altLang="zh-CN" sz="2400" b="1" dirty="0" smtClean="0"/>
                  <a:t>statistically indistinguishable (s.i</a:t>
                </a:r>
                <a:r>
                  <a:rPr lang="en-US" altLang="zh-CN" sz="2400" b="1" dirty="0"/>
                  <a:t>.)</a:t>
                </a:r>
                <a:r>
                  <a:rPr lang="en-US" altLang="zh-CN" sz="2400" b="1" i="1" dirty="0"/>
                  <a:t> </a:t>
                </a:r>
                <a:r>
                  <a:rPr lang="en-US" altLang="zh-CN" sz="2400" dirty="0"/>
                  <a:t>if there is a negligible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function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s.t</a:t>
                </a:r>
                <a:r>
                  <a:rPr lang="en-US" altLang="zh-CN" sz="2400" dirty="0" smtClean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.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Notation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</a:t>
                </a:r>
                <a:r>
                  <a:rPr lang="en-US" altLang="zh-CN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be defined as in last example. Then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altLang="zh-CN" sz="2400" i="1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i="1" dirty="0"/>
                  <a:t> </a:t>
                </a:r>
                <a:r>
                  <a:rPr lang="en-US" altLang="zh-CN" sz="2400" i="1" dirty="0" smtClean="0"/>
                  <a:t>      </a:t>
                </a:r>
                <a:r>
                  <a:rPr lang="en-US" altLang="zh-CN" sz="2400" dirty="0" smtClean="0"/>
                  <a:t>and</a:t>
                </a:r>
                <a:r>
                  <a:rPr lang="en-US" altLang="zh-CN" sz="2400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are statistically indistinguishable.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3999" cy="4753289"/>
              </a:xfrm>
              <a:prstGeom prst="rect">
                <a:avLst/>
              </a:prstGeom>
              <a:blipFill>
                <a:blip r:embed="rId3"/>
                <a:stretch>
                  <a:fillRect l="-1000" t="-128" r="-600" b="-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67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Computational </a:t>
            </a:r>
            <a:r>
              <a:rPr lang="en-US" dirty="0" smtClean="0"/>
              <a:t>Indistinguishable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90600"/>
                <a:ext cx="9143999" cy="568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altLang="zh-CN" sz="2400" dirty="0"/>
                  <a:t>Two probability ensembles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 are said to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computationally indistinguishable (c.i.)</a:t>
                </a:r>
                <a:r>
                  <a:rPr lang="en-US" sz="2400" b="1" i="1" dirty="0" smtClean="0"/>
                  <a:t> </a:t>
                </a:r>
                <a:r>
                  <a:rPr lang="en-US" sz="2400" dirty="0" smtClean="0"/>
                  <a:t>if for any PPT distinguisher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Lucida Calligraphy" pitchFamily="66" charset="0"/>
                  </a:rPr>
                  <a:t> </a:t>
                </a:r>
                <a:r>
                  <a:rPr lang="en-US" sz="2400" dirty="0" smtClean="0">
                    <a:latin typeface="Lucida Calligraphy" pitchFamily="66" charset="0"/>
                  </a:rPr>
                  <a:t>  D, </a:t>
                </a:r>
                <a:r>
                  <a:rPr lang="en-US" sz="2400" dirty="0" smtClean="0"/>
                  <a:t>there is a negligible function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s.t.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  <a:latin typeface="Lucida Calligraphy" pitchFamily="66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usually omitted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Notation: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 be defined as in last example. Then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altLang="zh-CN" sz="2400" i="1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i="1" dirty="0"/>
                  <a:t>       </a:t>
                </a:r>
                <a:r>
                  <a:rPr lang="en-US" altLang="zh-CN" sz="2400" dirty="0"/>
                  <a:t>and</a:t>
                </a:r>
                <a:r>
                  <a:rPr lang="en-US" altLang="zh-CN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altLang="zh-CN" sz="2400" dirty="0"/>
                  <a:t> are </a:t>
                </a:r>
                <a:r>
                  <a:rPr lang="en-US" altLang="zh-CN" sz="2400" dirty="0" smtClean="0"/>
                  <a:t>computationally </a:t>
                </a:r>
                <a:r>
                  <a:rPr lang="en-US" altLang="zh-CN" sz="2400" dirty="0"/>
                  <a:t>indistinguishable.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en-US" altLang="zh-CN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 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3999" cy="5681299"/>
              </a:xfrm>
              <a:prstGeom prst="rect">
                <a:avLst/>
              </a:prstGeom>
              <a:blipFill>
                <a:blip r:embed="rId3"/>
                <a:stretch>
                  <a:fillRect l="-1000" t="-107" r="-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11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Connections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43000"/>
                <a:ext cx="9143999" cy="4979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b="1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We say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. ⇒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. ⇒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/>
                  <a:t> (from strong to weak)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weak</m:t>
                        </m:r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sz="2400" i="1" dirty="0"/>
                  <a:t>, </a:t>
                </a:r>
                <a:r>
                  <a:rPr lang="en-US" altLang="zh-CN" sz="2400" dirty="0"/>
                  <a:t>where </a:t>
                </a:r>
              </a:p>
              <a:p>
                <a:r>
                  <a:rPr lang="en-US" altLang="zh-CN" sz="2400" dirty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weak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for all</a:t>
                </a:r>
                <a:r>
                  <a:rPr lang="en-US" altLang="zh-CN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i="1" dirty="0"/>
                  <a:t>.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3999" cy="4979055"/>
              </a:xfrm>
              <a:prstGeom prst="rect">
                <a:avLst/>
              </a:prstGeom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42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76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24772</TotalTime>
  <Words>180</Words>
  <Application>Microsoft Office PowerPoint</Application>
  <PresentationFormat>On-screen Show (4:3)</PresentationFormat>
  <Paragraphs>167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Arial</vt:lpstr>
      <vt:lpstr>Brush Script MT</vt:lpstr>
      <vt:lpstr>Calibri</vt:lpstr>
      <vt:lpstr>Cambria Math</vt:lpstr>
      <vt:lpstr>Lucida Calligraphy</vt:lpstr>
      <vt:lpstr>Office Theme</vt:lpstr>
      <vt:lpstr>Cryptography (2021 Fall) statistical distance, perfectly/statistically/computationally indistinguishable, pseudorandom, PRG</vt:lpstr>
      <vt:lpstr>OTP is IND-EAV</vt:lpstr>
      <vt:lpstr>OTP is IND-EAV</vt:lpstr>
      <vt:lpstr>PowerPoint Presentation</vt:lpstr>
      <vt:lpstr>Statistical Distance</vt:lpstr>
      <vt:lpstr>Perfect/Statistical Indistinguishable</vt:lpstr>
      <vt:lpstr>Computational Indistinguishable</vt:lpstr>
      <vt:lpstr>Connections</vt:lpstr>
      <vt:lpstr>PowerPoint Presentation</vt:lpstr>
      <vt:lpstr>Pseudorandomness</vt:lpstr>
      <vt:lpstr>IND-EAV from Pseudorandomness</vt:lpstr>
      <vt:lpstr>PowerPoint Presentation</vt:lpstr>
      <vt:lpstr>Pseudorandom Generator (PRG)</vt:lpstr>
      <vt:lpstr>Understanding PRG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625</cp:revision>
  <cp:lastPrinted>2021-10-08T01:51:43Z</cp:lastPrinted>
  <dcterms:created xsi:type="dcterms:W3CDTF">2014-04-06T04:43:09Z</dcterms:created>
  <dcterms:modified xsi:type="dcterms:W3CDTF">2021-10-13T06:19:38Z</dcterms:modified>
</cp:coreProperties>
</file>