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10.png"/><Relationship Id="rId13" Type="http://schemas.openxmlformats.org/officeDocument/2006/relationships/image" Target="../media/image3.png"/><Relationship Id="rId3" Type="http://schemas.openxmlformats.org/officeDocument/2006/relationships/image" Target="../../clipboard/media/image60.png"/><Relationship Id="rId7" Type="http://schemas.openxmlformats.org/officeDocument/2006/relationships/image" Target="../../clipboard/media/image100.png"/><Relationship Id="rId12" Type="http://schemas.openxmlformats.org/officeDocument/2006/relationships/image" Target="../../clipboard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90.png"/><Relationship Id="rId11" Type="http://schemas.openxmlformats.org/officeDocument/2006/relationships/image" Target="../../clipboard/media/image140.png"/><Relationship Id="rId5" Type="http://schemas.openxmlformats.org/officeDocument/2006/relationships/image" Target="../../clipboard/media/image80.png"/><Relationship Id="rId15" Type="http://schemas.openxmlformats.org/officeDocument/2006/relationships/image" Target="../../clipboard/media/image180.png"/><Relationship Id="rId10" Type="http://schemas.openxmlformats.org/officeDocument/2006/relationships/image" Target="../../clipboard/media/image130.png"/><Relationship Id="rId4" Type="http://schemas.openxmlformats.org/officeDocument/2006/relationships/image" Target="../../clipboard/media/image70.png"/><Relationship Id="rId9" Type="http://schemas.openxmlformats.org/officeDocument/2006/relationships/image" Target="../../clipboard/media/image120.png"/><Relationship Id="rId14" Type="http://schemas.openxmlformats.org/officeDocument/2006/relationships/image" Target="../../clipboard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000" dirty="0" smtClean="0"/>
              <a:t>fixed-length encryption </a:t>
            </a:r>
            <a:r>
              <a:rPr lang="en-US" altLang="zh-CN" sz="2000" dirty="0"/>
              <a:t>from PRG, </a:t>
            </a:r>
            <a:r>
              <a:rPr lang="en-US" altLang="zh-CN" sz="2000" dirty="0" smtClean="0"/>
              <a:t>one-way function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smtClean="0"/>
              <a:t>hard-core predicate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One-Way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Inverting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Inver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37051" y="1600201"/>
            <a:ext cx="1833868" cy="1857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9401" y="1600200"/>
            <a:ext cx="1526005" cy="185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32" r="-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844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rot="10800000" flipH="1">
            <a:off x="4066401" y="2314210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66401" y="2646218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947" t="-4444" r="-289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Inver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b="1" dirty="0" smtClean="0"/>
                  <a:t>DEFINITION: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one-way function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(OWF)</a:t>
                </a:r>
                <a:r>
                  <a:rPr lang="en-US" sz="2400" dirty="0" smtClean="0"/>
                  <a:t> if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easy to compute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DPT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hard to invert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 PPT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</m:oMath>
                </a14:m>
                <a:r>
                  <a:rPr lang="en-US" sz="2400" dirty="0" smtClean="0"/>
                  <a:t>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Inver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One-way permutation (OWP):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bijective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conjectured as a OWP.</a:t>
                </a:r>
                <a:endParaRPr lang="en-US" altLang="zh-CN" sz="2400" dirty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prime</a:t>
                </a:r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blipFill rotWithShape="0">
                <a:blip r:embed="rId11"/>
                <a:stretch>
                  <a:fillRect l="-1000" t="-1044" b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2" grpId="0"/>
      <p:bldP spid="14" grpId="0"/>
      <p:bldP spid="15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Hard-Core Predicate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DEFINITION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Let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be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functions.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a 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hard-core predicate (HCP)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easy to compute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 to predicate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𝐡𝐜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Goldreich</a:t>
                </a:r>
                <a:r>
                  <a:rPr lang="en-US" altLang="zh-CN" sz="2400" b="1" dirty="0"/>
                  <a:t>-Levin Theorem</a:t>
                </a:r>
                <a:r>
                  <a:rPr lang="en-US" altLang="zh-CN" sz="2400" dirty="0"/>
                  <a:t>: Assume that OWFs </a:t>
                </a:r>
                <a:r>
                  <a:rPr lang="en-US" altLang="zh-CN" sz="2400" dirty="0" smtClean="0"/>
                  <a:t>(OWPs) exist</a:t>
                </a:r>
                <a:r>
                  <a:rPr lang="en-US" altLang="zh-CN" sz="2400" dirty="0"/>
                  <a:t>. Then </a:t>
                </a:r>
                <a:r>
                  <a:rPr lang="en-US" altLang="zh-CN" sz="2400" dirty="0" smtClean="0"/>
                  <a:t>there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</a:t>
                </a:r>
                <a:r>
                  <a:rPr lang="en-US" altLang="zh-CN" sz="2400" dirty="0"/>
                  <a:t>a </a:t>
                </a:r>
                <a:r>
                  <a:rPr lang="en-US" altLang="zh-CN" sz="2400" dirty="0" smtClean="0"/>
                  <a:t>OWF (OWP)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and </a:t>
                </a:r>
                <a:r>
                  <a:rPr lang="en-US" altLang="zh-CN" sz="2400" dirty="0" smtClean="0"/>
                  <a:t>a hard-core predicate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be a OWP and let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hard-core predicate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𝐡𝐜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 is a PRG</a:t>
                </a:r>
                <a:r>
                  <a:rPr lang="en-US" sz="2400" dirty="0" smtClean="0"/>
                  <a:t>.</a:t>
                </a:r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8" r="-300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2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output distribution of a PRG may be far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statistical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is large.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is far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𝐈𝐦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far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far from each other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Breaking PRG is trivial given unlimited computational power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Distinguish between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with unlimited computational power.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1;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0.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𝐈𝐦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distinguishes with  non-negligible (very large) probability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REMARK: </a:t>
                </a:r>
                <a:r>
                  <a:rPr lang="en-US" altLang="zh-CN" sz="2400" dirty="0"/>
                  <a:t>The seed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must be long enough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any distinguisher can run a brute-force attack as below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Usually we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be the security parameter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seed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must be chosen uniformly and kept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uniform, no guarantee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public,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public and not useful.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1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4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82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400" dirty="0" smtClean="0"/>
                  <a:t>How to construct an IND-EAV encryption scheme using PRG?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OTP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, where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Limitation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PRG</a:t>
                </a:r>
                <a:r>
                  <a:rPr lang="en-US" sz="2000" dirty="0" smtClean="0"/>
                  <a:t>: generate a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which is pseudorandom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PRG.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Correctness: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824269"/>
              </a:xfrm>
              <a:prstGeom prst="rect">
                <a:avLst/>
              </a:prstGeom>
              <a:blipFill>
                <a:blip r:embed="rId3"/>
                <a:stretch>
                  <a:fillRect l="-1000" t="-126" b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3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 smtClean="0"/>
                  <a:t>PRG,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 secure.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Priv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eav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 loss of generality, suppose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distinguishes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probability. (</a:t>
                </a:r>
                <a:r>
                  <a:rPr lang="en-US" sz="2000" b="0" dirty="0" smtClean="0">
                    <a:solidFill>
                      <a:srgbClr val="0000CC"/>
                    </a:solidFill>
                  </a:rPr>
                  <a:t>gives a contradiction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the pad in the adversarial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indistinguishability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experiment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’s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1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therwise, output 0.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Distinguisher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92226" y="1957812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1226" y="1957811"/>
            <a:ext cx="2546574" cy="2695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5623" t="-23404" r="-2200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844826" y="25194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2174" r="-85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63" r="-1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844826" y="34338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844826" y="39672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10800000" flipH="1">
            <a:off x="1832721" y="2214621"/>
            <a:ext cx="125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6"/>
          <p:cNvCxnSpPr/>
          <p:nvPr/>
        </p:nvCxnSpPr>
        <p:spPr>
          <a:xfrm flipH="1">
            <a:off x="1802349" y="44750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5"/>
              <p:cNvSpPr txBox="1"/>
              <p:nvPr/>
            </p:nvSpPr>
            <p:spPr>
              <a:xfrm>
                <a:off x="2260491" y="4191000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91" y="4191000"/>
                <a:ext cx="296556" cy="276999"/>
              </a:xfrm>
              <a:prstGeom prst="rect">
                <a:avLst/>
              </a:prstGeom>
              <a:blipFill>
                <a:blip r:embed="rId13"/>
                <a:stretch>
                  <a:fillRect l="-22917" t="-4444" r="-2291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/>
          <p:nvPr/>
        </p:nvSpPr>
        <p:spPr>
          <a:xfrm>
            <a:off x="62346" y="1956219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/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48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/>
          <p:cNvSpPr/>
          <p:nvPr/>
        </p:nvSpPr>
        <p:spPr>
          <a:xfrm>
            <a:off x="1234558" y="5124444"/>
            <a:ext cx="2208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Experiment PRG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036806" y="1819661"/>
            <a:ext cx="6079484" cy="312886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20980" y="1752600"/>
            <a:ext cx="4876600" cy="3255912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07820" y="4684787"/>
            <a:ext cx="1441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PRG Challenger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7"/>
              <p:cNvSpPr txBox="1"/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blipFill rotWithShape="0"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2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23" grpId="0"/>
      <p:bldP spid="24" grpId="0"/>
      <p:bldP spid="27" grpId="0"/>
      <p:bldP spid="28" grpId="0"/>
      <p:bldP spid="29" grpId="0" animBg="1"/>
      <p:bldP spid="30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Distinguisher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OTP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OTP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which is non-negligible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cannot be a PRG, contradiction.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  <a:r>
                  <a:rPr lang="en-US" sz="2400" dirty="0" smtClean="0"/>
                  <a:t>Comparisons with One-Time Pad (Efficiency and Security)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Shorter secret key</a:t>
                </a:r>
                <a:r>
                  <a:rPr lang="en-US" sz="2000" dirty="0" smtClean="0"/>
                  <a:t>: encrypt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message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much better that OTP.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secret key cannot be reused.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IND-EAV, weaker than perfectly secret.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blipFill rotWithShape="0">
                <a:blip r:embed="rId4"/>
                <a:stretch>
                  <a:fillRect l="-10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7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26990</TotalTime>
  <Words>203</Words>
  <Application>Microsoft Office PowerPoint</Application>
  <PresentationFormat>On-screen Show (4:3)</PresentationFormat>
  <Paragraphs>129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Cryptography (2021 Fall) fixed-length encryption from PRG, one-way function,  hard-core predicate</vt:lpstr>
      <vt:lpstr>Understanding PRG</vt:lpstr>
      <vt:lpstr>Understanding PRG</vt:lpstr>
      <vt:lpstr>Understanding PRG</vt:lpstr>
      <vt:lpstr>PowerPoint Presentation</vt:lpstr>
      <vt:lpstr>Fixed-Length Encryption from PRG</vt:lpstr>
      <vt:lpstr>Fixed-Length Encryption from PRG</vt:lpstr>
      <vt:lpstr>Distinguisher D</vt:lpstr>
      <vt:lpstr>Distinguisher D</vt:lpstr>
      <vt:lpstr>PowerPoint Presentation</vt:lpstr>
      <vt:lpstr>One-Way Function</vt:lpstr>
      <vt:lpstr>Hard-Core Predicate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627</cp:revision>
  <cp:lastPrinted>2021-10-15T02:06:58Z</cp:lastPrinted>
  <dcterms:created xsi:type="dcterms:W3CDTF">2014-04-06T04:43:09Z</dcterms:created>
  <dcterms:modified xsi:type="dcterms:W3CDTF">2021-10-15T05:58:45Z</dcterms:modified>
</cp:coreProperties>
</file>