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424" r:id="rId3"/>
    <p:sldId id="425" r:id="rId4"/>
    <p:sldId id="44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0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56.png"/><Relationship Id="rId12" Type="http://schemas.openxmlformats.org/officeDocument/2006/relationships/image" Target="../media/image72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76.png"/><Relationship Id="rId10" Type="http://schemas.openxmlformats.org/officeDocument/2006/relationships/image" Target="../media/image59.png"/><Relationship Id="rId19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90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30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23.png"/><Relationship Id="rId3" Type="http://schemas.openxmlformats.org/officeDocument/2006/relationships/image" Target="../media/image118.png"/><Relationship Id="rId21" Type="http://schemas.openxmlformats.org/officeDocument/2006/relationships/image" Target="../media/image126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97.png"/><Relationship Id="rId24" Type="http://schemas.openxmlformats.org/officeDocument/2006/relationships/image" Target="../media/image129.png"/><Relationship Id="rId5" Type="http://schemas.openxmlformats.org/officeDocument/2006/relationships/image" Target="../media/image3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96.png"/><Relationship Id="rId19" Type="http://schemas.openxmlformats.org/officeDocument/2006/relationships/image" Target="../media/image124.png"/><Relationship Id="rId4" Type="http://schemas.openxmlformats.org/officeDocument/2006/relationships/image" Target="../media/image2.png"/><Relationship Id="rId9" Type="http://schemas.openxmlformats.org/officeDocument/2006/relationships/image" Target="../media/image95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13.png"/><Relationship Id="rId21" Type="http://schemas.openxmlformats.org/officeDocument/2006/relationships/image" Target="../media/image3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49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/>
              <a:t>PRG with </a:t>
            </a:r>
            <a:r>
              <a:rPr lang="en-US" altLang="zh-CN" sz="2200" dirty="0" smtClean="0"/>
              <a:t>arbitrary expansion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stream cipher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IND-m-EAV</a:t>
            </a:r>
            <a:r>
              <a:rPr lang="en-US" altLang="zh-CN" sz="2200" dirty="0"/>
              <a:t>, IND-CPA, </a:t>
            </a:r>
            <a:r>
              <a:rPr lang="en-US" altLang="zh-CN" sz="2200" dirty="0" smtClean="0"/>
              <a:t>IND-m-CPA 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Plaintext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906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/>
                  <a:t>CPA </a:t>
                </a:r>
                <a:r>
                  <a:rPr lang="en-US" sz="2400" b="1" dirty="0" err="1"/>
                  <a:t>indistinguishability</a:t>
                </a:r>
                <a:r>
                  <a:rPr lang="en-US" sz="2400" b="1" dirty="0"/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1069780"/>
              </a:xfrm>
              <a:prstGeom prst="rect">
                <a:avLst/>
              </a:prstGeom>
              <a:blipFill rotWithShape="0">
                <a:blip r:embed="rId4"/>
                <a:stretch>
                  <a:fillRect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32002" y="21336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9720" y="21336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5355" y="21582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215825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3202" y="36361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3636117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02282" y="39541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3954121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223320" y="4191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81231" y="39624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3962400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223320" y="5313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09120" y="50292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5029200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7081" y="53257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81" y="5325739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5476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352745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80230" y="3556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3556030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232838" y="26094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0702" y="23186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18647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4229" y="27134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13455"/>
                <a:ext cx="88280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232839" y="26752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22447" y="33056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65793" y="30216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3021627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6817" y="32882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3288235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232838" y="46342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60702" y="43434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4343400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24229" y="47382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4738208"/>
                <a:ext cx="8828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232839" y="47000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447800" y="6019800"/>
                <a:ext cx="61982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The number of oracle access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Determined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19800"/>
                <a:ext cx="6198235" cy="553998"/>
              </a:xfrm>
              <a:prstGeom prst="rect">
                <a:avLst/>
              </a:prstGeom>
              <a:blipFill rotWithShape="0">
                <a:blip r:embed="rId19"/>
                <a:stretch>
                  <a:fillRect l="-1378" t="-14444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0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47800"/>
                <a:ext cx="9144000" cy="11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1134478"/>
              </a:xfrm>
              <a:prstGeom prst="rect">
                <a:avLst/>
              </a:prstGeom>
              <a:blipFill rotWithShape="0"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32466" y="2667000"/>
            <a:ext cx="284325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26670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1008" y="26916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08" y="26916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9246" y="29614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46" y="29614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925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75720" y="4572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61520" y="42879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20" y="42879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2466" y="4495800"/>
                <a:ext cx="28036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4495800"/>
                <a:ext cx="2803652" cy="61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771214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14" y="38322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37846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85238" y="34684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3102" y="31776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102" y="3177629"/>
                <a:ext cx="16382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76629" y="35724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629" y="3572437"/>
                <a:ext cx="864788" cy="289182"/>
              </a:xfrm>
              <a:prstGeom prst="rect">
                <a:avLst/>
              </a:prstGeom>
              <a:blipFill rotWithShape="0">
                <a:blip r:embed="rId11"/>
                <a:stretch>
                  <a:fillRect l="-6383" r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85239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67412" y="5171975"/>
                <a:ext cx="61982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The number of oracle access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Determined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12" y="5171975"/>
                <a:ext cx="6198235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278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5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multiple encryptions under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chosen-plaintext attack (IND-m-CPA)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LR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LR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u="sng" dirty="0" smtClean="0"/>
                  <a:t>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u="sng" dirty="0" smtClean="0"/>
                  <a:t> IND-m-EAV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a:rPr lang="en-US" sz="2000" i="1" u="sng"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b="0" i="0" u="sng" dirty="0" smtClean="0"/>
                      <m:t>m</m:t>
                    </m:r>
                    <m:r>
                      <m:rPr>
                        <m:nor/>
                      </m:rPr>
                      <a:rPr lang="en-US" sz="2000" b="0" i="0" u="sng" dirty="0" smtClean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</m:oMath>
                </a14:m>
                <a:r>
                  <a:rPr lang="en-US" sz="2000" dirty="0" smtClean="0"/>
                  <a:t>/ </a:t>
                </a:r>
                <a:r>
                  <a:rPr lang="en-US" sz="2000" b="1" dirty="0" smtClean="0"/>
                  <a:t>proof omitted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IND-CPA is the minimal notion of security nowadays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 b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8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70801" y="1817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38518" y="1817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blipFill rotWithShape="0">
                <a:blip r:embed="rId3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662119" y="11347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rot="10800000" flipH="1">
            <a:off x="3662119" y="2478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662119" y="30119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77636" y="4114800"/>
            <a:ext cx="249806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52099" y="4114800"/>
            <a:ext cx="277349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2174" r="-86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75700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blipFill rotWithShape="0">
                <a:blip r:embed="rId1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685218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blipFill rotWithShape="0">
                <a:blip r:embed="rId20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0800000" flipH="1">
            <a:off x="3685219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 is stronger than IND-m-EAV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IND-m-EAV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8" grpId="0"/>
      <p:bldP spid="39" grpId="0"/>
      <p:bldP spid="40" grpId="0"/>
      <p:bldP spid="41" grpId="0"/>
      <p:bldP spid="43" grpId="0"/>
      <p:bldP spid="44" grpId="0"/>
      <p:bldP spid="4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732002" y="152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99720" y="152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blipFill>
                <a:blip r:embed="rId4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blipFill>
                <a:blip r:embed="rId5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rot="10800000" flipH="1">
            <a:off x="4223320" y="220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4223320" y="33320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blipFill>
                <a:blip r:embed="rId9"/>
                <a:stretch>
                  <a:fillRect l="-2174" t="-6404" r="-32609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blipFill>
                <a:blip r:embed="rId10"/>
                <a:stretch>
                  <a:fillRect l="-32609" t="-5462" r="-217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4232838" y="6282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blipFill>
                <a:blip r:embed="rId11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blipFill>
                <a:blip r:embed="rId12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rot="10800000" flipH="1">
            <a:off x="4232839" y="6940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22447" y="1324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blipFill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blipFill>
                <a:blip r:embed="rId14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4232838" y="2653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blipFill>
                <a:blip r:embed="rId15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blipFill>
                <a:blip r:embed="rId16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 rot="10800000" flipH="1">
            <a:off x="4232839" y="2718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32002" y="4114800"/>
            <a:ext cx="248076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89172" y="41148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blipFill>
                <a:blip r:embed="rId1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blipFill>
                <a:blip r:embed="rId18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>
            <a:off x="4212772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blipFill>
                <a:blip r:embed="rId1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blipFill>
                <a:blip r:embed="rId20"/>
                <a:stretch>
                  <a:fillRect l="-2174" t="-6931" r="-32609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blipFill>
                <a:blip r:embed="rId21"/>
                <a:stretch>
                  <a:fillRect l="-32609" t="-5462" r="-217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4222290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blipFill>
                <a:blip r:embed="rId2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blipFill>
                <a:blip r:embed="rId23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 rot="10800000" flipH="1">
            <a:off x="4222291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IND-CPA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blipFill>
                <a:blip r:embed="rId2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 is stronger than IND-CPA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  <p:bldP spid="51" grpId="0"/>
      <p:bldP spid="53" grpId="0"/>
      <p:bldP spid="55" grpId="0"/>
      <p:bldP spid="56" grpId="0"/>
      <p:bldP spid="57" grpId="0"/>
      <p:bldP spid="58" grpId="0"/>
      <p:bldP spid="60" grpId="0"/>
      <p:bldP spid="61" grpId="0"/>
      <p:bldP spid="64" grpId="0"/>
      <p:bldP spid="65" grpId="0"/>
      <p:bldP spid="67" grpId="0"/>
      <p:bldP spid="68" grpId="0"/>
      <p:bldP spid="84" grpId="0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with Arbitrary Expansion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:r>
                  <a:rPr lang="en-US" altLang="zh-CN" sz="2400" dirty="0" smtClean="0"/>
                  <a:t>repeatedly apply the HCP-PRG on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prefix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OWP;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 smtClean="0"/>
                  <a:t> is a HCP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/>
                  <a:t>is a PRG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28606" y="35261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30040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3466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3004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2092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218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blipFill rotWithShape="0"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516" r="-161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516" r="-161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45000" r="-4500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494" t="-28889" r="-27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t="-28889" r="-178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0417" t="-2174" r="-135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8064548" y="3172599"/>
            <a:ext cx="1" cy="209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dirty="0" smtClean="0"/>
                  <a:t>PRG with expansion factor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  <a:blipFill rotWithShape="0">
                <a:blip r:embed="rId19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>
            <a:stCxn id="5" idx="0"/>
            <a:endCxn id="29" idx="1"/>
          </p:cNvCxnSpPr>
          <p:nvPr/>
        </p:nvCxnSpPr>
        <p:spPr>
          <a:xfrm rot="5400000" flipH="1" flipV="1">
            <a:off x="4361132" y="2754043"/>
            <a:ext cx="479783" cy="106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8738" t="-2222" r="-135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>
            <a:stCxn id="9" idx="0"/>
            <a:endCxn id="32" idx="1"/>
          </p:cNvCxnSpPr>
          <p:nvPr/>
        </p:nvCxnSpPr>
        <p:spPr>
          <a:xfrm rot="5400000" flipH="1" flipV="1">
            <a:off x="4351362" y="3353873"/>
            <a:ext cx="500757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5732" t="-4444" r="-828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>
            <a:stCxn id="10" idx="0"/>
            <a:endCxn id="35" idx="2"/>
          </p:cNvCxnSpPr>
          <p:nvPr/>
        </p:nvCxnSpPr>
        <p:spPr>
          <a:xfrm rot="5400000" flipH="1" flipV="1">
            <a:off x="5348189" y="2808970"/>
            <a:ext cx="362258" cy="229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8654" t="-4444" r="-125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/>
          <p:cNvCxnSpPr>
            <a:stCxn id="11" idx="0"/>
            <a:endCxn id="40" idx="1"/>
          </p:cNvCxnSpPr>
          <p:nvPr/>
        </p:nvCxnSpPr>
        <p:spPr>
          <a:xfrm rot="5400000" flipH="1" flipV="1">
            <a:off x="4345523" y="4491034"/>
            <a:ext cx="512434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blipFill rotWithShape="0">
                <a:blip r:embed="rId23"/>
                <a:stretch>
                  <a:fillRect l="-2878" t="-6250" r="-46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5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9" grpId="0"/>
      <p:bldP spid="32" grpId="0"/>
      <p:bldP spid="35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Stream Cipher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stream cipher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works as follows: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 seed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an optional </a:t>
                </a:r>
                <a:r>
                  <a:rPr lang="en-US" sz="2000" dirty="0"/>
                  <a:t>initialization</a:t>
                </a:r>
                <a:r>
                  <a:rPr lang="en-US" sz="2000" dirty="0" smtClean="0"/>
                  <a:t> vector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pseudorandom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Application: </a:t>
                </a:r>
                <a:r>
                  <a:rPr lang="en-US" sz="2400" dirty="0" smtClean="0"/>
                  <a:t>constructing IND-EAV encryption scheme</a:t>
                </a:r>
                <a:r>
                  <a:rPr lang="en-US" sz="2400" b="1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Use the generated pseudorandom bits to encrypt messages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𝐈𝐧𝐢𝐭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982528" y="41406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2528" y="44454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89810" y="4301704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501390" y="460650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9624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88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73152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51777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68541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0169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4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IND-m-EAV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</a:t>
                </a:r>
                <a:r>
                  <a:rPr lang="en-US" sz="2400" b="1" dirty="0" smtClean="0"/>
                  <a:t>multiple-message eavesdropping 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𝐏𝐫𝐢𝐯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𝓐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𝐦𝐮𝐥𝐭</m:t>
                        </m:r>
                      </m:sup>
                    </m:sSubSup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8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46373" y="23153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4090" y="23153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3818" y="23153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18" y="2315338"/>
                <a:ext cx="2781208" cy="914481"/>
              </a:xfrm>
              <a:prstGeom prst="rect">
                <a:avLst/>
              </a:prstGeom>
              <a:blipFill rotWithShape="0">
                <a:blip r:embed="rId4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637691" y="32683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4891" y="29843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91" y="2984320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9726" y="33445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26" y="3344538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9726" y="37232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26" y="3723236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6653" y="40796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3" y="4079605"/>
                <a:ext cx="1762662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637691" y="46121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09817" y="43247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17" y="4324747"/>
                <a:ext cx="14694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637691" y="5145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5172" y="48615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72" y="4861519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2408" y="5249538"/>
                <a:ext cx="257455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mult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08" y="5249538"/>
                <a:ext cx="2574551" cy="617861"/>
              </a:xfrm>
              <a:prstGeom prst="rect">
                <a:avLst/>
              </a:prstGeom>
              <a:blipFill rotWithShape="0">
                <a:blip r:embed="rId1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58742" y="36812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368124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570202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70202" y="378463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52600" y="5943600"/>
                <a:ext cx="6065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: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chosen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0"/>
                <a:ext cx="60658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307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7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 </a:t>
                </a:r>
                <a:r>
                  <a:rPr lang="en-US" sz="2400" b="1" dirty="0" smtClean="0"/>
                  <a:t>indistinguishable multiple encryptions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presence of an eavesdropper (IND-m-EAV)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IND-m-EAV secure implies IND-EAV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IND-EAV is the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conversely, not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6" b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8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OTP is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IND-EAV secure but not IND-m-EAV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OTP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non-negligible.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8" b="-4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2780" y="2667001"/>
            <a:ext cx="1564603" cy="27431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6118" y="2667000"/>
            <a:ext cx="1817543" cy="274319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blipFill rotWithShape="0">
                <a:blip r:embed="rId4"/>
                <a:stretch>
                  <a:fillRect l="-403" t="-2174" r="-2419"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09719" y="330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blipFill rotWithShape="0">
                <a:blip r:embed="rId8"/>
                <a:stretch>
                  <a:fillRect l="-2871" r="-47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3509719" y="4648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615" t="-2174" r="-71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509719" y="51815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931" r="-3777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907" r="-434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67" r="-7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/>
      <p:bldP spid="11" grpId="0"/>
      <p:bldP spid="13" grpId="0"/>
      <p:bldP spid="15" grpId="0"/>
      <p:bldP spid="17" grpId="0"/>
      <p:bldP spid="1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31886"/>
                <a:ext cx="9144000" cy="4787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 secure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000" dirty="0" smtClean="0"/>
                  <a:t>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stateless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400" dirty="0" smtClean="0"/>
                  <a:t> is deterministic,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cannot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IND-m-EAV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Stateless</a:t>
                </a:r>
                <a:r>
                  <a:rPr lang="en-US" sz="2000" dirty="0"/>
                  <a:t>: each </a:t>
                </a:r>
                <a:r>
                  <a:rPr lang="en-US" sz="2000" dirty="0" smtClean="0"/>
                  <a:t>invocation of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/>
                  <a:t> (and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/>
                  <a:t>) is independent of all prior </a:t>
                </a:r>
                <a:r>
                  <a:rPr lang="en-US" sz="2000" dirty="0" smtClean="0"/>
                  <a:t>invocations;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Deterministic</a:t>
                </a:r>
                <a:r>
                  <a:rPr lang="en-US" sz="2000" dirty="0" smtClean="0"/>
                  <a:t>: do not use random numbers;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/>
                  <a:t> must be either </a:t>
                </a:r>
                <a:r>
                  <a:rPr lang="en-US" sz="2000" u="sng" dirty="0" smtClean="0"/>
                  <a:t>stateful</a:t>
                </a:r>
                <a:r>
                  <a:rPr lang="en-US" sz="2000" dirty="0" smtClean="0"/>
                  <a:t> or </a:t>
                </a:r>
                <a:r>
                  <a:rPr lang="en-US" sz="2000" u="sng" dirty="0" smtClean="0"/>
                  <a:t>probabilistic</a:t>
                </a:r>
                <a:r>
                  <a:rPr lang="en-US" sz="2000" dirty="0" smtClean="0"/>
                  <a:t>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1886"/>
                <a:ext cx="9144000" cy="478791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6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27027</TotalTime>
  <Words>528</Words>
  <Application>Microsoft Office PowerPoint</Application>
  <PresentationFormat>On-screen Show (4:3)</PresentationFormat>
  <Paragraphs>228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Cryptography (2021 Fall) PRG with arbitrary expansion, stream cipher,  IND-m-EAV, IND-CPA, IND-m-CPA </vt:lpstr>
      <vt:lpstr>PRG with Arbitrary Expansion</vt:lpstr>
      <vt:lpstr>Stream Cipher</vt:lpstr>
      <vt:lpstr>PowerPoint Presentation</vt:lpstr>
      <vt:lpstr>IND-m-EAV</vt:lpstr>
      <vt:lpstr>IND-m-EAV</vt:lpstr>
      <vt:lpstr>IND-m-EAV</vt:lpstr>
      <vt:lpstr>IND-m-EAV</vt:lpstr>
      <vt:lpstr>PowerPoint Presentation</vt:lpstr>
      <vt:lpstr>"Chosen-Plaintext Attack"</vt:lpstr>
      <vt:lpstr>IND-CPA</vt:lpstr>
      <vt:lpstr>IND-m-CPA</vt:lpstr>
      <vt:lpstr>IND-m-CPA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633</cp:revision>
  <cp:lastPrinted>2021-10-20T02:01:24Z</cp:lastPrinted>
  <dcterms:created xsi:type="dcterms:W3CDTF">2014-04-06T04:43:09Z</dcterms:created>
  <dcterms:modified xsi:type="dcterms:W3CDTF">2021-10-20T07:07:35Z</dcterms:modified>
</cp:coreProperties>
</file>