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14" r:id="rId2"/>
    <p:sldId id="438" r:id="rId3"/>
    <p:sldId id="439" r:id="rId4"/>
    <p:sldId id="440" r:id="rId5"/>
    <p:sldId id="441" r:id="rId6"/>
    <p:sldId id="442" r:id="rId7"/>
    <p:sldId id="446" r:id="rId8"/>
    <p:sldId id="447" r:id="rId9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466" autoAdjust="0"/>
    <p:restoredTop sz="94660"/>
  </p:normalViewPr>
  <p:slideViewPr>
    <p:cSldViewPr>
      <p:cViewPr varScale="1">
        <p:scale>
          <a:sx n="88" d="100"/>
          <a:sy n="88" d="100"/>
        </p:scale>
        <p:origin x="99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000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967960C5-1CDB-4EF4-9176-4FAD832A9628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000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567B6F1C-D737-4C0E-97E2-C15B6C95D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3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32102203-0005-4F25-892A-D8BA64954F35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2"/>
            <a:ext cx="7437120" cy="3154680"/>
          </a:xfrm>
          <a:prstGeom prst="rect">
            <a:avLst/>
          </a:prstGeom>
        </p:spPr>
        <p:txBody>
          <a:bodyPr vert="horz" lIns="93175" tIns="46587" rIns="93175" bIns="4658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CD056948-DAD1-439C-9E1C-23575F6A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92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851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37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89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049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10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49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6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7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1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9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6BE1-F6D1-4AFD-B993-C6824D21EFE1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../clipboard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0.png"/><Relationship Id="rId13" Type="http://schemas.openxmlformats.org/officeDocument/2006/relationships/image" Target="../media/image1110.png"/><Relationship Id="rId3" Type="http://schemas.openxmlformats.org/officeDocument/2006/relationships/image" Target="../media/image140.png"/><Relationship Id="rId7" Type="http://schemas.openxmlformats.org/officeDocument/2006/relationships/image" Target="../media/image510.png"/><Relationship Id="rId12" Type="http://schemas.openxmlformats.org/officeDocument/2006/relationships/image" Target="../media/image1010.png"/><Relationship Id="rId17" Type="http://schemas.openxmlformats.org/officeDocument/2006/relationships/image" Target="../media/image15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1.png"/><Relationship Id="rId11" Type="http://schemas.openxmlformats.org/officeDocument/2006/relationships/image" Target="../media/image931.png"/><Relationship Id="rId5" Type="http://schemas.openxmlformats.org/officeDocument/2006/relationships/image" Target="../media/image310.png"/><Relationship Id="rId15" Type="http://schemas.openxmlformats.org/officeDocument/2006/relationships/image" Target="../media/image1310.png"/><Relationship Id="rId10" Type="http://schemas.openxmlformats.org/officeDocument/2006/relationships/image" Target="../media/image810.png"/><Relationship Id="rId4" Type="http://schemas.openxmlformats.org/officeDocument/2006/relationships/image" Target="../media/image210.png"/><Relationship Id="rId9" Type="http://schemas.openxmlformats.org/officeDocument/2006/relationships/image" Target="../media/image710.png"/><Relationship Id="rId14" Type="http://schemas.openxmlformats.org/officeDocument/2006/relationships/image" Target="../media/image12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../clipboard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1.png"/><Relationship Id="rId3" Type="http://schemas.openxmlformats.org/officeDocument/2006/relationships/image" Target="../media/image930.png"/><Relationship Id="rId7" Type="http://schemas.openxmlformats.org/officeDocument/2006/relationships/image" Target="../media/image97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0.png"/><Relationship Id="rId5" Type="http://schemas.openxmlformats.org/officeDocument/2006/relationships/image" Target="../media/image950.png"/><Relationship Id="rId4" Type="http://schemas.openxmlformats.org/officeDocument/2006/relationships/image" Target="../media/image940.png"/><Relationship Id="rId9" Type="http://schemas.openxmlformats.org/officeDocument/2006/relationships/image" Target="../media/image9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66800"/>
            <a:ext cx="9144000" cy="1470025"/>
          </a:xfrm>
        </p:spPr>
        <p:txBody>
          <a:bodyPr>
            <a:normAutofit/>
          </a:bodyPr>
          <a:lstStyle/>
          <a:p>
            <a:r>
              <a:rPr lang="en-US" altLang="zh-CN" sz="4900" dirty="0"/>
              <a:t>Cryptography (2021 Fall)</a:t>
            </a:r>
            <a:r>
              <a:rPr lang="en-US" altLang="zh-CN" sz="5400" dirty="0"/>
              <a:t/>
            </a:r>
            <a:br>
              <a:rPr lang="en-US" altLang="zh-CN" sz="5400" dirty="0"/>
            </a:br>
            <a:r>
              <a:rPr lang="en-US" altLang="zh-CN" sz="2200" dirty="0" smtClean="0"/>
              <a:t>security definitions, PRF</a:t>
            </a:r>
            <a:endParaRPr lang="en-US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505200"/>
            <a:ext cx="9144000" cy="1295400"/>
          </a:xfrm>
        </p:spPr>
        <p:txBody>
          <a:bodyPr>
            <a:no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LiangFeng</a:t>
            </a:r>
            <a:r>
              <a:rPr lang="en-US" sz="2400" dirty="0" smtClean="0">
                <a:solidFill>
                  <a:schemeClr val="tx1"/>
                </a:solidFill>
              </a:rPr>
              <a:t> Zhang 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zhanglf@shanghaitech.edu.cn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SIST, ShanghaiTech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14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Security Definitions</a:t>
            </a:r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1524000" y="1371600"/>
            <a:ext cx="19812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Perfect Secrecy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486400" y="1371600"/>
            <a:ext cx="19812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Perfect Indistinguishability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09600" y="3390900"/>
            <a:ext cx="19812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IND-EAV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400800" y="3390900"/>
            <a:ext cx="19812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IND-m-EAV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524000" y="5410200"/>
            <a:ext cx="19812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IND-CPA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486400" y="5410200"/>
            <a:ext cx="19812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IND-m-CPA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3505200" y="1752600"/>
            <a:ext cx="1981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3505200" y="1905000"/>
            <a:ext cx="1981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1981200" y="2286000"/>
            <a:ext cx="4876800" cy="1104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2590800" y="3934690"/>
            <a:ext cx="3810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7086600" y="4305300"/>
            <a:ext cx="914400" cy="1104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1219200" y="2286000"/>
            <a:ext cx="4876800" cy="110490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2590800" y="3747655"/>
            <a:ext cx="38100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7162800" y="2286000"/>
            <a:ext cx="914400" cy="11049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H="1" flipV="1">
            <a:off x="7391400" y="2286000"/>
            <a:ext cx="914400" cy="11049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H="1">
            <a:off x="7315200" y="4305300"/>
            <a:ext cx="914400" cy="11049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H="1" flipV="1">
            <a:off x="1219200" y="4305300"/>
            <a:ext cx="4876800" cy="1104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1981200" y="4305300"/>
            <a:ext cx="4876800" cy="11049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>
            <a:off x="3505200" y="5791200"/>
            <a:ext cx="1981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flipH="1">
            <a:off x="3505200" y="5943600"/>
            <a:ext cx="1981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10" idx="3"/>
            <a:endCxn id="6" idx="3"/>
          </p:cNvCxnSpPr>
          <p:nvPr/>
        </p:nvCxnSpPr>
        <p:spPr>
          <a:xfrm flipV="1">
            <a:off x="7467600" y="1828800"/>
            <a:ext cx="12700" cy="4038600"/>
          </a:xfrm>
          <a:prstGeom prst="bentConnector3">
            <a:avLst>
              <a:gd name="adj1" fmla="val 8696843"/>
            </a:avLst>
          </a:prstGeom>
          <a:ln w="38100"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6" idx="0"/>
            <a:endCxn id="10" idx="2"/>
          </p:cNvCxnSpPr>
          <p:nvPr/>
        </p:nvCxnSpPr>
        <p:spPr>
          <a:xfrm rot="16200000" flipH="1">
            <a:off x="4000500" y="3848100"/>
            <a:ext cx="4953000" cy="12700"/>
          </a:xfrm>
          <a:prstGeom prst="bentConnector5">
            <a:avLst>
              <a:gd name="adj1" fmla="val -4615"/>
              <a:gd name="adj2" fmla="val 18846315"/>
              <a:gd name="adj3" fmla="val 104615"/>
            </a:avLst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51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From Fixed-Length </a:t>
            </a:r>
            <a:r>
              <a:rPr lang="en-US" dirty="0"/>
              <a:t>to Arbitrary-Length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600200"/>
                <a:ext cx="9144000" cy="43765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CONSTRUCTION: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𝐆𝐞</m:t>
                        </m:r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>
                                <a:latin typeface="Cambria Math" panose="02040503050406030204" pitchFamily="18" charset="0"/>
                              </a:rPr>
                              <m:t>𝐧</m:t>
                            </m:r>
                          </m:e>
                          <m:sup>
                            <m:r>
                              <a:rPr lang="en-US" sz="2400" b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𝐄𝐧</m:t>
                        </m:r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>
                                <a:latin typeface="Cambria Math" panose="02040503050406030204" pitchFamily="18" charset="0"/>
                              </a:rPr>
                              <m:t>𝐜</m:t>
                            </m:r>
                          </m:e>
                          <m:sup>
                            <m:r>
                              <a:rPr lang="en-US" sz="2400" b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𝐃𝐞</m:t>
                        </m:r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>
                                <a:latin typeface="Cambria Math" panose="02040503050406030204" pitchFamily="18" charset="0"/>
                              </a:rPr>
                              <m:t>𝐜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Building Block</a:t>
                </a:r>
                <a:r>
                  <a:rPr lang="en-US" sz="2000" b="0" dirty="0" smtClean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0">
                            <a:latin typeface="Cambria Math" panose="02040503050406030204" pitchFamily="18" charset="0"/>
                          </a:rPr>
                          <m:t>𝐆𝐞𝐧</m:t>
                        </m:r>
                        <m:r>
                          <a:rPr lang="en-US" sz="2000" b="1" i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1" i="0">
                            <a:latin typeface="Cambria Math" panose="02040503050406030204" pitchFamily="18" charset="0"/>
                          </a:rPr>
                          <m:t>𝐄𝐧𝐜</m:t>
                        </m:r>
                        <m:r>
                          <a:rPr lang="en-US" sz="2000" b="1" i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1" i="0">
                            <a:latin typeface="Cambria Math" panose="02040503050406030204" pitchFamily="18" charset="0"/>
                          </a:rPr>
                          <m:t>𝐃𝐞𝐜</m:t>
                        </m:r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sz="2000" dirty="0" smtClean="0"/>
                  <a:t> is IND-CPA secure.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𝐆𝐞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𝐧</m:t>
                        </m:r>
                      </m:e>
                      <m:sup>
                        <m:r>
                          <a:rPr lang="en-US" sz="2000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output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𝐆𝐞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𝐧</m:t>
                    </m:r>
                    <m: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𝐄𝐧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  <m:sup>
                        <m:r>
                          <a:rPr lang="en-US" sz="2000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i="1" dirty="0" smtClean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 smtClean="0">
                    <a:solidFill>
                      <a:srgbClr val="C00000"/>
                    </a:solidFill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b="0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b="0" dirty="0" smtClean="0">
                    <a:solidFill>
                      <a:srgbClr val="C00000"/>
                    </a:solidFill>
                  </a:rPr>
                  <a:t>utput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𝐃𝐞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𝐃𝐞𝐜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output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THEOREM:</a:t>
                </a:r>
                <a:r>
                  <a:rPr lang="en-US" sz="2400" dirty="0" smtClean="0"/>
                  <a:t>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400" dirty="0" smtClean="0"/>
                  <a:t> is IND-CPA secure,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 dirty="0" smtClean="0"/>
                  <a:t> is also IND-CPA secure.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000" dirty="0"/>
                  <a:t> is </a:t>
                </a:r>
                <a:r>
                  <a:rPr lang="en-US" sz="2000" dirty="0" smtClean="0"/>
                  <a:t>IND-m-CPA </a:t>
                </a:r>
                <a:r>
                  <a:rPr lang="en-US" sz="2000" dirty="0"/>
                  <a:t>secure,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/>
                  <a:t> is also </a:t>
                </a:r>
                <a:r>
                  <a:rPr lang="en-US" sz="2000" dirty="0" smtClean="0"/>
                  <a:t>IND-m-CPA </a:t>
                </a:r>
                <a:r>
                  <a:rPr lang="en-US" sz="2000" dirty="0"/>
                  <a:t>secure</a:t>
                </a: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00200"/>
                <a:ext cx="9144000" cy="4376583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322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1524000"/>
            <a:ext cx="2013519" cy="33218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47120" y="1524001"/>
            <a:ext cx="1580814" cy="33218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421741" y="1524001"/>
            <a:ext cx="1330868" cy="33218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916156" y="4897701"/>
                <a:ext cx="2372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156" y="4897701"/>
                <a:ext cx="237244" cy="246221"/>
              </a:xfrm>
              <a:prstGeom prst="rect">
                <a:avLst/>
              </a:prstGeom>
              <a:blipFill rotWithShape="0">
                <a:blip r:embed="rId3"/>
                <a:stretch>
                  <a:fillRect l="-20513" r="-12821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876800" y="4897701"/>
                <a:ext cx="19216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ℬ</m:t>
                      </m:r>
                    </m:oMath>
                  </m:oMathPara>
                </a14:m>
                <a:endParaRPr lang="en-US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4897701"/>
                <a:ext cx="192167" cy="246221"/>
              </a:xfrm>
              <a:prstGeom prst="rect">
                <a:avLst/>
              </a:prstGeom>
              <a:blipFill rotWithShape="0">
                <a:blip r:embed="rId4"/>
                <a:stretch>
                  <a:fillRect l="-21875" r="-15625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48591" y="4897701"/>
                <a:ext cx="9874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Challenger</m:t>
                      </m:r>
                    </m:oMath>
                  </m:oMathPara>
                </a14:m>
                <a:endParaRPr lang="en-US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591" y="4897701"/>
                <a:ext cx="987450" cy="246221"/>
              </a:xfrm>
              <a:prstGeom prst="rect">
                <a:avLst/>
              </a:prstGeom>
              <a:blipFill rotWithShape="0">
                <a:blip r:embed="rId5"/>
                <a:stretch>
                  <a:fillRect l="-6173" r="-6790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/>
          <p:cNvCxnSpPr/>
          <p:nvPr/>
        </p:nvCxnSpPr>
        <p:spPr>
          <a:xfrm flipH="1">
            <a:off x="5715000" y="4440573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477000" y="4163502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4163502"/>
                <a:ext cx="237244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8947" t="-4444" r="-2631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/>
          <p:cNvCxnSpPr/>
          <p:nvPr/>
        </p:nvCxnSpPr>
        <p:spPr>
          <a:xfrm flipH="1">
            <a:off x="2438400" y="4437110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200400" y="4160039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4160039"/>
                <a:ext cx="237244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8205" t="-2174" r="-2564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549917" y="4496103"/>
                <a:ext cx="18365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output</m:t>
                      </m:r>
                      <m:r>
                        <a:rPr lang="en-US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1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iff</m:t>
                      </m:r>
                      <m:r>
                        <a:rPr lang="en-US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17" y="4496103"/>
                <a:ext cx="1836528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3322" r="-2326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667000" y="4866923"/>
                <a:ext cx="12413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IND-m-CPA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4866923"/>
                <a:ext cx="1241365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1823" t="-28261" r="-5911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943600" y="4866923"/>
                <a:ext cx="13006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IND-m-CPA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4866923"/>
                <a:ext cx="1300677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0798" t="-28261" r="-6573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/>
          <p:cNvCxnSpPr/>
          <p:nvPr/>
        </p:nvCxnSpPr>
        <p:spPr>
          <a:xfrm flipH="1">
            <a:off x="5791199" y="2623856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819063" y="2333049"/>
                <a:ext cx="15757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orace</m:t>
                      </m:r>
                      <m:r>
                        <a:rPr lang="en-US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access</m:t>
                      </m:r>
                      <m:r>
                        <a:rPr lang="en-US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063" y="2333049"/>
                <a:ext cx="1575751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938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5943600" y="2727857"/>
                <a:ext cx="1307217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𝐋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2727857"/>
                <a:ext cx="1307217" cy="289182"/>
              </a:xfrm>
              <a:prstGeom prst="rect">
                <a:avLst/>
              </a:prstGeom>
              <a:blipFill rotWithShape="0">
                <a:blip r:embed="rId12"/>
                <a:stretch>
                  <a:fillRect l="-6075" t="-25000" r="-7009" b="-45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/>
          <p:nvPr/>
        </p:nvCxnSpPr>
        <p:spPr>
          <a:xfrm rot="10800000" flipH="1">
            <a:off x="5791200" y="2689665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774700" y="1556539"/>
                <a:ext cx="13713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𝐆𝐞𝐧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00" y="1556539"/>
                <a:ext cx="1371337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4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782938" y="1826290"/>
                <a:ext cx="989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←{0,1}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38" y="1826290"/>
                <a:ext cx="989310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5521" t="-4444" r="-8589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/>
          <p:cNvCxnSpPr/>
          <p:nvPr/>
        </p:nvCxnSpPr>
        <p:spPr>
          <a:xfrm flipH="1">
            <a:off x="2451100" y="2926846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2478964" y="2636039"/>
                <a:ext cx="15757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orace</m:t>
                      </m:r>
                      <m:r>
                        <a:rPr lang="en-US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access</m:t>
                      </m:r>
                      <m:r>
                        <a:rPr lang="en-US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964" y="2636039"/>
                <a:ext cx="1575751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1938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2603501" y="3030847"/>
                <a:ext cx="1247906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𝐋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501" y="3030847"/>
                <a:ext cx="1247906" cy="289182"/>
              </a:xfrm>
              <a:prstGeom prst="rect">
                <a:avLst/>
              </a:prstGeom>
              <a:blipFill rotWithShape="0">
                <a:blip r:embed="rId16"/>
                <a:stretch>
                  <a:fillRect l="-6341" t="-25000" r="-6341" b="-45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/>
          <p:cNvCxnSpPr/>
          <p:nvPr/>
        </p:nvCxnSpPr>
        <p:spPr>
          <a:xfrm rot="10800000" flipH="1">
            <a:off x="2451101" y="2992655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From Fixed-Length </a:t>
            </a:r>
            <a:r>
              <a:rPr lang="en-US" dirty="0"/>
              <a:t>to Arbitrary-Length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824376" y="5362582"/>
                <a:ext cx="5414624" cy="5048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Priv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ℬ</m:t>
                                  </m:r>
                                  <m:r>
                                    <a:rPr lang="en-US" b="0" i="0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Π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LR</m:t>
                                  </m:r>
                                  <m:r>
                                    <a:rPr lang="en-US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cpa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US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Priv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𝒜</m:t>
                                  </m:r>
                                  <m:r>
                                    <m:rPr>
                                      <m:nor/>
                                    </m:rPr>
                                    <a:rPr lang="en-US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Π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LR</m:t>
                                  </m:r>
                                  <m:r>
                                    <a:rPr lang="en-US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cpa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4376" y="5362582"/>
                <a:ext cx="5414624" cy="504818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60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4" grpId="0"/>
      <p:bldP spid="55" grpId="0"/>
      <p:bldP spid="58" grpId="0"/>
      <p:bldP spid="59" grpId="0"/>
      <p:bldP spid="61" grpId="0"/>
      <p:bldP spid="62" grpId="0"/>
      <p:bldP spid="64" grpId="0"/>
      <p:bldP spid="65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225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Pseudorandom Function (PRF)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990600"/>
                <a:ext cx="9144000" cy="55522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</a:t>
                </a:r>
                <a:r>
                  <a:rPr lang="en-US" sz="2400" dirty="0" smtClean="0"/>
                  <a:t> A </a:t>
                </a:r>
                <a:r>
                  <a:rPr lang="en-US" altLang="zh-CN" sz="2400" b="1" dirty="0" smtClean="0"/>
                  <a:t>keyed function </a:t>
                </a:r>
                <a:r>
                  <a:rPr lang="en-US" altLang="zh-CN" sz="2400" dirty="0" smtClean="0"/>
                  <a:t>is a</a:t>
                </a:r>
                <a:r>
                  <a:rPr lang="en-US" sz="2400" dirty="0" smtClean="0"/>
                  <a:t> two-input function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0" dirty="0"/>
                  <a:t> </a:t>
                </a:r>
                <a:r>
                  <a:rPr lang="en-US" sz="2400" b="0" dirty="0" smtClean="0"/>
                  <a:t>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 smtClean="0"/>
                  <a:t>, where the first input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 smtClean="0"/>
                  <a:t> is called </a:t>
                </a:r>
                <a:r>
                  <a:rPr lang="en-US" sz="2400" b="1" dirty="0" smtClean="0"/>
                  <a:t>key</a:t>
                </a:r>
                <a:r>
                  <a:rPr lang="en-US" sz="2400" b="1" i="1" dirty="0" smtClean="0"/>
                  <a:t>  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notation:</a:t>
                </a:r>
                <a:r>
                  <a:rPr lang="en-US" sz="2000" b="1" i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 smtClean="0"/>
                  <a:t> is </a:t>
                </a:r>
                <a:r>
                  <a:rPr lang="en-US" sz="2000" b="1" dirty="0" smtClean="0"/>
                  <a:t>efficient</a:t>
                </a:r>
                <a:r>
                  <a:rPr lang="en-US" sz="2000" dirty="0" smtClean="0"/>
                  <a:t> if there exists DPT algorithm computing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key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out</m:t>
                        </m:r>
                      </m:sub>
                    </m:sSub>
                  </m:oMath>
                </a14:m>
                <a:r>
                  <a:rPr lang="en-US" sz="2000" dirty="0" smtClean="0"/>
                  <a:t> such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key</m:t>
                            </m:r>
                          </m:sub>
                        </m:sSub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in</m:t>
                            </m:r>
                          </m:sub>
                        </m:sSub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out</m:t>
                            </m:r>
                          </m:sub>
                        </m:sSub>
                      </m:sup>
                    </m:sSup>
                  </m:oMath>
                </a14:m>
                <a:endParaRPr lang="en-US" sz="20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l</a:t>
                </a:r>
                <a:r>
                  <a:rPr lang="en-US" sz="2000" b="1" dirty="0" smtClean="0"/>
                  <a:t>ength-preserving</a:t>
                </a:r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key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out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</a:t>
                </a:r>
                <a:r>
                  <a:rPr lang="en-US" sz="2400" dirty="0" smtClean="0"/>
                  <a:t>: 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 smtClean="0"/>
                  <a:t> be a length preserving </a:t>
                </a:r>
                <a:r>
                  <a:rPr lang="en-US" altLang="zh-CN" sz="2400" dirty="0"/>
                  <a:t>keyed </a:t>
                </a:r>
                <a:r>
                  <a:rPr lang="en-US" altLang="zh-CN" sz="2400" dirty="0" smtClean="0"/>
                  <a:t>function</a:t>
                </a:r>
                <a:r>
                  <a:rPr lang="en-US" sz="2400" dirty="0" smtClean="0"/>
                  <a:t>. For every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/>
                  <a:t>,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0" dirty="0" smtClean="0"/>
                  <a:t>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u="sng" dirty="0" smtClean="0"/>
                  <a:t>induces a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 smtClean="0"/>
                  <a:t> over 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𝐅𝐮𝐧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  <m:sub>
                        <m: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400" dirty="0" smtClean="0"/>
                  <a:t>,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the set of all functions that map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 smtClean="0"/>
                  <a:t>-bit input to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 smtClean="0"/>
                  <a:t>-bit output:</a:t>
                </a:r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choose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uniformly</m:t>
                    </m:r>
                    <m: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at</m:t>
                    </m:r>
                    <m: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random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output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Truly Random Function: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400" b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𝐅𝐮𝐧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b="1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PRF (informal):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is said to be </a:t>
                </a:r>
                <a:r>
                  <a:rPr lang="en-US" sz="2400" b="1" dirty="0" smtClean="0">
                    <a:solidFill>
                      <a:schemeClr val="tx1"/>
                    </a:solidFill>
                  </a:rPr>
                  <a:t>pseudorandom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if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are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computationally indistinguishable.</a:t>
                </a:r>
                <a:endParaRPr lang="en-US" sz="2400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90600"/>
                <a:ext cx="9144000" cy="5552289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10" b="-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138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smtClean="0"/>
              <a:t>PRF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274243"/>
                <a:ext cx="9144000" cy="50503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EXAMPLE</a:t>
                </a:r>
                <a:r>
                  <a:rPr lang="en-US" sz="2400" b="0" dirty="0" smtClean="0"/>
                  <a:t>: Let the </a:t>
                </a:r>
                <a:r>
                  <a:rPr lang="en-US" sz="2400" dirty="0" smtClean="0"/>
                  <a:t>keyed </a:t>
                </a:r>
                <a:r>
                  <a:rPr lang="en-US" sz="2400" b="0" dirty="0" smtClean="0"/>
                  <a:t>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 smtClean="0"/>
                  <a:t> be defined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2400" b="0" dirty="0" smtClean="0"/>
                  <a:t>such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 smtClean="0"/>
                  <a:t> for all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 smtClean="0"/>
                  <a:t>.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 smtClean="0"/>
                  <a:t> is a pseudorandom function?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Construct a PPT algorithm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that distinguishes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and a truly random function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INPUT: an oracle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Choose two distinct inputs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, </a:t>
                </a:r>
                <a:r>
                  <a:rPr lang="en-US" sz="2000" b="0" dirty="0" smtClean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learns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′)</m:t>
                    </m:r>
                  </m:oMath>
                </a14:m>
                <a:endParaRPr lang="en-US" sz="2000" b="0" dirty="0" smtClean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, then output 1; o.w., output 0.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ANALYSIS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: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𝒜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⊕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⊕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𝒪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𝒜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⊕</m:t>
                            </m:r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⊕</m:t>
                            </m:r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𝒪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func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𝒜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𝒜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|=1−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, non-</a:t>
                </a:r>
                <a:r>
                  <a:rPr lang="en-US" sz="20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negligibe</a:t>
                </a:r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74243"/>
                <a:ext cx="9144000" cy="5050357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21" r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940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PRF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066800"/>
                <a:ext cx="9144000" cy="52546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 </a:t>
                </a:r>
                <a:r>
                  <a:rPr lang="en-US" sz="2400" dirty="0" smtClean="0"/>
                  <a:t>Let</a:t>
                </a:r>
                <a:r>
                  <a:rPr lang="en-US" sz="24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 smtClean="0"/>
                  <a:t> be an </a:t>
                </a:r>
                <a:r>
                  <a:rPr lang="en-US" sz="2400" u="sng" dirty="0" smtClean="0"/>
                  <a:t>efficient</a:t>
                </a:r>
                <a:r>
                  <a:rPr lang="en-US" sz="2400" dirty="0" smtClean="0"/>
                  <a:t>, </a:t>
                </a:r>
                <a:r>
                  <a:rPr lang="en-US" sz="2400" u="sng" dirty="0" smtClean="0"/>
                  <a:t>length-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</a:t>
                </a:r>
                <a:r>
                  <a:rPr lang="en-US" sz="2400" u="sng" dirty="0" smtClean="0"/>
                  <a:t>preserving</a:t>
                </a:r>
                <a:r>
                  <a:rPr lang="en-US" sz="2400" dirty="0" smtClean="0"/>
                  <a:t>, </a:t>
                </a:r>
                <a:r>
                  <a:rPr lang="en-US" sz="2400" u="sng" dirty="0" smtClean="0"/>
                  <a:t>keyed function</a:t>
                </a:r>
                <a:r>
                  <a:rPr lang="en-US" sz="2400" dirty="0" smtClean="0"/>
                  <a:t>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 smtClean="0"/>
                  <a:t> is said to be a </a:t>
                </a:r>
                <a:r>
                  <a:rPr lang="en-US" sz="2400" b="1" dirty="0" smtClean="0"/>
                  <a:t>PRF </a:t>
                </a:r>
                <a:r>
                  <a:rPr lang="en-US" sz="2400" dirty="0" smtClean="0"/>
                  <a:t>if for all PPT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algorithm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en-US" sz="2400" dirty="0" smtClean="0"/>
                  <a:t>, there is a negligible function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𝐧𝐞𝐠𝐥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sz="2400" dirty="0" smtClean="0"/>
                  <a:t> such that 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𝒟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⁡[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]|≤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𝐧𝐞𝐠𝐥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The probabilities are taken over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𝐅𝐮𝐧</m:t>
                    </m:r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en-US" sz="2000" dirty="0"/>
                  <a:t>’s </a:t>
                </a:r>
                <a:r>
                  <a:rPr lang="en-US" sz="2000" dirty="0" smtClean="0"/>
                  <a:t>coins</a:t>
                </a:r>
              </a:p>
              <a:p>
                <a:pPr>
                  <a:lnSpc>
                    <a:spcPct val="120000"/>
                  </a:lnSpc>
                </a:pPr>
                <a:endParaRPr lang="en-US" sz="2400" b="1" dirty="0" smtClean="0"/>
              </a:p>
              <a:p>
                <a:pPr>
                  <a:lnSpc>
                    <a:spcPct val="120000"/>
                  </a:lnSpc>
                </a:pPr>
                <a:endParaRPr lang="en-US" sz="2400" b="1" dirty="0"/>
              </a:p>
              <a:p>
                <a:pPr>
                  <a:lnSpc>
                    <a:spcPct val="120000"/>
                  </a:lnSpc>
                </a:pPr>
                <a:endParaRPr lang="en-US" sz="2400" b="1" dirty="0" smtClean="0"/>
              </a:p>
              <a:p>
                <a:pPr>
                  <a:lnSpc>
                    <a:spcPct val="120000"/>
                  </a:lnSpc>
                </a:pPr>
                <a:endParaRPr lang="en-US" sz="2400" b="1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QUESTION: </a:t>
                </a:r>
                <a:r>
                  <a:rPr lang="en-US" sz="2400" dirty="0" smtClean="0"/>
                  <a:t>use PRFs as encryption functions</a:t>
                </a:r>
                <a:r>
                  <a:rPr lang="en-US" sz="2400" dirty="0"/>
                  <a:t>,</a:t>
                </a:r>
                <a:r>
                  <a:rPr lang="en-US" sz="2400" dirty="0" smtClean="0"/>
                  <a:t> i.e.,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)?</m:t>
                    </m:r>
                  </m:oMath>
                </a14:m>
                <a:r>
                  <a:rPr lang="en-US" sz="2400" dirty="0" smtClean="0"/>
                  <a:t>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Not IND-m-EAV, </a:t>
                </a: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not 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IND-CPA</a:t>
                </a:r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is deterministic</a:t>
                </a: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66800"/>
                <a:ext cx="9144000" cy="5254644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16" b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153225" y="3505202"/>
                <a:ext cx="1564603" cy="129539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225" y="3505202"/>
                <a:ext cx="1564603" cy="12953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436564" y="3505201"/>
                <a:ext cx="1367082" cy="12953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564" y="3505201"/>
                <a:ext cx="1367082" cy="129539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 flipH="1">
            <a:off x="3760164" y="4017818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994636" y="3733800"/>
                <a:ext cx="1212704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636" y="3733800"/>
                <a:ext cx="1212704" cy="298415"/>
              </a:xfrm>
              <a:prstGeom prst="rect">
                <a:avLst/>
              </a:prstGeom>
              <a:blipFill rotWithShape="0">
                <a:blip r:embed="rId6"/>
                <a:stretch>
                  <a:fillRect l="-2513" r="-1508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 rot="10800000" flipH="1">
            <a:off x="3755645" y="4170218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994636" y="4152808"/>
                <a:ext cx="1212704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636" y="4152808"/>
                <a:ext cx="1212704" cy="298415"/>
              </a:xfrm>
              <a:prstGeom prst="rect">
                <a:avLst/>
              </a:prstGeom>
              <a:blipFill rotWithShape="0">
                <a:blip r:embed="rId7"/>
                <a:stretch>
                  <a:fillRect l="-4020" r="-1005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>
            <a:off x="6814036" y="4267117"/>
            <a:ext cx="9040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032245" y="4029891"/>
                <a:ext cx="182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245" y="4029891"/>
                <a:ext cx="182999" cy="276999"/>
              </a:xfrm>
              <a:prstGeom prst="rect">
                <a:avLst/>
              </a:prstGeom>
              <a:blipFill>
                <a:blip r:embed="rId8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38200" y="4023272"/>
                <a:ext cx="12410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or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23272"/>
                <a:ext cx="1241045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956" t="-2222" r="-443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064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20" grpId="0"/>
      <p:bldP spid="2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27078</TotalTime>
  <Words>114</Words>
  <Application>Microsoft Office PowerPoint</Application>
  <PresentationFormat>On-screen Show (4:3)</PresentationFormat>
  <Paragraphs>90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Cambria Math</vt:lpstr>
      <vt:lpstr>Office Theme</vt:lpstr>
      <vt:lpstr>Cryptography (2021 Fall) security definitions, PRF</vt:lpstr>
      <vt:lpstr>Security Definitions</vt:lpstr>
      <vt:lpstr>From Fixed-Length to Arbitrary-Length</vt:lpstr>
      <vt:lpstr>From Fixed-Length to Arbitrary-Length</vt:lpstr>
      <vt:lpstr>PowerPoint Presentation</vt:lpstr>
      <vt:lpstr>Pseudorandom Function (PRF)</vt:lpstr>
      <vt:lpstr>PRF</vt:lpstr>
      <vt:lpstr>PRF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Homomorphic MACs with Efficient Verification</dc:title>
  <dc:creator>Liangfeng Zhang</dc:creator>
  <cp:lastModifiedBy>zhanglf</cp:lastModifiedBy>
  <cp:revision>642</cp:revision>
  <cp:lastPrinted>2021-10-22T02:03:56Z</cp:lastPrinted>
  <dcterms:created xsi:type="dcterms:W3CDTF">2014-04-06T04:43:09Z</dcterms:created>
  <dcterms:modified xsi:type="dcterms:W3CDTF">2021-10-22T13:33:04Z</dcterms:modified>
</cp:coreProperties>
</file>