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4" r:id="rId2"/>
    <p:sldId id="448" r:id="rId3"/>
    <p:sldId id="453" r:id="rId4"/>
    <p:sldId id="454" r:id="rId5"/>
    <p:sldId id="455" r:id="rId6"/>
    <p:sldId id="478" r:id="rId7"/>
    <p:sldId id="456" r:id="rId8"/>
    <p:sldId id="457" r:id="rId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66" autoAdjust="0"/>
    <p:restoredTop sz="94660"/>
  </p:normalViewPr>
  <p:slideViewPr>
    <p:cSldViewPr>
      <p:cViewPr varScale="1">
        <p:scale>
          <a:sx n="88" d="100"/>
          <a:sy n="88" d="100"/>
        </p:scale>
        <p:origin x="9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18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84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0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91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2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16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06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png"/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26" Type="http://schemas.openxmlformats.org/officeDocument/2006/relationships/image" Target="../media/image432.png"/><Relationship Id="rId3" Type="http://schemas.openxmlformats.org/officeDocument/2006/relationships/image" Target="../media/image402.png"/><Relationship Id="rId7" Type="http://schemas.openxmlformats.org/officeDocument/2006/relationships/image" Target="../media/image146.png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5" Type="http://schemas.openxmlformats.org/officeDocument/2006/relationships/image" Target="../media/image4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5.png"/><Relationship Id="rId20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11" Type="http://schemas.openxmlformats.org/officeDocument/2006/relationships/image" Target="../media/image1500.png"/><Relationship Id="rId24" Type="http://schemas.openxmlformats.org/officeDocument/2006/relationships/image" Target="../media/image163.png"/><Relationship Id="rId5" Type="http://schemas.openxmlformats.org/officeDocument/2006/relationships/image" Target="../media/image144.png"/><Relationship Id="rId15" Type="http://schemas.openxmlformats.org/officeDocument/2006/relationships/image" Target="../media/image154.png"/><Relationship Id="rId23" Type="http://schemas.openxmlformats.org/officeDocument/2006/relationships/image" Target="../media/image162.png"/><Relationship Id="rId10" Type="http://schemas.openxmlformats.org/officeDocument/2006/relationships/image" Target="../media/image149.png"/><Relationship Id="rId19" Type="http://schemas.openxmlformats.org/officeDocument/2006/relationships/image" Target="../media/image158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Relationship Id="rId14" Type="http://schemas.openxmlformats.org/officeDocument/2006/relationships/image" Target="../media/image153.png"/><Relationship Id="rId22" Type="http://schemas.openxmlformats.org/officeDocument/2006/relationships/image" Target="../media/image1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3" Type="http://schemas.openxmlformats.org/officeDocument/2006/relationships/image" Target="../media/image452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17" Type="http://schemas.openxmlformats.org/officeDocument/2006/relationships/image" Target="../media/image59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2.png"/><Relationship Id="rId11" Type="http://schemas.openxmlformats.org/officeDocument/2006/relationships/image" Target="../media/image531.png"/><Relationship Id="rId5" Type="http://schemas.openxmlformats.org/officeDocument/2006/relationships/image" Target="../media/image472.png"/><Relationship Id="rId15" Type="http://schemas.openxmlformats.org/officeDocument/2006/relationships/image" Target="../media/image570.png"/><Relationship Id="rId10" Type="http://schemas.openxmlformats.org/officeDocument/2006/relationships/image" Target="../media/image521.png"/><Relationship Id="rId19" Type="http://schemas.openxmlformats.org/officeDocument/2006/relationships/image" Target="../media/image612.png"/><Relationship Id="rId4" Type="http://schemas.openxmlformats.org/officeDocument/2006/relationships/image" Target="../media/image462.png"/><Relationship Id="rId9" Type="http://schemas.openxmlformats.org/officeDocument/2006/relationships/image" Target="../media/image513.png"/><Relationship Id="rId14" Type="http://schemas.openxmlformats.org/officeDocument/2006/relationships/image" Target="../media/image5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900" dirty="0"/>
              <a:t>Cryptography (</a:t>
            </a:r>
            <a:r>
              <a:rPr lang="en-US" altLang="zh-CN" sz="4900" dirty="0" smtClean="0"/>
              <a:t>2021 Fall)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en-US" altLang="zh-CN" sz="2200" dirty="0" smtClean="0"/>
              <a:t>PRF-based encryption</a:t>
            </a:r>
            <a:br>
              <a:rPr lang="en-US" altLang="zh-CN" sz="2200" dirty="0" smtClean="0"/>
            </a:b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IND-CPA from </a:t>
            </a:r>
            <a:r>
              <a:rPr lang="en-US" dirty="0" smtClean="0"/>
              <a:t>PRF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524000"/>
                <a:ext cx="9144000" cy="3933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/>
                  <a:t> a length-preserving PRF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/>
                  <a:t> for a security parameter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sz="2400" dirty="0" smtClean="0"/>
                  <a:t>fixed-length</a:t>
                </a:r>
                <a:r>
                  <a:rPr lang="en-US" sz="2400" b="1" i="1" dirty="0" smtClean="0"/>
                  <a:t>, </a:t>
                </a:r>
                <a:r>
                  <a:rPr lang="en-US" sz="2400" dirty="0"/>
                  <a:t>p</a:t>
                </a:r>
                <a:r>
                  <a:rPr lang="en-US" sz="2400" dirty="0" smtClean="0"/>
                  <a:t>robabilistic encryption;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393338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5" b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17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447800"/>
                <a:ext cx="9144000" cy="4009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PRF, then the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IND-CPA secure.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onstruct an intermediate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𝐆𝐞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sup>
                            <m:r>
                              <a:rPr lang="en-US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𝐄𝐧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r>
                              <a:rPr lang="en-US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𝐃𝐞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r>
                              <a:rPr lang="en-US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for a security parameter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choose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; output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)⊕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negligible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Show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negligible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negligible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00955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2" r="-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7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8026" y="1143000"/>
            <a:ext cx="1785769" cy="51054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082250" y="1143000"/>
                <a:ext cx="1330868" cy="5105400"/>
              </a:xfrm>
              <a:prstGeom prst="rect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250" y="1143000"/>
                <a:ext cx="1330868" cy="5105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5415368" y="1618854"/>
            <a:ext cx="16764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06997" y="1328047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997" y="1328047"/>
                <a:ext cx="24872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731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493592" y="2260556"/>
                <a:ext cx="1527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592" y="2260556"/>
                <a:ext cx="152714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179" t="-2222" r="-517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rot="10800000" flipH="1">
            <a:off x="5415369" y="2232755"/>
            <a:ext cx="16764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404977" y="3116166"/>
            <a:ext cx="16764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48323" y="2832148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323" y="2832148"/>
                <a:ext cx="73674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629347" y="3098756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347" y="3098756"/>
                <a:ext cx="1245084" cy="276999"/>
              </a:xfrm>
              <a:prstGeom prst="rect">
                <a:avLst/>
              </a:prstGeom>
              <a:blipFill rotWithShape="0">
                <a:blip r:embed="rId7"/>
                <a:stretch>
                  <a:fillRect t="-2174" r="-634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62000" y="1143000"/>
                <a:ext cx="1330868" cy="5105400"/>
              </a:xfrm>
              <a:prstGeom prst="rect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43000"/>
                <a:ext cx="1330868" cy="51054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28577" y="1670324"/>
                <a:ext cx="1138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77" y="1670324"/>
                <a:ext cx="113813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688" r="-53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H="1">
            <a:off x="2092036" y="1923654"/>
            <a:ext cx="1524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667000" y="1480447"/>
                <a:ext cx="211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480447"/>
                <a:ext cx="211148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7647" r="-1176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rot="10800000" flipH="1">
            <a:off x="2123210" y="2076054"/>
            <a:ext cx="1524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479964" y="2085201"/>
                <a:ext cx="563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64" y="2085201"/>
                <a:ext cx="56310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9783" t="-2174" r="-1630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2088573" y="3338807"/>
            <a:ext cx="1524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663537" y="3048000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537" y="3048000"/>
                <a:ext cx="16696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rot="10800000" flipH="1">
            <a:off x="2119747" y="3491207"/>
            <a:ext cx="1524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476501" y="3500354"/>
                <a:ext cx="518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1" y="3500354"/>
                <a:ext cx="51892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412" t="-2174" r="-1647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774220" y="2971800"/>
                <a:ext cx="1093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220" y="2971800"/>
                <a:ext cx="109395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778" r="-5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788984" y="3276600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984" y="3276600"/>
                <a:ext cx="989310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8642" t="-4444" r="-555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rot="10800000" flipH="1">
            <a:off x="5417073" y="3685430"/>
            <a:ext cx="16764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420535" y="4405607"/>
            <a:ext cx="16764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12164" y="4114800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164" y="4114800"/>
                <a:ext cx="248721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5000" r="-10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10800000" flipH="1">
            <a:off x="5420536" y="4897398"/>
            <a:ext cx="16764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733744" y="4281722"/>
                <a:ext cx="1138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744" y="4281722"/>
                <a:ext cx="1138132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674" r="-53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>
            <a:off x="2097203" y="4578605"/>
            <a:ext cx="1524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672167" y="4287798"/>
                <a:ext cx="211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67" y="4287798"/>
                <a:ext cx="21114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7143" r="-1142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rot="10800000" flipH="1">
            <a:off x="2128377" y="4731005"/>
            <a:ext cx="1524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485131" y="4740152"/>
                <a:ext cx="563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131" y="4740152"/>
                <a:ext cx="563103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9783" t="-4444" r="-1630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 flipH="1">
            <a:off x="5420591" y="5529953"/>
            <a:ext cx="16764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129722" y="553479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722" y="5534799"/>
                <a:ext cx="237244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8947" t="-4444" r="-2894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319749" y="6313967"/>
                <a:ext cx="2275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749" y="6313967"/>
                <a:ext cx="227562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27027" r="-216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503786" y="4945768"/>
                <a:ext cx="1527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786" y="4945768"/>
                <a:ext cx="1527149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5200" t="-2174" r="-56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488195" y="3685401"/>
                <a:ext cx="1551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195" y="3685401"/>
                <a:ext cx="1551963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5098" t="-4444" r="-509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0" y="0"/>
                <a:ext cx="9144000" cy="1011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non-negligible, then there is a PPT algorithm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that distinguishes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011752"/>
              </a:xfrm>
              <a:prstGeom prst="rect">
                <a:avLst/>
              </a:prstGeom>
              <a:blipFill rotWithShape="0">
                <a:blip r:embed="rId25"/>
                <a:stretch>
                  <a:fillRect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17"/>
              <p:cNvSpPr txBox="1"/>
              <p:nvPr/>
            </p:nvSpPr>
            <p:spPr>
              <a:xfrm>
                <a:off x="3733800" y="5614680"/>
                <a:ext cx="154196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614680"/>
                <a:ext cx="1541961" cy="617861"/>
              </a:xfrm>
              <a:prstGeom prst="rect">
                <a:avLst/>
              </a:prstGeom>
              <a:blipFill rotWithShape="0">
                <a:blip r:embed="rId26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16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3" grpId="0"/>
      <p:bldP spid="30" grpId="0"/>
      <p:bldP spid="32" grpId="0"/>
      <p:bldP spid="34" grpId="0"/>
      <p:bldP spid="36" grpId="0"/>
      <p:bldP spid="37" grpId="0"/>
      <p:bldP spid="38" grpId="0"/>
      <p:bldP spid="42" grpId="0"/>
      <p:bldP spid="45" grpId="0"/>
      <p:bldP spid="47" grpId="0"/>
      <p:bldP spid="49" grpId="0"/>
      <p:bldP spid="52" grpId="0"/>
      <p:bldP spid="50" grpId="0"/>
      <p:bldP spid="55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14400"/>
                <a:ext cx="9144000" cy="47308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distinguishes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with non-negligible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This is impossible, because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a PRF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must be negligible.</a:t>
                </a:r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4730847"/>
              </a:xfrm>
              <a:prstGeom prst="rect">
                <a:avLst/>
              </a:prstGeom>
              <a:blipFill rotWithShape="0">
                <a:blip r:embed="rId3"/>
                <a:stretch>
                  <a:fillRect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8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Chosen</m:t>
                      </m:r>
                      <m:r>
                        <m:rPr>
                          <m:nor/>
                        </m:rPr>
                        <a:rPr lang="en-US" b="0" i="0" dirty="0" smtClean="0"/>
                        <m:t>−</m:t>
                      </m:r>
                      <m:r>
                        <m:rPr>
                          <m:nor/>
                        </m:rPr>
                        <a:rPr lang="en-US" dirty="0" smtClean="0"/>
                        <m:t>Plaintext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Attack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990600"/>
                <a:ext cx="9144000" cy="604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2400" b="1" dirty="0" smtClean="0"/>
                  <a:t>CPA </a:t>
                </a:r>
                <a:r>
                  <a:rPr lang="en-US" sz="2400" b="1" dirty="0"/>
                  <a:t>indistinguishability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cpa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604333"/>
              </a:xfrm>
              <a:prstGeom prst="rect">
                <a:avLst/>
              </a:prstGeom>
              <a:blipFill>
                <a:blip r:embed="rId4"/>
                <a:stretch>
                  <a:fillRect b="-14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732002" y="1676400"/>
            <a:ext cx="2491317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99720" y="1676400"/>
            <a:ext cx="1330868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95355" y="17010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355" y="1701058"/>
                <a:ext cx="1371337" cy="276999"/>
              </a:xfrm>
              <a:prstGeom prst="rect">
                <a:avLst/>
              </a:prstGeom>
              <a:blipFill>
                <a:blip r:embed="rId5"/>
                <a:stretch>
                  <a:fillRect l="-4018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3202" y="3178917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02" y="3178917"/>
                <a:ext cx="989310" cy="276999"/>
              </a:xfrm>
              <a:prstGeom prst="rect">
                <a:avLst/>
              </a:prstGeom>
              <a:blipFill>
                <a:blip r:embed="rId6"/>
                <a:stretch>
                  <a:fillRect l="-5556" t="-2174" r="-9259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02282" y="3496921"/>
                <a:ext cx="1600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82" y="3496921"/>
                <a:ext cx="1600630" cy="276999"/>
              </a:xfrm>
              <a:prstGeom prst="rect">
                <a:avLst/>
              </a:prstGeom>
              <a:blipFill>
                <a:blip r:embed="rId7"/>
                <a:stretch>
                  <a:fillRect l="-1527" t="-4444" r="-53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223320" y="37338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81231" y="350520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231" y="3505200"/>
                <a:ext cx="166007" cy="276999"/>
              </a:xfrm>
              <a:prstGeom prst="rect">
                <a:avLst/>
              </a:prstGeom>
              <a:blipFill>
                <a:blip r:embed="rId8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223320" y="48560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09120" y="45720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20" y="4572000"/>
                <a:ext cx="237244" cy="276999"/>
              </a:xfrm>
              <a:prstGeom prst="rect">
                <a:avLst/>
              </a:prstGeom>
              <a:blipFill>
                <a:blip r:embed="rId9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87081" y="4868539"/>
                <a:ext cx="257839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081" y="4868539"/>
                <a:ext cx="2578398" cy="6178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954762" y="30702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54762" y="3070259"/>
                <a:ext cx="1235916" cy="276999"/>
              </a:xfrm>
              <a:prstGeom prst="rect">
                <a:avLst/>
              </a:prstGeom>
              <a:blipFill>
                <a:blip r:embed="rId11"/>
                <a:stretch>
                  <a:fillRect l="-2174" t="-6404" r="-32609" b="-6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680230" y="30988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80230" y="3098830"/>
                <a:ext cx="1450141" cy="276999"/>
              </a:xfrm>
              <a:prstGeom prst="rect">
                <a:avLst/>
              </a:prstGeom>
              <a:blipFill>
                <a:blip r:embed="rId12"/>
                <a:stretch>
                  <a:fillRect l="-32609" t="-5462" r="-2174" b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232838" y="2152254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0702" y="1861447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702" y="1861447"/>
                <a:ext cx="1638269" cy="276999"/>
              </a:xfrm>
              <a:prstGeom prst="rect">
                <a:avLst/>
              </a:prstGeom>
              <a:blipFill>
                <a:blip r:embed="rId13"/>
                <a:stretch>
                  <a:fillRect l="-334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24229" y="2256255"/>
                <a:ext cx="882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29" y="2256255"/>
                <a:ext cx="882806" cy="276999"/>
              </a:xfrm>
              <a:prstGeom prst="rect">
                <a:avLst/>
              </a:prstGeom>
              <a:blipFill>
                <a:blip r:embed="rId14"/>
                <a:stretch>
                  <a:fillRect l="-625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232839" y="2218063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222447" y="28484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65793" y="2564427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93" y="2564427"/>
                <a:ext cx="736740" cy="276999"/>
              </a:xfrm>
              <a:prstGeom prst="rect">
                <a:avLst/>
              </a:prstGeom>
              <a:blipFill>
                <a:blip r:embed="rId15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46817" y="2831035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17" y="2831035"/>
                <a:ext cx="1245084" cy="276999"/>
              </a:xfrm>
              <a:prstGeom prst="rect">
                <a:avLst/>
              </a:prstGeom>
              <a:blipFill>
                <a:blip r:embed="rId16"/>
                <a:stretch>
                  <a:fillRect t="-2174" r="-6341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232838" y="41770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260702" y="3886200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702" y="3886200"/>
                <a:ext cx="1638269" cy="276999"/>
              </a:xfrm>
              <a:prstGeom prst="rect">
                <a:avLst/>
              </a:prstGeom>
              <a:blipFill>
                <a:blip r:embed="rId17"/>
                <a:stretch>
                  <a:fillRect l="-334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624229" y="4281008"/>
                <a:ext cx="882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29" y="4281008"/>
                <a:ext cx="882806" cy="276999"/>
              </a:xfrm>
              <a:prstGeom prst="rect">
                <a:avLst/>
              </a:prstGeom>
              <a:blipFill>
                <a:blip r:embed="rId18"/>
                <a:stretch>
                  <a:fillRect l="-625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0800000" flipH="1">
            <a:off x="4232839" y="42428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2908" y="1066800"/>
            <a:ext cx="1785769" cy="510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527132" y="1066800"/>
                <a:ext cx="1330868" cy="5105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132" y="1066800"/>
                <a:ext cx="1330868" cy="5105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3860250" y="15426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51879" y="1251847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879" y="1251847"/>
                <a:ext cx="24872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731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62400" y="2009001"/>
                <a:ext cx="1500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009001"/>
                <a:ext cx="150092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285" t="-4444" r="-569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rot="10800000" flipH="1">
            <a:off x="3860251" y="19812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849859" y="2864611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93205" y="2580593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05" y="2580593"/>
                <a:ext cx="73674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132" r="-3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074229" y="2847201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229" y="2847201"/>
                <a:ext cx="1245084" cy="276999"/>
              </a:xfrm>
              <a:prstGeom prst="rect">
                <a:avLst/>
              </a:prstGeom>
              <a:blipFill rotWithShape="0">
                <a:blip r:embed="rId7"/>
                <a:stretch>
                  <a:fillRect t="-2174" r="-634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3459" y="1594124"/>
                <a:ext cx="1138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459" y="1594124"/>
                <a:ext cx="113813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688" r="-53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179554" y="3037367"/>
                <a:ext cx="1093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554" y="3037367"/>
                <a:ext cx="109395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793" r="-5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187036" y="3342167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036" y="3342167"/>
                <a:ext cx="98931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642" t="-2174" r="-5556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rot="10800000" flipH="1">
            <a:off x="3861955" y="38100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865417" y="45144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57046" y="4223647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046" y="4223647"/>
                <a:ext cx="24872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000" r="-10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10800000" flipH="1">
            <a:off x="3865418" y="49530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178626" y="4565924"/>
                <a:ext cx="1138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26" y="4565924"/>
                <a:ext cx="113813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674" r="-53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 flipH="1">
            <a:off x="3865473" y="56388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574604" y="5643646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604" y="5643646"/>
                <a:ext cx="23724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 rot="16200000">
                <a:off x="1285165" y="3439236"/>
                <a:ext cx="1211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𝐜𝐡𝐚𝐥𝐥𝐞𝐧𝐠𝐞𝐫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85165" y="3439236"/>
                <a:ext cx="121187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6667" t="-7071" r="-35556" b="-7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62400" y="3823322"/>
                <a:ext cx="15257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823322"/>
                <a:ext cx="152573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5200" t="-2174" r="-56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168104" y="1104566"/>
                <a:ext cx="11557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𝐅𝐮𝐧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104" y="1104566"/>
                <a:ext cx="1155701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6878" t="-2174" r="-52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62400" y="4956262"/>
                <a:ext cx="1500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956262"/>
                <a:ext cx="1500924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5285" t="-2222" r="-569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0" y="0"/>
                <a:ext cx="9144000" cy="1011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−1/2</m:t>
                        </m:r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negligible.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Consider the IND-CPA security game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011752"/>
              </a:xfrm>
              <a:prstGeom prst="rect">
                <a:avLst/>
              </a:prstGeom>
              <a:blipFill rotWithShape="0">
                <a:blip r:embed="rId18"/>
                <a:stretch>
                  <a:fillRect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7"/>
              <p:cNvSpPr txBox="1"/>
              <p:nvPr/>
            </p:nvSpPr>
            <p:spPr>
              <a:xfrm>
                <a:off x="2171700" y="5562600"/>
                <a:ext cx="154196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5562600"/>
                <a:ext cx="1541961" cy="617861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13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3" grpId="0"/>
      <p:bldP spid="37" grpId="0"/>
      <p:bldP spid="38" grpId="0"/>
      <p:bldP spid="42" grpId="0"/>
      <p:bldP spid="45" grpId="0"/>
      <p:bldP spid="52" grpId="0"/>
      <p:bldP spid="25" grpId="0"/>
      <p:bldP spid="26" grpId="0"/>
      <p:bldP spid="2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457200"/>
                <a:ext cx="9144000" cy="6007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makes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queries to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uniform and independent of anything else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for some</a:t>
                </a:r>
                <a:r>
                  <a:rPr lang="en-US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know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learns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)⊕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𝐑𝐏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-the event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𝐑𝐏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𝐑𝐏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∧¬</m:t>
                            </m:r>
                            <m:r>
                              <a:rPr lang="en-US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𝐑𝐏</m:t>
                            </m:r>
                          </m:e>
                        </m:d>
                      </m:e>
                    </m:func>
                  </m:oMath>
                </a14:m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must be true as well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negligible. 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6007670"/>
              </a:xfrm>
              <a:prstGeom prst="rect">
                <a:avLst/>
              </a:prstGeom>
              <a:blipFill rotWithShape="0">
                <a:blip r:embed="rId3"/>
                <a:stretch>
                  <a:fillRect b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24960" y="211200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1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27118</TotalTime>
  <Words>177</Words>
  <Application>Microsoft Office PowerPoint</Application>
  <PresentationFormat>On-screen Show (4:3)</PresentationFormat>
  <Paragraphs>114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Cambria Math</vt:lpstr>
      <vt:lpstr>Office Theme</vt:lpstr>
      <vt:lpstr>Cryptography (2021 Fall) PRF-based encryption </vt:lpstr>
      <vt:lpstr>IND-CPA from PRF</vt:lpstr>
      <vt:lpstr>Security</vt:lpstr>
      <vt:lpstr>PowerPoint Presentation</vt:lpstr>
      <vt:lpstr>PowerPoint Presentation</vt:lpstr>
      <vt:lpstr>"Chosen-Plaintext Attack"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651</cp:revision>
  <cp:lastPrinted>2021-10-27T02:09:56Z</cp:lastPrinted>
  <dcterms:created xsi:type="dcterms:W3CDTF">2014-04-06T04:43:09Z</dcterms:created>
  <dcterms:modified xsi:type="dcterms:W3CDTF">2021-10-27T04:05:40Z</dcterms:modified>
</cp:coreProperties>
</file>