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459" r:id="rId3"/>
    <p:sldId id="460" r:id="rId4"/>
    <p:sldId id="477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8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2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5.png"/><Relationship Id="rId12" Type="http://schemas.openxmlformats.org/officeDocument/2006/relationships/image" Target="../media/image18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90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8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0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117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7.png"/><Relationship Id="rId5" Type="http://schemas.openxmlformats.org/officeDocument/2006/relationships/image" Target="../media/image4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0.png"/><Relationship Id="rId18" Type="http://schemas.openxmlformats.org/officeDocument/2006/relationships/image" Target="../media/image200.png"/><Relationship Id="rId3" Type="http://schemas.openxmlformats.org/officeDocument/2006/relationships/image" Target="../media/image170.png"/><Relationship Id="rId21" Type="http://schemas.openxmlformats.org/officeDocument/2006/relationships/image" Target="../media/image230.png"/><Relationship Id="rId7" Type="http://schemas.openxmlformats.org/officeDocument/2006/relationships/image" Target="../media/image21.png"/><Relationship Id="rId12" Type="http://schemas.openxmlformats.org/officeDocument/2006/relationships/image" Target="../media/image130.png"/><Relationship Id="rId17" Type="http://schemas.openxmlformats.org/officeDocument/2006/relationships/image" Target="../media/image1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1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7.png"/><Relationship Id="rId5" Type="http://schemas.openxmlformats.org/officeDocument/2006/relationships/image" Target="../media/image41.png"/><Relationship Id="rId15" Type="http://schemas.openxmlformats.org/officeDocument/2006/relationships/image" Target="../media/image160.png"/><Relationship Id="rId10" Type="http://schemas.openxmlformats.org/officeDocument/2006/relationships/image" Target="../media/image90.png"/><Relationship Id="rId19" Type="http://schemas.openxmlformats.org/officeDocument/2006/relationships/image" Target="../media/image21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z="4900" dirty="0" smtClean="0"/>
                  <a:t>Cryptography (2021 Fall)</a:t>
                </a:r>
                <a:r>
                  <a:rPr lang="en-US" altLang="zh-CN" sz="5400" dirty="0"/>
                  <a:t/>
                </a:r>
                <a:br>
                  <a:rPr lang="en-US" altLang="zh-CN" sz="5400" dirty="0"/>
                </a:br>
                <a:r>
                  <a:rPr lang="en-US" altLang="zh-CN" sz="2200" dirty="0"/>
                  <a:t>PRF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200" dirty="0" smtClean="0"/>
                  <a:t>PRG, PRP, sPRP, PRF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200" dirty="0" smtClean="0"/>
                  <a:t>PRP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modes of encryption, ECB, CBC</a:t>
                </a:r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  <a:blipFill>
                <a:blip r:embed="rId2"/>
                <a:stretch>
                  <a:fillRect t="-4979" b="-4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9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More Efficiently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413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How to encrypt arbitrarily long messages with IND-CPA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secure scheme?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: a length-preserving PRF;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/>
                  <a:t>- the ciphertext is twice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Drawback</a:t>
                </a:r>
                <a:r>
                  <a:rPr lang="en-US" sz="2000" dirty="0" smtClean="0"/>
                  <a:t>: This is too expensive.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modes of encryption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413516"/>
              </a:xfrm>
              <a:prstGeom prst="rect">
                <a:avLst/>
              </a:prstGeom>
              <a:blipFill>
                <a:blip r:embed="rId3"/>
                <a:stretch>
                  <a:fillRect l="-1000" t="-138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4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Modes of Operations: </a:t>
                </a:r>
                <a:r>
                  <a:rPr lang="en-US" sz="2400" dirty="0" smtClean="0"/>
                  <a:t>encrypting the message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ECB</a:t>
                </a:r>
                <a:r>
                  <a:rPr lang="en-US" sz="2000" dirty="0"/>
                  <a:t>: Electronic Code Book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CBC</a:t>
                </a:r>
                <a:r>
                  <a:rPr lang="en-US" sz="2000" dirty="0"/>
                  <a:t>: Cipher Block Chaining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OFB</a:t>
                </a:r>
                <a:r>
                  <a:rPr lang="en-US" sz="2000" dirty="0"/>
                  <a:t>: Output Feedback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CTR</a:t>
                </a:r>
                <a:r>
                  <a:rPr lang="en-US" sz="2000" dirty="0"/>
                  <a:t>: Counter </a:t>
                </a:r>
                <a:r>
                  <a:rPr lang="en-US" sz="2000" dirty="0" smtClean="0"/>
                  <a:t>mode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Padding Technique: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dirty="0" smtClean="0"/>
                  <a:t> is not a multiple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Append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 smtClean="0"/>
                  <a:t> at the end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divides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10⋯0|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multiple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bits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Wlog</a:t>
                </a:r>
                <a:r>
                  <a:rPr lang="en-US" sz="2400" dirty="0" smtClean="0"/>
                  <a:t>, the length of the message is a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1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ECB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Deterministic and thus not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Not IND-EAV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Should never be used in practice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6743700" y="28677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7734300" y="28702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8721397" y="28677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5" b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6743739" y="276928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5736929" y="3180080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746240" y="314520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8758" y="3049201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40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7165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046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87071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8105" y="305347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8105" y="305347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41979" y="425958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31372" y="3055620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31372" y="3055620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45246" y="4261727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0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CBC is </a:t>
                </a:r>
                <a:r>
                  <a:rPr lang="en-US" sz="2000" b="1" dirty="0" smtClean="0"/>
                  <a:t>probabilistic</a:t>
                </a:r>
                <a:r>
                  <a:rPr lang="en-US" sz="2000" dirty="0" smtClean="0"/>
                  <a:t>/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must be a keyed permutation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is a PRP, then CBC is IND-CPA secure.  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Proved by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Bellare, A. Desai, E. Jokipii, and P.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Rogaway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in 1997 (ref. [15])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b="1" dirty="0"/>
                  <a:t> must be chosen </a:t>
                </a:r>
                <a:r>
                  <a:rPr lang="en-US" sz="2000" b="1" dirty="0" smtClean="0"/>
                  <a:t>uniformly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at random</a:t>
                </a:r>
                <a:endParaRPr lang="en-US" sz="2000" b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encrypt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th plaintext is not IND-CPA secure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=(2,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output 0; otherwise output 1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202561"/>
              </a:xfrm>
              <a:prstGeom prst="rect">
                <a:avLst/>
              </a:prstGeom>
              <a:blipFill>
                <a:blip r:embed="rId3"/>
                <a:stretch>
                  <a:fillRect b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Chained CBC (Insecure)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332181"/>
                <a:ext cx="9144000" cy="302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last ciphertext block in the previous is used as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Can </a:t>
                </a:r>
                <a:r>
                  <a:rPr lang="en-US" sz="2000" b="1" dirty="0" smtClean="0"/>
                  <a:t>reduce the bandwidth</a:t>
                </a:r>
                <a:r>
                  <a:rPr lang="en-US" sz="2000" dirty="0" smtClean="0"/>
                  <a:t>/ save communication/ Used in </a:t>
                </a:r>
                <a:r>
                  <a:rPr lang="en-US" sz="2000" b="1" dirty="0" smtClean="0"/>
                  <a:t>SSL 3.0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TLS 1.0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Not IND-CPA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l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earn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2181"/>
                <a:ext cx="9144000" cy="3025187"/>
              </a:xfrm>
              <a:prstGeom prst="rect">
                <a:avLst/>
              </a:prstGeom>
              <a:blipFill>
                <a:blip r:embed="rId3"/>
                <a:stretch>
                  <a:fillRect b="-2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066800"/>
            <a:ext cx="6324600" cy="2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PRF from PRG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210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, construct a length-preserving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a PRG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defined as follows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2104038"/>
              </a:xfrm>
              <a:prstGeom prst="rect">
                <a:avLst/>
              </a:prstGeom>
              <a:blipFill>
                <a:blip r:embed="rId3"/>
                <a:stretch>
                  <a:fillRect l="-1000"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77225" y="330923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5" y="3309236"/>
                <a:ext cx="457200" cy="228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00825" y="3927462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25" y="3927462"/>
                <a:ext cx="457200" cy="228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29825" y="3927462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5" y="3927462"/>
                <a:ext cx="457200" cy="22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626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628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78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80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729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111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8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00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781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163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0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252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 flipH="1">
            <a:off x="3029425" y="3537836"/>
            <a:ext cx="16764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3" idx="0"/>
          </p:cNvCxnSpPr>
          <p:nvPr/>
        </p:nvCxnSpPr>
        <p:spPr>
          <a:xfrm>
            <a:off x="4705825" y="3537836"/>
            <a:ext cx="17526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2191225" y="4156062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5" idx="0"/>
          </p:cNvCxnSpPr>
          <p:nvPr/>
        </p:nvCxnSpPr>
        <p:spPr>
          <a:xfrm>
            <a:off x="3029425" y="4156062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6" idx="0"/>
          </p:cNvCxnSpPr>
          <p:nvPr/>
        </p:nvCxnSpPr>
        <p:spPr>
          <a:xfrm flipH="1">
            <a:off x="5696425" y="4156062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6458425" y="4156062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8" idx="0"/>
          </p:cNvCxnSpPr>
          <p:nvPr/>
        </p:nvCxnSpPr>
        <p:spPr>
          <a:xfrm flipH="1">
            <a:off x="1801599" y="4833236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9" idx="0"/>
          </p:cNvCxnSpPr>
          <p:nvPr/>
        </p:nvCxnSpPr>
        <p:spPr>
          <a:xfrm>
            <a:off x="2191225" y="4833236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20" idx="0"/>
          </p:cNvCxnSpPr>
          <p:nvPr/>
        </p:nvCxnSpPr>
        <p:spPr>
          <a:xfrm flipH="1">
            <a:off x="3410425" y="4833236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21" idx="0"/>
          </p:cNvCxnSpPr>
          <p:nvPr/>
        </p:nvCxnSpPr>
        <p:spPr>
          <a:xfrm>
            <a:off x="3791425" y="4833236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22" idx="0"/>
          </p:cNvCxnSpPr>
          <p:nvPr/>
        </p:nvCxnSpPr>
        <p:spPr>
          <a:xfrm flipH="1">
            <a:off x="5306799" y="4833236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3" idx="0"/>
          </p:cNvCxnSpPr>
          <p:nvPr/>
        </p:nvCxnSpPr>
        <p:spPr>
          <a:xfrm>
            <a:off x="5696425" y="4833236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5" idx="0"/>
          </p:cNvCxnSpPr>
          <p:nvPr/>
        </p:nvCxnSpPr>
        <p:spPr>
          <a:xfrm flipH="1">
            <a:off x="6915625" y="4833236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26" idx="0"/>
          </p:cNvCxnSpPr>
          <p:nvPr/>
        </p:nvCxnSpPr>
        <p:spPr>
          <a:xfrm>
            <a:off x="7296625" y="4833236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7800" y="587405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74056"/>
                <a:ext cx="664926" cy="215444"/>
              </a:xfrm>
              <a:prstGeom prst="rect">
                <a:avLst/>
              </a:prstGeom>
              <a:blipFill>
                <a:blip r:embed="rId7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76051" y="587415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51" y="5874158"/>
                <a:ext cx="664926" cy="215444"/>
              </a:xfrm>
              <a:prstGeom prst="rect">
                <a:avLst/>
              </a:prstGeom>
              <a:blipFill>
                <a:blip r:embed="rId8"/>
                <a:stretch>
                  <a:fillRect l="-5505" r="-10092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51622" y="587415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22" y="5874158"/>
                <a:ext cx="664926" cy="215444"/>
              </a:xfrm>
              <a:prstGeom prst="rect">
                <a:avLst/>
              </a:prstGeom>
              <a:blipFill>
                <a:blip r:embed="rId9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79873" y="587426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73" y="5874260"/>
                <a:ext cx="664926" cy="215444"/>
              </a:xfrm>
              <a:prstGeom prst="rect">
                <a:avLst/>
              </a:prstGeom>
              <a:blipFill>
                <a:blip r:embed="rId10"/>
                <a:stretch>
                  <a:fillRect l="-5455" r="-9091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03322" y="5878484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22" y="5878484"/>
                <a:ext cx="664926" cy="215444"/>
              </a:xfrm>
              <a:prstGeom prst="rect">
                <a:avLst/>
              </a:prstGeom>
              <a:blipFill>
                <a:blip r:embed="rId11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31573" y="587858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3" y="5878586"/>
                <a:ext cx="664926" cy="215444"/>
              </a:xfrm>
              <a:prstGeom prst="rect">
                <a:avLst/>
              </a:prstGeom>
              <a:blipFill>
                <a:blip r:embed="rId12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07144" y="587858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4" y="5878586"/>
                <a:ext cx="664926" cy="215444"/>
              </a:xfrm>
              <a:prstGeom prst="rect">
                <a:avLst/>
              </a:prstGeom>
              <a:blipFill>
                <a:blip r:embed="rId13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35395" y="587868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5" y="5878688"/>
                <a:ext cx="664926" cy="215444"/>
              </a:xfrm>
              <a:prstGeom prst="rect">
                <a:avLst/>
              </a:prstGeom>
              <a:blipFill>
                <a:blip r:embed="rId14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73416" y="345152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16" y="3451528"/>
                <a:ext cx="265393" cy="246221"/>
              </a:xfrm>
              <a:prstGeom prst="rect">
                <a:avLst/>
              </a:prstGeom>
              <a:blipFill>
                <a:blip r:embed="rId1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11599" y="3454933"/>
                <a:ext cx="260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99" y="3454933"/>
                <a:ext cx="260649" cy="246221"/>
              </a:xfrm>
              <a:prstGeom prst="rect">
                <a:avLst/>
              </a:prstGeom>
              <a:blipFill>
                <a:blip r:embed="rId16"/>
                <a:stretch>
                  <a:fillRect l="-19048" r="-71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93947" y="417523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47" y="4175237"/>
                <a:ext cx="265393" cy="246221"/>
              </a:xfrm>
              <a:prstGeom prst="rect">
                <a:avLst/>
              </a:prstGeom>
              <a:blipFill>
                <a:blip r:embed="rId17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41206" y="417331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06" y="4173314"/>
                <a:ext cx="265393" cy="246221"/>
              </a:xfrm>
              <a:prstGeom prst="rect">
                <a:avLst/>
              </a:prstGeom>
              <a:blipFill>
                <a:blip r:embed="rId1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22947" y="417523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47" y="4175237"/>
                <a:ext cx="265393" cy="246221"/>
              </a:xfrm>
              <a:prstGeom prst="rect">
                <a:avLst/>
              </a:prstGeom>
              <a:blipFill>
                <a:blip r:embed="rId19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70206" y="417331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206" y="4173314"/>
                <a:ext cx="265393" cy="246221"/>
              </a:xfrm>
              <a:prstGeom prst="rect">
                <a:avLst/>
              </a:prstGeom>
              <a:blipFill>
                <a:blip r:embed="rId20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399" y="4968015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99" y="4968015"/>
                <a:ext cx="265393" cy="246221"/>
              </a:xfrm>
              <a:prstGeom prst="rect">
                <a:avLst/>
              </a:prstGeom>
              <a:blipFill>
                <a:blip r:embed="rId21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11199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4968384"/>
                <a:ext cx="265393" cy="246221"/>
              </a:xfrm>
              <a:prstGeom prst="rect">
                <a:avLst/>
              </a:prstGeom>
              <a:blipFill>
                <a:blip r:embed="rId22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325599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99" y="4968384"/>
                <a:ext cx="265393" cy="246221"/>
              </a:xfrm>
              <a:prstGeom prst="rect">
                <a:avLst/>
              </a:prstGeom>
              <a:blipFill>
                <a:blip r:embed="rId23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11399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99" y="4968753"/>
                <a:ext cx="265393" cy="246221"/>
              </a:xfrm>
              <a:prstGeom prst="rect">
                <a:avLst/>
              </a:prstGeom>
              <a:blipFill>
                <a:blip r:embed="rId24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11058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58" y="4968384"/>
                <a:ext cx="265393" cy="246221"/>
              </a:xfrm>
              <a:prstGeom prst="rect">
                <a:avLst/>
              </a:prstGeom>
              <a:blipFill>
                <a:blip r:embed="rId25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96858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8" y="4968753"/>
                <a:ext cx="265393" cy="246221"/>
              </a:xfrm>
              <a:prstGeom prst="rect">
                <a:avLst/>
              </a:prstGeom>
              <a:blipFill>
                <a:blip r:embed="rId26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28510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0" y="4968384"/>
                <a:ext cx="265393" cy="246221"/>
              </a:xfrm>
              <a:prstGeom prst="rect">
                <a:avLst/>
              </a:prstGeom>
              <a:blipFill>
                <a:blip r:embed="rId27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14310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10" y="4968753"/>
                <a:ext cx="265393" cy="246221"/>
              </a:xfrm>
              <a:prstGeom prst="rect">
                <a:avLst/>
              </a:prstGeom>
              <a:blipFill>
                <a:blip r:embed="rId2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0271" y="3309236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1" y="3309236"/>
                <a:ext cx="619529" cy="276999"/>
              </a:xfrm>
              <a:prstGeom prst="rect">
                <a:avLst/>
              </a:prstGeom>
              <a:blipFill>
                <a:blip r:embed="rId29"/>
                <a:stretch>
                  <a:fillRect l="-4902" r="-78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719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length 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, construct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length 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/>
                  <a:t> define above is a PRG with expansion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Stream Cipher from PRF: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length preserving </a:t>
                </a:r>
                <a:r>
                  <a:rPr lang="en-US" sz="2000" dirty="0" smtClean="0"/>
                  <a:t>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19625"/>
              </a:xfrm>
              <a:prstGeom prst="rect">
                <a:avLst/>
              </a:prstGeom>
              <a:blipFill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Permutation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8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permutation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is a</a:t>
                </a:r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two-input function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such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is </a:t>
                </a:r>
                <a:r>
                  <a:rPr lang="en-US" sz="2400" u="sng" dirty="0" err="1" smtClean="0">
                    <a:solidFill>
                      <a:schemeClr val="tx1"/>
                    </a:solidFill>
                  </a:rPr>
                  <a:t>bijective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requires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length-preserving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efficiently </a:t>
                </a:r>
                <a:r>
                  <a:rPr lang="en-US" sz="2000" b="1" dirty="0"/>
                  <a:t>computable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invertible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 </a:t>
                </a:r>
                <a:r>
                  <a:rPr lang="en-US" sz="2400" b="1" dirty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the set of all </a:t>
                </a:r>
                <a:r>
                  <a:rPr lang="en-US" altLang="zh-CN" sz="2400" dirty="0" err="1"/>
                  <a:t>bijective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functions 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en-US" sz="2400" b="1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 smtClean="0"/>
                  <a:t>Truly </a:t>
                </a:r>
                <a:r>
                  <a:rPr lang="en-US" altLang="zh-CN" sz="2400" b="1" dirty="0"/>
                  <a:t>Random </a:t>
                </a:r>
                <a:r>
                  <a:rPr lang="en-US" altLang="zh-CN" sz="2400" b="1" dirty="0" smtClean="0"/>
                  <a:t>Permutation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/>
                  <a:t>PRP (informal):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pseudorandom</a:t>
                </a:r>
                <a:r>
                  <a:rPr lang="en-US" altLang="zh-CN" sz="2400" dirty="0"/>
                  <a:t> if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8528"/>
              </a:xfrm>
              <a:prstGeom prst="rect">
                <a:avLst/>
              </a:prstGeom>
              <a:blipFill>
                <a:blip r:embed="rId3"/>
                <a:stretch>
                  <a:fillRect l="-1000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 computable</a:t>
                </a:r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u="sng" dirty="0" smtClean="0"/>
                  <a:t>efficiently invertible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permutation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to be a </a:t>
                </a:r>
                <a:r>
                  <a:rPr lang="en-US" sz="2400" b="1" dirty="0" smtClean="0"/>
                  <a:t>pseudorandom permutation (PRP) </a:t>
                </a:r>
                <a:r>
                  <a:rPr lang="en-US" sz="2400" dirty="0" smtClean="0"/>
                  <a:t>if for all PPT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  <a:blipFill>
                <a:blip r:embed="rId3"/>
                <a:stretch>
                  <a:fillRect l="-1000" t="-187" r="-1267" b="-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873467" y="47776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8948" y="49300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927339" y="4930085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889" r="-806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Strong PRP (Block Cipher)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07331"/>
                <a:ext cx="9144000" cy="3411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be an </a:t>
                </a:r>
                <a:r>
                  <a:rPr lang="en-US" sz="2400" u="sng" dirty="0"/>
                  <a:t>efficient computable</a:t>
                </a:r>
                <a:r>
                  <a:rPr lang="en-US" sz="24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</a:t>
                </a:r>
                <a:r>
                  <a:rPr lang="en-US" sz="2400" u="sng" dirty="0"/>
                  <a:t>efficiently invertible</a:t>
                </a:r>
                <a:r>
                  <a:rPr lang="en-US" sz="2400" dirty="0"/>
                  <a:t>, </a:t>
                </a:r>
                <a:r>
                  <a:rPr lang="en-US" sz="2400" u="sng" dirty="0"/>
                  <a:t>length-preserving</a:t>
                </a:r>
                <a:r>
                  <a:rPr lang="en-US" sz="2400" dirty="0"/>
                  <a:t>, </a:t>
                </a:r>
                <a:r>
                  <a:rPr lang="en-US" sz="2400" u="sng" dirty="0"/>
                  <a:t>keyed permutation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to be a </a:t>
                </a:r>
                <a:r>
                  <a:rPr lang="en-US" sz="2400" b="1" dirty="0" smtClean="0"/>
                  <a:t>strong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pseudorandom </a:t>
                </a:r>
                <a:r>
                  <a:rPr lang="en-US" sz="2400" b="1" dirty="0"/>
                  <a:t>permutation 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sPRP</a:t>
                </a:r>
                <a:r>
                  <a:rPr lang="en-US" sz="2400" b="1" dirty="0"/>
                  <a:t>) </a:t>
                </a:r>
                <a:r>
                  <a:rPr lang="en-US" sz="2400" dirty="0"/>
                  <a:t>if for all PPT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there is a </a:t>
                </a:r>
                <a:r>
                  <a:rPr lang="en-US" sz="2400" dirty="0"/>
                  <a:t>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7331"/>
                <a:ext cx="9144000" cy="3411575"/>
              </a:xfrm>
              <a:prstGeom prst="rect">
                <a:avLst/>
              </a:prstGeom>
              <a:blipFill>
                <a:blip r:embed="rId3"/>
                <a:stretch>
                  <a:fillRect l="-1000" t="-179" r="-1200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66528" y="4436331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436331"/>
                <a:ext cx="1564603" cy="793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49867" y="4436331"/>
                <a:ext cx="1367082" cy="1936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436331"/>
                <a:ext cx="1367082" cy="1936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73467" y="479654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7939" y="451253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512530"/>
                <a:ext cx="1212704" cy="298415"/>
              </a:xfrm>
              <a:prstGeom prst="rect">
                <a:avLst/>
              </a:prstGeom>
              <a:blipFill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0800000" flipH="1">
            <a:off x="3868948" y="494894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7939" y="493153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931538"/>
                <a:ext cx="1212704" cy="298415"/>
              </a:xfrm>
              <a:prstGeom prst="rect">
                <a:avLst/>
              </a:prstGeom>
              <a:blipFill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927339" y="5503130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45548" y="5219113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5219113"/>
                <a:ext cx="18299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0600" y="5302332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02332"/>
                <a:ext cx="1136530" cy="276999"/>
              </a:xfrm>
              <a:prstGeom prst="rect">
                <a:avLst/>
              </a:prstGeom>
              <a:blipFill>
                <a:blip r:embed="rId9"/>
                <a:stretch>
                  <a:fillRect l="-7527" t="-28889" r="-806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66528" y="5579331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5579331"/>
                <a:ext cx="1564603" cy="7936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3870960" y="590792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05432" y="5623908"/>
                <a:ext cx="1284006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623908"/>
                <a:ext cx="1284006" cy="331757"/>
              </a:xfrm>
              <a:prstGeom prst="rect">
                <a:avLst/>
              </a:prstGeom>
              <a:blipFill>
                <a:blip r:embed="rId11"/>
                <a:stretch>
                  <a:fillRect l="-4265" r="-474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3866441" y="606032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05432" y="6042916"/>
                <a:ext cx="1279004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6042916"/>
                <a:ext cx="1279004" cy="331757"/>
              </a:xfrm>
              <a:prstGeom prst="rect">
                <a:avLst/>
              </a:prstGeom>
              <a:blipFill>
                <a:blip r:embed="rId12"/>
                <a:stretch>
                  <a:fillRect l="-2381" r="-476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3" grpId="0"/>
      <p:bldP spid="26" grpId="0"/>
      <p:bldP spid="27" grpId="0"/>
      <p:bldP spid="28" grpId="0" animBg="1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PRP 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008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PRP.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the 3-round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Feistel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negligible; 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no collisions,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computationally indistinguishable from the 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output of truly random permutation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08615"/>
              </a:xfrm>
              <a:prstGeom prst="rect">
                <a:avLst/>
              </a:prstGeom>
              <a:blipFill>
                <a:blip r:embed="rId3"/>
                <a:stretch>
                  <a:fillRect l="-1000" b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6" idx="2"/>
            <a:endCxn id="5" idx="3"/>
          </p:cNvCxnSpPr>
          <p:nvPr/>
        </p:nvCxnSpPr>
        <p:spPr>
          <a:xfrm rot="5400000">
            <a:off x="7385553" y="15512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flipH="1">
            <a:off x="6619375" y="20523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>
          <a:xfrm flipH="1">
            <a:off x="6492738" y="15240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86700" y="20523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97583" y="23292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7584" y="2521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89964" y="21438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89964" y="23293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85166" y="28067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05955" y="30836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5956" y="32760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8336" y="28981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498336" y="30837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617208" y="28017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7414301" y="35576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620899" y="35576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01384" y="36524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501384" y="38379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01384" y="38308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01385" y="4023283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925312" y="419359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4193590"/>
                <a:ext cx="1143000" cy="228600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317232" y="419359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32" y="4193590"/>
                <a:ext cx="1143000" cy="228600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7899509" y="4022902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7408653" y="28021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85480" y="25084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blipFill>
                <a:blip r:embed="rId16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7892315" y="35604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92629" y="32621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/>
      <p:bldP spid="11" grpId="0"/>
      <p:bldP spid="12" grpId="0"/>
      <p:bldP spid="63" grpId="0" animBg="1"/>
      <p:bldP spid="64" grpId="0" animBg="1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sPRP</a:t>
            </a:r>
            <a:r>
              <a:rPr lang="en-US" dirty="0" smtClean="0"/>
              <a:t> </a:t>
            </a:r>
            <a:r>
              <a:rPr lang="en-US" dirty="0"/>
              <a:t>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754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strong PRP.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Luby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C.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Rackoff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How to construct pseudorandom permutations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from pseudorandom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functions. SIAM J. Computing, 17(2):373–386, 1988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54250"/>
              </a:xfrm>
              <a:prstGeom prst="rect">
                <a:avLst/>
              </a:prstGeom>
              <a:blipFill>
                <a:blip r:embed="rId3"/>
                <a:stretch>
                  <a:fillRect l="-1000"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/>
          <p:cNvCxnSpPr>
            <a:stCxn id="57" idx="2"/>
            <a:endCxn id="58" idx="3"/>
          </p:cNvCxnSpPr>
          <p:nvPr/>
        </p:nvCxnSpPr>
        <p:spPr>
          <a:xfrm rot="5400000">
            <a:off x="7385553" y="15512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1"/>
            <a:endCxn id="61" idx="3"/>
          </p:cNvCxnSpPr>
          <p:nvPr/>
        </p:nvCxnSpPr>
        <p:spPr>
          <a:xfrm flipH="1">
            <a:off x="6619375" y="20523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2"/>
            <a:endCxn id="61" idx="0"/>
          </p:cNvCxnSpPr>
          <p:nvPr/>
        </p:nvCxnSpPr>
        <p:spPr>
          <a:xfrm flipH="1">
            <a:off x="6492738" y="15240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86700" y="20523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497583" y="23292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97584" y="2521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89964" y="21438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89964" y="23293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85166" y="28067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505955" y="30836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05956" y="32760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8336" y="28981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6498336" y="30837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617208" y="28017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>
            <a:off x="7414301" y="35576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620899" y="35576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501384" y="36524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501384" y="38379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501384" y="38308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501385" y="4031082"/>
            <a:ext cx="907" cy="16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Elbow Connector 86"/>
          <p:cNvCxnSpPr/>
          <p:nvPr/>
        </p:nvCxnSpPr>
        <p:spPr>
          <a:xfrm rot="10800000">
            <a:off x="7408653" y="28021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885480" y="25084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/>
          <p:cNvCxnSpPr/>
          <p:nvPr/>
        </p:nvCxnSpPr>
        <p:spPr>
          <a:xfrm>
            <a:off x="7892315" y="35604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892629" y="32621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6519672" y="4560641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519672" y="455354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519673" y="474594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943600" y="4916252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16252"/>
                <a:ext cx="1143000" cy="228600"/>
              </a:xfrm>
              <a:prstGeom prst="rect">
                <a:avLst/>
              </a:prstGeom>
              <a:blipFill>
                <a:blip r:embed="rId16"/>
                <a:stretch>
                  <a:fillRect b="-12195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335520" y="4916252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20" y="4916252"/>
                <a:ext cx="1143000" cy="228600"/>
              </a:xfrm>
              <a:prstGeom prst="rect">
                <a:avLst/>
              </a:prstGeom>
              <a:blipFill>
                <a:blip r:embed="rId17"/>
                <a:stretch>
                  <a:fillRect b="-12195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917797" y="4745564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156198" y="399248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98" y="3992489"/>
                <a:ext cx="283667" cy="276999"/>
              </a:xfrm>
              <a:prstGeom prst="rect">
                <a:avLst/>
              </a:prstGeom>
              <a:blipFill>
                <a:blip r:embed="rId18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910808" y="39933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08" y="3993331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20000" r="-4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013059" y="4112586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59" y="4112586"/>
                <a:ext cx="431322" cy="381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/>
          <p:cNvCxnSpPr/>
          <p:nvPr/>
        </p:nvCxnSpPr>
        <p:spPr>
          <a:xfrm rot="10800000">
            <a:off x="7437280" y="4284341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43878" y="428434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386794" y="414025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794" y="4140251"/>
                <a:ext cx="253274" cy="276999"/>
              </a:xfrm>
              <a:prstGeom prst="rect">
                <a:avLst/>
              </a:prstGeom>
              <a:blipFill>
                <a:blip r:embed="rId21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/>
          <p:cNvCxnSpPr/>
          <p:nvPr/>
        </p:nvCxnSpPr>
        <p:spPr>
          <a:xfrm>
            <a:off x="6516324" y="437828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912608" y="4263980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10018" y="404252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27156</TotalTime>
  <Words>340</Words>
  <Application>Microsoft Office PowerPoint</Application>
  <PresentationFormat>On-screen Show (4:3)</PresentationFormat>
  <Paragraphs>255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Office Theme</vt:lpstr>
      <vt:lpstr>Cryptography (2021 Fall) PRF⇔PRG, PRP, sPRP, PRF⇔PRP modes of encryption, ECB, CBC</vt:lpstr>
      <vt:lpstr>PRF from PRG</vt:lpstr>
      <vt:lpstr>PRG from PRF</vt:lpstr>
      <vt:lpstr>PowerPoint Presentation</vt:lpstr>
      <vt:lpstr>Pseudorandom Permutation</vt:lpstr>
      <vt:lpstr>PRP</vt:lpstr>
      <vt:lpstr>Strong PRP (Block Cipher)</vt:lpstr>
      <vt:lpstr>PRP from PRF</vt:lpstr>
      <vt:lpstr>sPRP from PRF</vt:lpstr>
      <vt:lpstr>PowerPoint Presentation</vt:lpstr>
      <vt:lpstr>Encrypting More Efficiently</vt:lpstr>
      <vt:lpstr>Modes of Operation</vt:lpstr>
      <vt:lpstr>PowerPoint Presentation</vt:lpstr>
      <vt:lpstr> ECB</vt:lpstr>
      <vt:lpstr>CBC</vt:lpstr>
      <vt:lpstr>CBC</vt:lpstr>
      <vt:lpstr>Chained CBC (Insecure)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653</cp:revision>
  <cp:lastPrinted>2021-10-29T02:00:11Z</cp:lastPrinted>
  <dcterms:created xsi:type="dcterms:W3CDTF">2014-04-06T04:43:09Z</dcterms:created>
  <dcterms:modified xsi:type="dcterms:W3CDTF">2021-10-29T04:04:24Z</dcterms:modified>
</cp:coreProperties>
</file>