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501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2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0.png"/><Relationship Id="rId13" Type="http://schemas.openxmlformats.org/officeDocument/2006/relationships/image" Target="../media/image205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53.png"/><Relationship Id="rId51" Type="http://schemas.openxmlformats.org/officeDocument/2006/relationships/image" Target="../media/image165.png"/><Relationship Id="rId42" Type="http://schemas.openxmlformats.org/officeDocument/2006/relationships/image" Target="../media/image281.png"/><Relationship Id="rId47" Type="http://schemas.openxmlformats.org/officeDocument/2006/relationships/image" Target="../media/image321.png"/><Relationship Id="rId50" Type="http://schemas.openxmlformats.org/officeDocument/2006/relationships/image" Target="../media/image351.png"/><Relationship Id="rId55" Type="http://schemas.openxmlformats.org/officeDocument/2006/relationships/image" Target="../media/image1700.png"/><Relationship Id="rId38" Type="http://schemas.openxmlformats.org/officeDocument/2006/relationships/image" Target="../media/image152.png"/><Relationship Id="rId46" Type="http://schemas.openxmlformats.org/officeDocument/2006/relationships/image" Target="../media/image312.png"/><Relationship Id="rId2" Type="http://schemas.openxmlformats.org/officeDocument/2006/relationships/notesSlide" Target="../notesSlides/notesSlide3.xml"/><Relationship Id="rId41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51.png"/><Relationship Id="rId40" Type="http://schemas.openxmlformats.org/officeDocument/2006/relationships/image" Target="../media/image268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49" Type="http://schemas.openxmlformats.org/officeDocument/2006/relationships/image" Target="../media/image341.png"/><Relationship Id="rId44" Type="http://schemas.openxmlformats.org/officeDocument/2006/relationships/image" Target="../media/image309.png"/><Relationship Id="rId52" Type="http://schemas.openxmlformats.org/officeDocument/2006/relationships/image" Target="../media/image166.png"/><Relationship Id="rId43" Type="http://schemas.openxmlformats.org/officeDocument/2006/relationships/image" Target="../media/image2911.png"/><Relationship Id="rId48" Type="http://schemas.openxmlformats.org/officeDocument/2006/relationships/image" Target="../media/image3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72" Type="http://schemas.openxmlformats.org/officeDocument/2006/relationships/image" Target="../media/image260.png"/><Relationship Id="rId55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image" Target="../media/image256.png"/><Relationship Id="rId76" Type="http://schemas.openxmlformats.org/officeDocument/2006/relationships/image" Target="../media/image264.png"/><Relationship Id="rId59" Type="http://schemas.openxmlformats.org/officeDocument/2006/relationships/image" Target="../media/image247.png"/><Relationship Id="rId67" Type="http://schemas.openxmlformats.org/officeDocument/2006/relationships/image" Target="../media/image255.png"/><Relationship Id="rId71" Type="http://schemas.openxmlformats.org/officeDocument/2006/relationships/image" Target="../media/image259.png"/><Relationship Id="rId2" Type="http://schemas.openxmlformats.org/officeDocument/2006/relationships/notesSlide" Target="../notesSlides/notesSlide5.xml"/><Relationship Id="rId54" Type="http://schemas.openxmlformats.org/officeDocument/2006/relationships/image" Target="../media/image219.png"/><Relationship Id="rId62" Type="http://schemas.openxmlformats.org/officeDocument/2006/relationships/image" Target="../media/image250.png"/><Relationship Id="rId70" Type="http://schemas.openxmlformats.org/officeDocument/2006/relationships/image" Target="../media/image258.png"/><Relationship Id="rId75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246.png"/><Relationship Id="rId66" Type="http://schemas.openxmlformats.org/officeDocument/2006/relationships/image" Target="../media/image254.png"/><Relationship Id="rId74" Type="http://schemas.openxmlformats.org/officeDocument/2006/relationships/image" Target="../media/image262.png"/><Relationship Id="rId79" Type="http://schemas.openxmlformats.org/officeDocument/2006/relationships/image" Target="../media/image1.png"/><Relationship Id="rId57" Type="http://schemas.openxmlformats.org/officeDocument/2006/relationships/image" Target="../media/image245.png"/><Relationship Id="rId61" Type="http://schemas.openxmlformats.org/officeDocument/2006/relationships/image" Target="../media/image249.png"/><Relationship Id="rId60" Type="http://schemas.openxmlformats.org/officeDocument/2006/relationships/image" Target="../media/image248.png"/><Relationship Id="rId65" Type="http://schemas.openxmlformats.org/officeDocument/2006/relationships/image" Target="../media/image253.png"/><Relationship Id="rId73" Type="http://schemas.openxmlformats.org/officeDocument/2006/relationships/image" Target="../media/image261.png"/><Relationship Id="rId52" Type="http://schemas.openxmlformats.org/officeDocument/2006/relationships/image" Target="../media/image2020.png"/><Relationship Id="rId78" Type="http://schemas.openxmlformats.org/officeDocument/2006/relationships/image" Target="../media/image266.png"/><Relationship Id="rId56" Type="http://schemas.openxmlformats.org/officeDocument/2006/relationships/image" Target="../media/image244.png"/><Relationship Id="rId64" Type="http://schemas.openxmlformats.org/officeDocument/2006/relationships/image" Target="../media/image252.png"/><Relationship Id="rId69" Type="http://schemas.openxmlformats.org/officeDocument/2006/relationships/image" Target="../media/image257.png"/><Relationship Id="rId77" Type="http://schemas.openxmlformats.org/officeDocument/2006/relationships/image" Target="../media/image26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png"/><Relationship Id="rId39" Type="http://schemas.openxmlformats.org/officeDocument/2006/relationships/image" Target="../media/image303.png"/><Relationship Id="rId34" Type="http://schemas.openxmlformats.org/officeDocument/2006/relationships/image" Target="../media/image298.png"/><Relationship Id="rId42" Type="http://schemas.openxmlformats.org/officeDocument/2006/relationships/image" Target="../media/image306.png"/><Relationship Id="rId25" Type="http://schemas.openxmlformats.org/officeDocument/2006/relationships/image" Target="../media/image289.png"/><Relationship Id="rId33" Type="http://schemas.openxmlformats.org/officeDocument/2006/relationships/image" Target="../media/image297.png"/><Relationship Id="rId38" Type="http://schemas.openxmlformats.org/officeDocument/2006/relationships/image" Target="../media/image302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93.png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8.png"/><Relationship Id="rId32" Type="http://schemas.openxmlformats.org/officeDocument/2006/relationships/image" Target="../media/image296.png"/><Relationship Id="rId37" Type="http://schemas.openxmlformats.org/officeDocument/2006/relationships/image" Target="../media/image301.png"/><Relationship Id="rId40" Type="http://schemas.openxmlformats.org/officeDocument/2006/relationships/image" Target="../media/image304.png"/><Relationship Id="rId28" Type="http://schemas.openxmlformats.org/officeDocument/2006/relationships/image" Target="../media/image292.png"/><Relationship Id="rId36" Type="http://schemas.openxmlformats.org/officeDocument/2006/relationships/image" Target="../media/image300.png"/><Relationship Id="rId31" Type="http://schemas.openxmlformats.org/officeDocument/2006/relationships/image" Target="../media/image295.png"/><Relationship Id="rId44" Type="http://schemas.openxmlformats.org/officeDocument/2006/relationships/image" Target="../media/image308.png"/><Relationship Id="rId27" Type="http://schemas.openxmlformats.org/officeDocument/2006/relationships/image" Target="../media/image291.png"/><Relationship Id="rId30" Type="http://schemas.openxmlformats.org/officeDocument/2006/relationships/image" Target="../media/image294.png"/><Relationship Id="rId35" Type="http://schemas.openxmlformats.org/officeDocument/2006/relationships/image" Target="../media/image299.png"/><Relationship Id="rId43" Type="http://schemas.openxmlformats.org/officeDocument/2006/relationships/image" Target="../media/image30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OFB, CTR, message integrity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Integrity</a:t>
            </a:r>
            <a:endParaRPr lang="en-US" sz="3100" dirty="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05000" y="2119451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3648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828800" y="1673919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Transfer $1000 from Alice’s account to Bob’s</a:t>
            </a:r>
            <a:endParaRPr 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52" y="1524000"/>
            <a:ext cx="1562100" cy="12496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0" y="301144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</a:t>
            </a:r>
            <a:r>
              <a:rPr lang="en-US" altLang="zh-CN" sz="2400" b="1" dirty="0" smtClean="0"/>
              <a:t>uestions that will be asked by the bank: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Is the message really from Alice?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Has the message been modified?</a:t>
            </a:r>
          </a:p>
          <a:p>
            <a:r>
              <a:rPr lang="en-US" altLang="zh-CN" sz="2400" b="1" dirty="0" smtClean="0"/>
              <a:t>Message Integrity: </a:t>
            </a:r>
            <a:r>
              <a:rPr lang="en-US" altLang="zh-CN" sz="2400" dirty="0" smtClean="0"/>
              <a:t> prevent undetected tampering of messages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Unauthorized modifications should be detectable</a:t>
            </a:r>
          </a:p>
          <a:p>
            <a:r>
              <a:rPr lang="en-US" altLang="zh-CN" sz="2400" b="1" dirty="0" smtClean="0"/>
              <a:t>Encryptions cannot provide message integrity</a:t>
            </a:r>
            <a:r>
              <a:rPr lang="en-US" altLang="zh-CN" sz="2400" dirty="0" smtClean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 prevent </a:t>
            </a:r>
            <a:r>
              <a:rPr lang="en-US" sz="2000" dirty="0"/>
              <a:t>unauthorized access of the </a:t>
            </a:r>
            <a:r>
              <a:rPr lang="en-US" sz="2000" dirty="0" smtClean="0"/>
              <a:t>messages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Encryption cannot prevent undetected tampering of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𝐀𝐥𝐢𝐜𝐞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99778"/>
                <a:ext cx="5979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84" r="-102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6578350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43700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4300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21397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5736929" y="2715399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16520" y="2586123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228105" y="2588792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41979" y="3794899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31372" y="259093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5246" y="379704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5883251" y="2588792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31966" y="2588792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05528" y="258331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6054" y="258598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7565981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8524772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63475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730925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18022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OFB is probabilistic/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not required to be invertible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a PRF, then </a:t>
                </a:r>
                <a:r>
                  <a:rPr lang="en-US" sz="2400" b="1" dirty="0" smtClean="0"/>
                  <a:t>OFB </a:t>
                </a:r>
                <a:r>
                  <a:rPr lang="en-US" sz="2400" b="1" dirty="0"/>
                  <a:t>is IND-CPA secure.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b="1" dirty="0" smtClean="0"/>
                  <a:t>never be reused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Encryption and decryption must be done </a:t>
                </a:r>
                <a:r>
                  <a:rPr lang="en-US" sz="2400" b="1" dirty="0" smtClean="0"/>
                  <a:t>sequentially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But it is possible to </a:t>
                </a:r>
                <a:r>
                  <a:rPr lang="en-US" sz="2400" b="1" dirty="0" smtClean="0"/>
                  <a:t>generate the pad in advance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t="-264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||⋯||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lit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|⋯||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7746"/>
                <a:ext cx="9144000" cy="3120854"/>
              </a:xfrm>
              <a:prstGeom prst="rect">
                <a:avLst/>
              </a:prstGeom>
              <a:blipFill rotWithShape="0">
                <a:blip r:embed="rId37"/>
                <a:stretch>
                  <a:fillRect l="-1000" t="-195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93" y="4592575"/>
                <a:ext cx="685800" cy="68580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993" y="4592575"/>
                <a:ext cx="685800" cy="68580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8" y="5517435"/>
                <a:ext cx="352367" cy="276999"/>
              </a:xfrm>
              <a:prstGeom prst="rect">
                <a:avLst/>
              </a:prstGeom>
              <a:blipFill>
                <a:blip r:embed="rId40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29" y="6050752"/>
                <a:ext cx="255070" cy="276999"/>
              </a:xfrm>
              <a:prstGeom prst="rect">
                <a:avLst/>
              </a:prstGeom>
              <a:blipFill>
                <a:blip r:embed="rId41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06" y="6053153"/>
                <a:ext cx="260391" cy="276999"/>
              </a:xfrm>
              <a:prstGeom prst="rect">
                <a:avLst/>
              </a:prstGeom>
              <a:blipFill>
                <a:blip r:embed="rId4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96" y="6050752"/>
                <a:ext cx="260391" cy="276999"/>
              </a:xfrm>
              <a:prstGeom prst="rect">
                <a:avLst/>
              </a:prstGeom>
              <a:blipFill>
                <a:blip r:embed="rId4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6200000" flipH="1">
            <a:off x="1195754" y="558789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19" idx="0"/>
          </p:cNvCxnSpPr>
          <p:nvPr/>
        </p:nvCxnSpPr>
        <p:spPr>
          <a:xfrm flipH="1">
            <a:off x="1380663" y="5278375"/>
            <a:ext cx="1030" cy="31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0" idx="0"/>
          </p:cNvCxnSpPr>
          <p:nvPr/>
        </p:nvCxnSpPr>
        <p:spPr>
          <a:xfrm flipH="1">
            <a:off x="2371532" y="5306176"/>
            <a:ext cx="1703" cy="2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0"/>
          </p:cNvCxnSpPr>
          <p:nvPr/>
        </p:nvCxnSpPr>
        <p:spPr>
          <a:xfrm>
            <a:off x="3359390" y="5303775"/>
            <a:ext cx="2742" cy="28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22777"/>
                <a:ext cx="364139" cy="276999"/>
              </a:xfrm>
              <a:prstGeom prst="rect">
                <a:avLst/>
              </a:prstGeom>
              <a:blipFill>
                <a:blip r:embed="rId44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3" y="4096707"/>
                <a:ext cx="364139" cy="276999"/>
              </a:xfrm>
              <a:prstGeom prst="rect">
                <a:avLst/>
              </a:prstGeom>
              <a:blipFill rotWithShape="0">
                <a:blip r:embed="rId45"/>
                <a:stretch>
                  <a:fillRect l="-13333" r="-1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  <a:endCxn id="16" idx="0"/>
          </p:cNvCxnSpPr>
          <p:nvPr/>
        </p:nvCxnSpPr>
        <p:spPr>
          <a:xfrm flipH="1">
            <a:off x="563070" y="4373706"/>
            <a:ext cx="2473" cy="171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59" y="5524196"/>
                <a:ext cx="255807" cy="276999"/>
              </a:xfrm>
              <a:prstGeom prst="rect">
                <a:avLst/>
              </a:prstGeom>
              <a:blipFill>
                <a:blip r:embed="rId46"/>
                <a:stretch>
                  <a:fillRect l="-24390" r="-29268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628" y="5521258"/>
                <a:ext cx="255807" cy="276999"/>
              </a:xfrm>
              <a:prstGeom prst="rect">
                <a:avLst/>
              </a:prstGeom>
              <a:blipFill>
                <a:blip r:embed="rId47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28" y="5521258"/>
                <a:ext cx="255807" cy="276999"/>
              </a:xfrm>
              <a:prstGeom prst="rect">
                <a:avLst/>
              </a:prstGeom>
              <a:blipFill>
                <a:blip r:embed="rId48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41" idx="2"/>
            <a:endCxn id="7" idx="0"/>
          </p:cNvCxnSpPr>
          <p:nvPr/>
        </p:nvCxnSpPr>
        <p:spPr>
          <a:xfrm>
            <a:off x="3359591" y="4373706"/>
            <a:ext cx="3302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31" y="5512527"/>
                <a:ext cx="357742" cy="276999"/>
              </a:xfrm>
              <a:prstGeom prst="rect">
                <a:avLst/>
              </a:prstGeom>
              <a:blipFill>
                <a:blip r:embed="rId49"/>
                <a:stretch>
                  <a:fillRect l="-8475" r="-508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rot="16200000" flipH="1">
            <a:off x="2203974" y="5582988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72" y="5517178"/>
                <a:ext cx="357742" cy="276999"/>
              </a:xfrm>
              <a:prstGeom prst="rect">
                <a:avLst/>
              </a:prstGeom>
              <a:blipFill>
                <a:blip r:embed="rId50"/>
                <a:stretch>
                  <a:fillRect l="-8475" r="-50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6200000" flipH="1">
            <a:off x="3162765" y="5587639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1380663" y="5801195"/>
            <a:ext cx="217" cy="27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10" idx="0"/>
          </p:cNvCxnSpPr>
          <p:nvPr/>
        </p:nvCxnSpPr>
        <p:spPr>
          <a:xfrm>
            <a:off x="2371532" y="5798257"/>
            <a:ext cx="2770" cy="25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11" idx="0"/>
          </p:cNvCxnSpPr>
          <p:nvPr/>
        </p:nvCxnSpPr>
        <p:spPr>
          <a:xfrm flipH="1">
            <a:off x="3361092" y="5798257"/>
            <a:ext cx="1040" cy="2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3" y="4096707"/>
                <a:ext cx="768095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4" y="4096707"/>
                <a:ext cx="768095" cy="276999"/>
              </a:xfrm>
              <a:prstGeom prst="rect">
                <a:avLst/>
              </a:prstGeom>
              <a:blipFill rotWithShape="0">
                <a:blip r:embed="rId52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43" y="4096707"/>
                <a:ext cx="768095" cy="276999"/>
              </a:xfrm>
              <a:prstGeom prst="rect">
                <a:avLst/>
              </a:prstGeom>
              <a:blipFill rotWithShape="0">
                <a:blip r:embed="rId53"/>
                <a:stretch>
                  <a:fillRect l="-5556" r="-7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40" idx="2"/>
            <a:endCxn id="6" idx="0"/>
          </p:cNvCxnSpPr>
          <p:nvPr/>
        </p:nvCxnSpPr>
        <p:spPr>
          <a:xfrm flipH="1">
            <a:off x="2372293" y="4373706"/>
            <a:ext cx="859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5" idx="0"/>
          </p:cNvCxnSpPr>
          <p:nvPr/>
        </p:nvCxnSpPr>
        <p:spPr>
          <a:xfrm flipH="1">
            <a:off x="1381693" y="4373706"/>
            <a:ext cx="3048" cy="2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3"/>
              <p:cNvSpPr/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PRF, then CTR is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can be PRF, PRP, </a:t>
                </a:r>
                <a:r>
                  <a:rPr lang="en-US" sz="2000" dirty="0" err="1" smtClean="0"/>
                  <a:t>sPRP</a:t>
                </a:r>
                <a:endParaRPr lang="en-US" sz="20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can never be reused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𝑐𝑡𝑟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 repeat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encryptions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cannot be too small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and decryption in parallel</a:t>
                </a:r>
              </a:p>
            </p:txBody>
          </p:sp>
        </mc:Choice>
        <mc:Fallback xmlns="">
          <p:sp>
            <p:nvSpPr>
              <p:cNvPr id="53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14800"/>
                <a:ext cx="4648200" cy="2322174"/>
              </a:xfrm>
              <a:prstGeom prst="rect">
                <a:avLst/>
              </a:prstGeom>
              <a:blipFill rotWithShape="0">
                <a:blip r:embed="rId55"/>
                <a:stretch>
                  <a:fillRect l="-1181" r="-787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58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PRF, then CTR is IND-CPA secure.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the CTR mode of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replace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CTR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choose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𝑐𝑡𝑟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for</a:t>
                </a:r>
                <a:r>
                  <a:rPr lang="en-US" sz="200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proof is done by showing that for any PPT algorithm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329023"/>
              </a:xfrm>
              <a:prstGeom prst="rect">
                <a:avLst/>
              </a:prstGeom>
              <a:blipFill rotWithShape="0">
                <a:blip r:embed="rId6"/>
                <a:stretch>
                  <a:fillRect l="-1000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7620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32" y="762000"/>
                <a:ext cx="1330868" cy="510540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2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74" y="947047"/>
                <a:ext cx="1832489" cy="299313"/>
              </a:xfrm>
              <a:prstGeom prst="rect">
                <a:avLst/>
              </a:prstGeom>
              <a:blipFill rotWithShape="0">
                <a:blip r:embed="rId55"/>
                <a:stretch>
                  <a:fillRect l="-333" r="-333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1681051"/>
                <a:ext cx="1908278" cy="299313"/>
              </a:xfrm>
              <a:prstGeom prst="rect">
                <a:avLst/>
              </a:prstGeom>
              <a:blipFill rotWithShape="0">
                <a:blip r:embed="rId56"/>
                <a:stretch>
                  <a:fillRect l="-4153" t="-2041" r="-41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2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2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292" y="2275793"/>
                <a:ext cx="736740" cy="276999"/>
              </a:xfrm>
              <a:prstGeom prst="rect">
                <a:avLst/>
              </a:prstGeom>
              <a:blipFill rotWithShape="0">
                <a:blip r:embed="rId57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16" y="2542401"/>
                <a:ext cx="1245084" cy="276999"/>
              </a:xfrm>
              <a:prstGeom prst="rect">
                <a:avLst/>
              </a:prstGeom>
              <a:blipFill rotWithShape="0">
                <a:blip r:embed="rId58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1330868" cy="510540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289324"/>
                <a:ext cx="1335302" cy="276999"/>
              </a:xfrm>
              <a:prstGeom prst="rect">
                <a:avLst/>
              </a:prstGeom>
              <a:blipFill rotWithShape="0">
                <a:blip r:embed="rId60"/>
                <a:stretch>
                  <a:fillRect l="-3653" r="-45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1926788" y="1390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990600"/>
                <a:ext cx="1263616" cy="368947"/>
              </a:xfrm>
              <a:prstGeom prst="rect">
                <a:avLst/>
              </a:prstGeom>
              <a:blipFill rotWithShape="0">
                <a:blip r:embed="rId61"/>
                <a:stretch>
                  <a:fillRect r="-14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1957962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1551801"/>
                <a:ext cx="1302088" cy="276999"/>
              </a:xfrm>
              <a:prstGeom prst="rect">
                <a:avLst/>
              </a:prstGeom>
              <a:blipFill rotWithShape="0">
                <a:blip r:embed="rId6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1923325" y="27618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36" y="2471047"/>
                <a:ext cx="1219436" cy="321370"/>
              </a:xfrm>
              <a:prstGeom prst="rect">
                <a:avLst/>
              </a:prstGeom>
              <a:blipFill rotWithShape="0">
                <a:blip r:embed="rId63"/>
                <a:stretch>
                  <a:fillRect r="-1500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1954499" y="29142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𝒪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𝑐𝑡𝑟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350" y="2923401"/>
                <a:ext cx="1570623" cy="321370"/>
              </a:xfrm>
              <a:prstGeom prst="rect">
                <a:avLst/>
              </a:prstGeom>
              <a:blipFill rotWithShape="0">
                <a:blip r:embed="rId64"/>
                <a:stretch>
                  <a:fillRect r="-1167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590800"/>
                <a:ext cx="1291123" cy="276999"/>
              </a:xfrm>
              <a:prstGeom prst="rect">
                <a:avLst/>
              </a:prstGeom>
              <a:blipFill rotWithShape="0">
                <a:blip r:embed="rId65"/>
                <a:stretch>
                  <a:fillRect l="-3302" r="-4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2895600"/>
                <a:ext cx="989310" cy="276999"/>
              </a:xfrm>
              <a:prstGeom prst="rect">
                <a:avLst/>
              </a:prstGeom>
              <a:blipFill rotWithShape="0">
                <a:blip r:embed="rId66"/>
                <a:stretch>
                  <a:fillRect l="-8642" t="-2222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4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18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3918847"/>
                <a:ext cx="248721" cy="276999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18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61124"/>
                <a:ext cx="1335302" cy="276999"/>
              </a:xfrm>
              <a:prstGeom prst="rect">
                <a:avLst/>
              </a:prstGeom>
              <a:blipFill rotWithShape="0">
                <a:blip r:embed="rId68"/>
                <a:stretch>
                  <a:fillRect l="-3182" r="-45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1931955" y="43620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H="1">
            <a:off x="1963129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18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338846"/>
                <a:ext cx="237244" cy="276999"/>
              </a:xfrm>
              <a:prstGeom prst="rect">
                <a:avLst/>
              </a:prstGeom>
              <a:blipFill rotWithShape="0">
                <a:blip r:embed="rId6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5932967"/>
                <a:ext cx="227562" cy="276999"/>
              </a:xfrm>
              <a:prstGeom prst="rect">
                <a:avLst/>
              </a:prstGeom>
              <a:blipFill rotWithShape="0">
                <a:blip r:embed="rId70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611" y="3967225"/>
                <a:ext cx="1263616" cy="368947"/>
              </a:xfrm>
              <a:prstGeom prst="rect">
                <a:avLst/>
              </a:prstGeom>
              <a:blipFill rotWithShape="0">
                <a:blip r:embed="rId71"/>
                <a:stretch>
                  <a:fillRect r="-1449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6" y="4528426"/>
                <a:ext cx="1302088" cy="276999"/>
              </a:xfrm>
              <a:prstGeom prst="rect">
                <a:avLst/>
              </a:prstGeom>
              <a:blipFill rotWithShape="0">
                <a:blip r:embed="rId72"/>
                <a:stretch>
                  <a:fillRect l="-6075" t="-4444" r="-65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9401"/>
                <a:ext cx="413959" cy="276999"/>
              </a:xfrm>
              <a:prstGeom prst="rect">
                <a:avLst/>
              </a:prstGeom>
              <a:blipFill rotWithShape="0">
                <a:blip r:embed="rId73"/>
                <a:stretch>
                  <a:fillRect l="-10294" r="-441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4653687"/>
                <a:ext cx="1908278" cy="299313"/>
              </a:xfrm>
              <a:prstGeom prst="rect">
                <a:avLst/>
              </a:prstGeom>
              <a:blipFill rotWithShape="0">
                <a:blip r:embed="rId74"/>
                <a:stretch>
                  <a:fillRect l="-4153" r="-415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2037"/>
                <a:ext cx="413959" cy="276999"/>
              </a:xfrm>
              <a:prstGeom prst="rect">
                <a:avLst/>
              </a:prstGeom>
              <a:blipFill rotWithShape="0">
                <a:blip r:embed="rId75"/>
                <a:stretch>
                  <a:fillRect l="-10294" r="-4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50" y="3493625"/>
                <a:ext cx="1978555" cy="299313"/>
              </a:xfrm>
              <a:prstGeom prst="rect">
                <a:avLst/>
              </a:prstGeom>
              <a:blipFill rotWithShape="0">
                <a:blip r:embed="rId76"/>
                <a:stretch>
                  <a:fillRect l="-4012" r="-4321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1975"/>
                <a:ext cx="364139" cy="276999"/>
              </a:xfrm>
              <a:prstGeom prst="rect">
                <a:avLst/>
              </a:prstGeom>
              <a:blipFill rotWithShape="0">
                <a:blip r:embed="rId77"/>
                <a:stretch>
                  <a:fillRect l="-11667" r="-11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80982"/>
                <a:ext cx="6875682" cy="504818"/>
              </a:xfrm>
              <a:prstGeom prst="rect">
                <a:avLst/>
              </a:prstGeom>
              <a:blipFill rotWithShape="0">
                <a:blip r:embed="rId52"/>
                <a:stretch>
                  <a:fillRect l="-709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100" y="5223805"/>
                <a:ext cx="1541961" cy="617861"/>
              </a:xfrm>
              <a:prstGeom prst="rect">
                <a:avLst/>
              </a:prstGeom>
              <a:blipFill rotWithShape="0">
                <a:blip r:embed="rId7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0"/>
                <a:ext cx="8077200" cy="504818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08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52" grpId="0"/>
      <p:bldP spid="43" grpId="0"/>
      <p:bldP spid="56" grpId="0"/>
      <p:bldP spid="58" grpId="0"/>
      <p:bldP spid="59" grpId="0"/>
      <p:bldP spid="60" grpId="0"/>
      <p:bldP spid="61" grpId="0"/>
      <p:bldP spid="62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8422" y="762000"/>
            <a:ext cx="2542373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32" y="762000"/>
                <a:ext cx="1330868" cy="51054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269887" y="12378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74" y="947047"/>
                <a:ext cx="1832489" cy="299313"/>
              </a:xfrm>
              <a:prstGeom prst="rect">
                <a:avLst/>
              </a:prstGeom>
              <a:blipFill rotWithShape="0">
                <a:blip r:embed="rId25"/>
                <a:stretch>
                  <a:fillRect l="-332" r="-33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1681051"/>
                <a:ext cx="1908278" cy="299313"/>
              </a:xfrm>
              <a:prstGeom prst="rect">
                <a:avLst/>
              </a:prstGeom>
              <a:blipFill rotWithShape="0">
                <a:blip r:embed="rId26"/>
                <a:stretch>
                  <a:fillRect l="-3195" t="-2041" r="-383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4269888" y="16764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9496" y="2559811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92" y="2275793"/>
                <a:ext cx="736740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316" y="2542401"/>
                <a:ext cx="1245084" cy="276999"/>
              </a:xfrm>
              <a:prstGeom prst="rect">
                <a:avLst/>
              </a:prstGeom>
              <a:blipFill rotWithShape="0">
                <a:blip r:embed="rId28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1289324"/>
                <a:ext cx="1335302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3196" r="-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57" y="2590800"/>
                <a:ext cx="1291123" cy="276999"/>
              </a:xfrm>
              <a:prstGeom prst="rect">
                <a:avLst/>
              </a:prstGeom>
              <a:blipFill rotWithShape="0">
                <a:blip r:embed="rId30"/>
                <a:stretch>
                  <a:fillRect l="-3791" r="-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0" y="2895600"/>
                <a:ext cx="989310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8642" t="-2222" r="-617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4271592" y="3505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275054" y="4209654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75" y="3918847"/>
                <a:ext cx="1787412" cy="299313"/>
              </a:xfrm>
              <a:prstGeom prst="rect">
                <a:avLst/>
              </a:prstGeom>
              <a:blipFill rotWithShape="0">
                <a:blip r:embed="rId32"/>
                <a:stretch>
                  <a:fillRect l="-1365" t="-2041" r="-44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4275055" y="46482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78" y="4261124"/>
                <a:ext cx="1335302" cy="276999"/>
              </a:xfrm>
              <a:prstGeom prst="rect">
                <a:avLst/>
              </a:prstGeom>
              <a:blipFill rotWithShape="0">
                <a:blip r:embed="rId33"/>
                <a:stretch>
                  <a:fillRect l="-3196" r="-91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4275110" y="5334000"/>
            <a:ext cx="1844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722" y="5338846"/>
                <a:ext cx="237244" cy="276999"/>
              </a:xfrm>
              <a:prstGeom prst="rect">
                <a:avLst/>
              </a:prstGeom>
              <a:blipFill rotWithShape="0">
                <a:blip r:embed="rId34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399401"/>
                <a:ext cx="413959" cy="276999"/>
              </a:xfrm>
              <a:prstGeom prst="rect">
                <a:avLst/>
              </a:prstGeom>
              <a:blipFill rotWithShape="0">
                <a:blip r:embed="rId35"/>
                <a:stretch>
                  <a:fillRect l="-11940" r="-59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𝑐𝑡𝑟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4653687"/>
                <a:ext cx="1908278" cy="299313"/>
              </a:xfrm>
              <a:prstGeom prst="rect">
                <a:avLst/>
              </a:prstGeom>
              <a:blipFill rotWithShape="0">
                <a:blip r:embed="rId36"/>
                <a:stretch>
                  <a:fillRect l="-3195" r="-383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72037"/>
                <a:ext cx="413959" cy="276999"/>
              </a:xfrm>
              <a:prstGeom prst="rect">
                <a:avLst/>
              </a:prstGeom>
              <a:blipFill rotWithShape="0">
                <a:blip r:embed="rId37"/>
                <a:stretch>
                  <a:fillRect l="-11940" r="-59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𝑐𝑡𝑟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50" y="3493625"/>
                <a:ext cx="1978555" cy="299313"/>
              </a:xfrm>
              <a:prstGeom prst="rect">
                <a:avLst/>
              </a:prstGeom>
              <a:blipFill rotWithShape="0">
                <a:blip r:embed="rId38"/>
                <a:stretch>
                  <a:fillRect l="-3077" r="-369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𝑐𝑡𝑟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211975"/>
                <a:ext cx="364139" cy="276999"/>
              </a:xfrm>
              <a:prstGeom prst="rect">
                <a:avLst/>
              </a:prstGeom>
              <a:blipFill rotWithShape="0">
                <a:blip r:embed="rId39"/>
                <a:stretch>
                  <a:fillRect l="-13559" r="-1355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Part 2: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𝐧𝐞𝐠𝐥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41" y="135072"/>
                <a:ext cx="5141685" cy="550728"/>
              </a:xfrm>
              <a:prstGeom prst="rect">
                <a:avLst/>
              </a:prstGeom>
              <a:blipFill rotWithShape="0">
                <a:blip r:embed="rId40"/>
                <a:stretch>
                  <a:fillRect l="-106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7"/>
              <p:cNvSpPr txBox="1"/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51" y="5223805"/>
                <a:ext cx="2547429" cy="617861"/>
              </a:xfrm>
              <a:prstGeom prst="rect">
                <a:avLst/>
              </a:prstGeom>
              <a:blipFill rotWithShape="0">
                <a:blip r:embed="rId4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53"/>
              <p:cNvSpPr txBox="1"/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91" y="3134436"/>
                <a:ext cx="1211870" cy="276999"/>
              </a:xfrm>
              <a:prstGeom prst="rect">
                <a:avLst/>
              </a:prstGeom>
              <a:blipFill rotWithShape="0">
                <a:blip r:embed="rId42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79" y="760926"/>
                <a:ext cx="1155701" cy="276999"/>
              </a:xfrm>
              <a:prstGeom prst="rect">
                <a:avLst/>
              </a:prstGeom>
              <a:blipFill rotWithShape="0">
                <a:blip r:embed="rId43"/>
                <a:stretch>
                  <a:fillRect l="-6878" t="-2222" r="-52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upper bound of the message length&amp;number of queries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5335"/>
                <a:ext cx="9067800" cy="461665"/>
              </a:xfrm>
              <a:prstGeom prst="rect">
                <a:avLst/>
              </a:prstGeom>
              <a:blipFill rotWithShape="0">
                <a:blip r:embed="rId4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5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58" grpId="0"/>
      <p:bldP spid="59" grpId="0"/>
      <p:bldP spid="60" grpId="0"/>
      <p:bldP spid="61" grpId="0"/>
      <p:bldP spid="62" grpId="0"/>
      <p:bldP spid="47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random counter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number of blocks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𝑐𝑡𝑟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: the event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the event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occurs, then</a:t>
                </a:r>
                <a:r>
                  <a:rPr lang="en-US" altLang="zh-CN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is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encrypted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using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occurs, then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it is easy to decide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𝐎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𝐎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negligible function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5904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2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27217</TotalTime>
  <Words>310</Words>
  <Application>Microsoft Office PowerPoint</Application>
  <PresentationFormat>On-screen Show (4:3)</PresentationFormat>
  <Paragraphs>164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Office Theme</vt:lpstr>
      <vt:lpstr>Cryptography (2021 Fall) OFB, CTR, message integrity </vt:lpstr>
      <vt:lpstr>OFB</vt:lpstr>
      <vt:lpstr>OFB</vt:lpstr>
      <vt:lpstr>CTR</vt:lpstr>
      <vt:lpstr>Security</vt:lpstr>
      <vt:lpstr>PowerPoint Presentation</vt:lpstr>
      <vt:lpstr>PowerPoint Presentation</vt:lpstr>
      <vt:lpstr>PowerPoint Presentation</vt:lpstr>
      <vt:lpstr>PowerPoint Presentation</vt:lpstr>
      <vt:lpstr>Message Integrity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661</cp:revision>
  <cp:lastPrinted>2021-10-29T02:00:11Z</cp:lastPrinted>
  <dcterms:created xsi:type="dcterms:W3CDTF">2014-04-06T04:43:09Z</dcterms:created>
  <dcterms:modified xsi:type="dcterms:W3CDTF">2021-11-03T04:01:32Z</dcterms:modified>
</cp:coreProperties>
</file>