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2" r:id="rId17"/>
    <p:sldId id="516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>
      <p:cViewPr varScale="1">
        <p:scale>
          <a:sx n="115" d="100"/>
          <a:sy n="115" d="100"/>
        </p:scale>
        <p:origin x="11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2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6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4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71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8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8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 smtClean="0"/>
              <a:t>message authentication code, fixed-length MAC from PRF</a:t>
            </a:r>
            <a:br>
              <a:rPr lang="en-US" altLang="zh-CN" sz="2200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724612"/>
                <a:ext cx="9144000" cy="3990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</a:t>
                </a:r>
                <a:r>
                  <a:rPr lang="en-US" altLang="zh-CN" sz="2400" b="1" dirty="0" smtClean="0"/>
                  <a:t>existentially unforgeable under an adaptive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 message attack (EUF-CMA) </a:t>
                </a:r>
                <a:r>
                  <a:rPr lang="en-US" altLang="zh-CN" sz="2400" dirty="0" smtClean="0"/>
                  <a:t>if </a:t>
                </a:r>
                <a:r>
                  <a:rPr lang="en-US" altLang="zh-CN" sz="2400" dirty="0"/>
                  <a:t>for all </a:t>
                </a:r>
                <a:r>
                  <a:rPr lang="en-US" altLang="zh-CN" sz="2400" b="1" dirty="0"/>
                  <a:t>PPT</a:t>
                </a:r>
                <a:r>
                  <a:rPr lang="en-US" altLang="zh-CN" sz="2400" dirty="0"/>
                  <a:t> adversary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there is a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negligible </a:t>
                </a:r>
                <a:r>
                  <a:rPr lang="en-US" altLang="zh-CN" sz="2400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400" b="1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 where </a:t>
                </a:r>
                <a:r>
                  <a:rPr lang="en-US" altLang="zh-CN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and the </a:t>
                </a:r>
                <a:r>
                  <a:rPr lang="en-US" altLang="zh-CN" sz="2400" dirty="0" smtClean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random </a:t>
                </a:r>
                <a:r>
                  <a:rPr lang="en-US" altLang="zh-CN" sz="2400" dirty="0"/>
                  <a:t>coins used in the experiment.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Replay attack</a:t>
                </a:r>
                <a:r>
                  <a:rPr lang="en-US" altLang="zh-CN" sz="2400" dirty="0" smtClean="0"/>
                  <a:t>:  an adversary may intercept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and send it again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s</a:t>
                </a:r>
                <a:r>
                  <a:rPr lang="en-US" altLang="zh-CN" sz="2000" b="1" dirty="0" smtClean="0"/>
                  <a:t>equence numbers</a:t>
                </a:r>
                <a:r>
                  <a:rPr lang="en-US" altLang="zh-CN" sz="2000" dirty="0" smtClean="0"/>
                  <a:t>: need to be synchronized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t</a:t>
                </a:r>
                <a:r>
                  <a:rPr lang="en-US" altLang="zh-CN" sz="2000" b="1" dirty="0" smtClean="0"/>
                  <a:t>ime-stamp</a:t>
                </a:r>
                <a:r>
                  <a:rPr lang="en-US" altLang="zh-CN" sz="2000" dirty="0" smtClean="0"/>
                  <a:t>: send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4612"/>
                <a:ext cx="9144000" cy="39903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3" b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2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Fixed-Length MAC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910679"/>
                <a:ext cx="9144000" cy="319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 a length-preserving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fixed-length MAC</a:t>
                </a: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output 1 iff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  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canonical verification</a:t>
                </a: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10679"/>
                <a:ext cx="9144000" cy="319472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90" b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713652"/>
                <a:ext cx="9144000" cy="3239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</a:t>
                </a:r>
                <a:r>
                  <a:rPr lang="en-US" altLang="zh-CN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 smtClean="0"/>
                  <a:t> is a PRF,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EUF-CMA.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replace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: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: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: output 1 iff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 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proof is done by showing that for any PPT algorithm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 </a:t>
                </a: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0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3652"/>
                <a:ext cx="9144000" cy="32393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8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73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4003131" y="1560000"/>
            <a:ext cx="1600199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7279732" y="1560000"/>
            <a:ext cx="13308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16"/>
          <p:cNvCxnSpPr/>
          <p:nvPr/>
        </p:nvCxnSpPr>
        <p:spPr>
          <a:xfrm flipH="1">
            <a:off x="5603332" y="30632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5"/>
              <p:cNvSpPr txBox="1"/>
              <p:nvPr/>
            </p:nvSpPr>
            <p:spPr>
              <a:xfrm>
                <a:off x="6090832" y="2779200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32" y="2779200"/>
                <a:ext cx="62677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621" t="-2222" r="-126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20"/>
          <p:cNvCxnSpPr/>
          <p:nvPr/>
        </p:nvCxnSpPr>
        <p:spPr>
          <a:xfrm flipH="1">
            <a:off x="5612850" y="207940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"/>
              <p:cNvSpPr txBox="1"/>
              <p:nvPr/>
            </p:nvSpPr>
            <p:spPr>
              <a:xfrm>
                <a:off x="5956457" y="1788600"/>
                <a:ext cx="1053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57" y="1788600"/>
                <a:ext cx="105394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90" t="-2174" r="-809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22"/>
          <p:cNvCxnSpPr/>
          <p:nvPr/>
        </p:nvCxnSpPr>
        <p:spPr>
          <a:xfrm rot="10800000" flipH="1">
            <a:off x="5612851" y="2474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2"/>
          <p:cNvSpPr/>
          <p:nvPr/>
        </p:nvSpPr>
        <p:spPr>
          <a:xfrm>
            <a:off x="990600" y="1560000"/>
            <a:ext cx="12546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/>
              <p:nvPr/>
            </p:nvSpPr>
            <p:spPr>
              <a:xfrm>
                <a:off x="1100237" y="1584658"/>
                <a:ext cx="212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37" y="1584658"/>
                <a:ext cx="21249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20"/>
          <p:cNvCxnSpPr/>
          <p:nvPr/>
        </p:nvCxnSpPr>
        <p:spPr>
          <a:xfrm flipH="1">
            <a:off x="2286000" y="2078886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4"/>
              <p:cNvSpPr txBox="1"/>
              <p:nvPr/>
            </p:nvSpPr>
            <p:spPr>
              <a:xfrm>
                <a:off x="2828652" y="1788079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52" y="1788079"/>
                <a:ext cx="32149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321" r="-754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22"/>
          <p:cNvCxnSpPr/>
          <p:nvPr/>
        </p:nvCxnSpPr>
        <p:spPr>
          <a:xfrm rot="10800000" flipH="1">
            <a:off x="2286001" y="22458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4"/>
              <p:cNvSpPr txBox="1"/>
              <p:nvPr/>
            </p:nvSpPr>
            <p:spPr>
              <a:xfrm>
                <a:off x="2500086" y="2255457"/>
                <a:ext cx="1137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86" y="2255457"/>
                <a:ext cx="113742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43" t="-2222" r="-6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6186714" y="2197401"/>
                <a:ext cx="215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14" y="2197401"/>
                <a:ext cx="21550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5714" r="-8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0"/>
          <p:cNvCxnSpPr/>
          <p:nvPr/>
        </p:nvCxnSpPr>
        <p:spPr>
          <a:xfrm flipH="1">
            <a:off x="2286000" y="311664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4"/>
              <p:cNvSpPr txBox="1"/>
              <p:nvPr/>
            </p:nvSpPr>
            <p:spPr>
              <a:xfrm>
                <a:off x="2828652" y="2825840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52" y="2825840"/>
                <a:ext cx="25083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2"/>
          <p:cNvCxnSpPr/>
          <p:nvPr/>
        </p:nvCxnSpPr>
        <p:spPr>
          <a:xfrm rot="10800000" flipH="1">
            <a:off x="2275117" y="326904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4"/>
              <p:cNvSpPr txBox="1"/>
              <p:nvPr/>
            </p:nvSpPr>
            <p:spPr>
              <a:xfrm>
                <a:off x="2489202" y="3278704"/>
                <a:ext cx="1054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02" y="3278704"/>
                <a:ext cx="105484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780" t="-4444" r="-75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118535" y="3253652"/>
                <a:ext cx="136786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35" y="3253652"/>
                <a:ext cx="1367865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9821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315200" y="1589028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589028"/>
                <a:ext cx="26712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0455" r="-1590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038600" y="1589028"/>
                <a:ext cx="227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589028"/>
                <a:ext cx="2275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0" y="962888"/>
                <a:ext cx="9144000" cy="520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1: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2888"/>
                <a:ext cx="9144000" cy="520912"/>
              </a:xfrm>
              <a:prstGeom prst="rect">
                <a:avLst/>
              </a:prstGeom>
              <a:blipFill rotWithShape="0">
                <a:blip r:embed="rId14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4150800"/>
                <a:ext cx="9144000" cy="2173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50800"/>
                <a:ext cx="9144000" cy="2173800"/>
              </a:xfrm>
              <a:prstGeom prst="rect">
                <a:avLst/>
              </a:prstGeom>
              <a:blipFill rotWithShape="0">
                <a:blip r:embed="rId15"/>
                <a:stretch>
                  <a:fillRect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3" grpId="0"/>
      <p:bldP spid="16" grpId="0" animBg="1"/>
      <p:bldP spid="17" grpId="0"/>
      <p:bldP spid="19" grpId="0"/>
      <p:bldP spid="21" grpId="0"/>
      <p:bldP spid="22" grpId="0"/>
      <p:bldP spid="25" grpId="0"/>
      <p:bldP spid="27" grpId="0"/>
      <p:bldP spid="3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1981200" y="1752600"/>
            <a:ext cx="1600199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257801" y="1752600"/>
            <a:ext cx="13308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16"/>
          <p:cNvCxnSpPr/>
          <p:nvPr/>
        </p:nvCxnSpPr>
        <p:spPr>
          <a:xfrm flipH="1">
            <a:off x="3581401" y="32558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5"/>
              <p:cNvSpPr txBox="1"/>
              <p:nvPr/>
            </p:nvSpPr>
            <p:spPr>
              <a:xfrm>
                <a:off x="4068901" y="2971800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01" y="2971800"/>
                <a:ext cx="62677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621" t="-4444" r="-126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20"/>
          <p:cNvCxnSpPr/>
          <p:nvPr/>
        </p:nvCxnSpPr>
        <p:spPr>
          <a:xfrm flipH="1">
            <a:off x="3590919" y="227200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"/>
              <p:cNvSpPr txBox="1"/>
              <p:nvPr/>
            </p:nvSpPr>
            <p:spPr>
              <a:xfrm>
                <a:off x="3934526" y="1981200"/>
                <a:ext cx="1053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526" y="1981200"/>
                <a:ext cx="105394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90" t="-2222" r="-809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22"/>
          <p:cNvCxnSpPr/>
          <p:nvPr/>
        </p:nvCxnSpPr>
        <p:spPr>
          <a:xfrm rot="10800000" flipH="1">
            <a:off x="3590920" y="26670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3921669" y="2362200"/>
                <a:ext cx="1110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669" y="2362200"/>
                <a:ext cx="11104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846" t="-444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2096604" y="3446252"/>
                <a:ext cx="136786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04" y="3446252"/>
                <a:ext cx="1367865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9821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27"/>
              <p:cNvSpPr txBox="1"/>
              <p:nvPr/>
            </p:nvSpPr>
            <p:spPr>
              <a:xfrm>
                <a:off x="5750469" y="42950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69" y="4295001"/>
                <a:ext cx="2671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455" r="-1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24102" y="1781628"/>
                <a:ext cx="1340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102" y="1781628"/>
                <a:ext cx="134036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0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27"/>
          <p:cNvSpPr txBox="1"/>
          <p:nvPr/>
        </p:nvSpPr>
        <p:spPr>
          <a:xfrm>
            <a:off x="2310513" y="4293078"/>
            <a:ext cx="10015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Challenger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990600"/>
                <a:ext cx="9144000" cy="520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Part 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20912"/>
              </a:xfrm>
              <a:prstGeom prst="rect">
                <a:avLst/>
              </a:prstGeom>
              <a:blipFill rotWithShape="0"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0" y="4643951"/>
                <a:ext cx="9144000" cy="1657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truly random for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∉{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5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3951"/>
                <a:ext cx="9144000" cy="16573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11" grpId="0"/>
      <p:bldP spid="12" grpId="0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5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Arbitrary-Length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QUESTION: </a:t>
                </a:r>
                <a:r>
                  <a:rPr lang="en-US" altLang="zh-CN" sz="2400" dirty="0" smtClean="0"/>
                  <a:t>How to construct an MAC for arbitrarily long messages?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Fixed-Length MAC: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based on PRF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EUF-CMA secure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Idea</a:t>
                </a:r>
                <a:r>
                  <a:rPr lang="en-US" altLang="zh-CN" sz="2400" dirty="0" smtClean="0"/>
                  <a:t>: Build an arbitrary-length MAC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𝚷</m:t>
                        </m:r>
                      </m:e>
                      <m:sup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1</a:t>
                </a:r>
                <a:r>
                  <a:rPr lang="en-US" altLang="zh-CN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Block re-Ordering Attack: forgery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2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Truncation attack: forgery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missed!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3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Mix-and-match attack: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forgery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9" b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2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Encryption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 smtClean="0"/>
                  <a:t> Integrity</a:t>
                </a:r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752600"/>
                <a:ext cx="9143999" cy="363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One-Time Pad: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Attack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will be </a:t>
                </a:r>
                <a:r>
                  <a:rPr lang="en-US" sz="2000" dirty="0" smtClean="0"/>
                  <a:t>flipped, without being detected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PRG-based Encryption Scheme: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</a:t>
                </a:r>
                <a:r>
                  <a:rPr lang="en-US" sz="24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Attack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will be flipped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without being detected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PRF-based Encryption Scheme: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Attack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will be flipped, </a:t>
                </a:r>
                <a:r>
                  <a:rPr lang="en-US" sz="2000" dirty="0" smtClean="0"/>
                  <a:t>without </a:t>
                </a:r>
                <a:r>
                  <a:rPr lang="en-US" sz="2000" dirty="0"/>
                  <a:t>being detected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3999" cy="3637919"/>
              </a:xfrm>
              <a:prstGeom prst="rect">
                <a:avLst/>
              </a:prstGeom>
              <a:blipFill rotWithShape="0">
                <a:blip r:embed="rId5"/>
                <a:stretch>
                  <a:fillRect l="-1000" t="-168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7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OFB: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length-preserving PRF/PRP/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3121343" y="403084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86693" y="3525671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7293" y="3528072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4390" y="352567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2279922" y="2621431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4259513" y="2492155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771098" y="2494824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84972" y="3700931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74365" y="249697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8239" y="370307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2426244" y="2494824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4959" y="2494824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48521" y="2489351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69047" y="2492020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4108974" y="4025937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5067765" y="403058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06468" y="4172501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273918" y="4174522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61015" y="4172501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</a:t>
                </a:r>
                <a:r>
                  <a:rPr lang="en-US" sz="2400" dirty="0" smtClean="0"/>
                  <a:t> 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flip a bit of any of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ciphertext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:r>
                  <a:rPr lang="en-US" sz="2000" dirty="0" smtClean="0"/>
                  <a:t>the message will </a:t>
                </a:r>
                <a:r>
                  <a:rPr lang="en-US" sz="2000" dirty="0"/>
                  <a:t>be </a:t>
                </a:r>
                <a:r>
                  <a:rPr lang="en-US" sz="2000" dirty="0" smtClean="0"/>
                  <a:t>flipped, </a:t>
                </a:r>
                <a:r>
                  <a:rPr lang="en-US" sz="2000" dirty="0"/>
                  <a:t>without being detected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18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8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CTR: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length-preserving PRF/PRP/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3752855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18205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8805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5902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67" r="-11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2947182" y="2438400"/>
            <a:ext cx="2473" cy="21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5880033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4740486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475" r="-678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5699277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37980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05430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92527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99105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105" y="2161401"/>
                <a:ext cx="76809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06566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66" y="2161401"/>
                <a:ext cx="76809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555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80305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05" y="2161401"/>
                <a:ext cx="76809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4893855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09634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Attack: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flip a bit of any of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ciphertext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the message will be </a:t>
                </a:r>
                <a:r>
                  <a:rPr lang="en-US" sz="2000" dirty="0" smtClean="0"/>
                  <a:t>flipped</a:t>
                </a:r>
                <a:r>
                  <a:rPr lang="en-US" sz="2000" dirty="0"/>
                  <a:t>, without being </a:t>
                </a:r>
                <a:r>
                  <a:rPr lang="en-US" sz="2000" dirty="0" smtClean="0"/>
                  <a:t>detected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21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8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97605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CBC: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 length-preserving 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7605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33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93" y="3177608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439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93" y="3177608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345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93" y="3177608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2303" y="2231005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03" y="2231005"/>
                <a:ext cx="3488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0735" y="2233406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35" y="2233406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6890" y="2231005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90" y="2231005"/>
                <a:ext cx="3542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2697" y="435616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97" y="4356168"/>
                <a:ext cx="2550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5260" y="43585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60" y="4358569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71100" y="435616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0" y="4356168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896332" y="257377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96293" y="3888808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86893" y="3891209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73990" y="3888808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436537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365371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45673" y="270756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73" y="2707569"/>
                <a:ext cx="29264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2889522" y="2984568"/>
            <a:ext cx="2473" cy="13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77639" y="27114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39" y="2711449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3898833" y="294969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01351" y="2853689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66612" y="257083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47919" y="270851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19" y="2708511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4869113" y="294675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57212" y="257083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38519" y="270851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19" y="2708511"/>
                <a:ext cx="25327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5859713" y="294675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80698" y="2857961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80698" y="285796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94572" y="406406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83965" y="2860108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83965" y="2860108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97839" y="4066215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4733937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flip a bit of the initial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same bit (location)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will be </a:t>
                </a:r>
                <a:r>
                  <a:rPr lang="en-US" sz="2000" dirty="0"/>
                  <a:t>flipped, without being </a:t>
                </a:r>
                <a:r>
                  <a:rPr lang="en-US" sz="2000" dirty="0" smtClean="0"/>
                  <a:t>detected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3937"/>
                <a:ext cx="9144000" cy="904863"/>
              </a:xfrm>
              <a:prstGeom prst="rect">
                <a:avLst/>
              </a:prstGeom>
              <a:blipFill rotWithShape="0">
                <a:blip r:embed="rId18"/>
                <a:stretch>
                  <a:fillRect l="-1000" t="-676" b="-8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19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ECB: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length-preserving 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839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148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839720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54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839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93110" y="20574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10" y="2057400"/>
                <a:ext cx="3488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526" r="-70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1542" y="20598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42" y="2059801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7697" y="20574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97" y="2057400"/>
                <a:ext cx="3542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23504" y="40182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504" y="4018280"/>
                <a:ext cx="2550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6067" y="40206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67" y="4020681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41907" y="40182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7" y="4018280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3467100" y="23343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4457700" y="23368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5444797" y="23343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67100" y="35509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57700" y="35533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44797" y="35509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364605"/>
                <a:ext cx="9144000" cy="1237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Attacks: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Change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 order of ciphertext blocks: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decryption: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message blocks will be reordered, </a:t>
                </a:r>
                <a:r>
                  <a:rPr lang="en-US" dirty="0"/>
                  <a:t>without being </a:t>
                </a:r>
                <a:r>
                  <a:rPr lang="en-US" dirty="0" smtClean="0"/>
                  <a:t>detected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64605"/>
                <a:ext cx="9144000" cy="1237262"/>
              </a:xfrm>
              <a:prstGeom prst="rect">
                <a:avLst/>
              </a:prstGeom>
              <a:blipFill rotWithShape="0">
                <a:blip r:embed="rId13"/>
                <a:stretch>
                  <a:fillRect l="-1000" t="-493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 Authentication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90152"/>
                <a:ext cx="9144000" cy="5015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Objective: </a:t>
                </a:r>
                <a:r>
                  <a:rPr lang="en-US" sz="2400" dirty="0" smtClean="0"/>
                  <a:t>ensures message integrity in the following sense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Detect unauthorized </a:t>
                </a:r>
                <a:r>
                  <a:rPr lang="en-US" sz="2000" u="sng" dirty="0" smtClean="0"/>
                  <a:t>modification</a:t>
                </a:r>
                <a:r>
                  <a:rPr lang="en-US" sz="2000" dirty="0" smtClean="0"/>
                  <a:t> of a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Detect unauthorized </a:t>
                </a:r>
                <a:r>
                  <a:rPr lang="en-US" sz="2000" u="sng" dirty="0" smtClean="0"/>
                  <a:t>injection</a:t>
                </a:r>
                <a:r>
                  <a:rPr lang="en-US" sz="2000" dirty="0" smtClean="0"/>
                  <a:t> of a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message authentication code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(MAC) </a:t>
                </a:r>
                <a:r>
                  <a:rPr lang="en-US" sz="2400" dirty="0" smtClean="0"/>
                  <a:t>is a tuple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of three PPT algorithms,  where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: key-generation,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tag-generation,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verification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Correctness</a:t>
                </a:r>
                <a:r>
                  <a:rPr lang="en-US" sz="2000" dirty="0" smtClean="0"/>
                  <a:t>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𝐌𝐚𝐜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0152"/>
                <a:ext cx="9144000" cy="501509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" b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990600" y="2681585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681585"/>
                <a:ext cx="4325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7742500" y="2664767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2500" y="2664767"/>
                <a:ext cx="43255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09800" y="2895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819400" y="2495550"/>
                <a:ext cx="2590800" cy="2857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essage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2495550"/>
                <a:ext cx="2590800" cy="285750"/>
              </a:xfrm>
              <a:prstGeom prst="rect">
                <a:avLst/>
              </a:prstGeom>
              <a:blipFill rotWithShape="0">
                <a:blip r:embed="rId6"/>
                <a:stretch>
                  <a:fillRect t="-22449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507039" y="2495550"/>
                <a:ext cx="533400" cy="2857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tag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7039" y="2495550"/>
                <a:ext cx="533400" cy="285750"/>
              </a:xfrm>
              <a:prstGeom prst="rect">
                <a:avLst/>
              </a:prstGeom>
              <a:blipFill rotWithShape="0">
                <a:blip r:embed="rId7"/>
                <a:stretch>
                  <a:fillRect l="-15556" t="-22449" r="-3333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36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75" y="22860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hard to learn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unknown &amp;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is not observed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for any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  <a:blipFill>
                <a:blip r:embed="rId3"/>
                <a:stretch>
                  <a:fillRect l="-1000" t="-424" r="-600" b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/>
          <p:nvPr/>
        </p:nvSpPr>
        <p:spPr>
          <a:xfrm>
            <a:off x="1761786" y="28194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6"/>
          <p:cNvSpPr/>
          <p:nvPr/>
        </p:nvSpPr>
        <p:spPr>
          <a:xfrm>
            <a:off x="5658419" y="28194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/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6"/>
          <p:cNvCxnSpPr/>
          <p:nvPr/>
        </p:nvCxnSpPr>
        <p:spPr>
          <a:xfrm flipH="1">
            <a:off x="3982019" y="47471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5"/>
              <p:cNvSpPr txBox="1"/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476" r="-2017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991537" y="36436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1"/>
              <p:cNvSpPr txBox="1"/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882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2"/>
          <p:cNvCxnSpPr/>
          <p:nvPr/>
        </p:nvCxnSpPr>
        <p:spPr>
          <a:xfrm rot="10800000" flipH="1">
            <a:off x="3991538" y="37094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messages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862" t="-26000" r="-7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/>
      <p:bldP spid="18" grpId="0"/>
      <p:bldP spid="19" grpId="0"/>
      <p:bldP spid="20" grpId="0"/>
      <p:bldP spid="22" grpId="0"/>
      <p:bldP spid="23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27240</TotalTime>
  <Words>415</Words>
  <Application>Microsoft Office PowerPoint</Application>
  <PresentationFormat>On-screen Show (4:3)</PresentationFormat>
  <Paragraphs>208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Office Theme</vt:lpstr>
      <vt:lpstr>Cryptography (2021 Fall) message authentication code, fixed-length MAC from PRF </vt:lpstr>
      <vt:lpstr>Encryption ⇏ Integrity</vt:lpstr>
      <vt:lpstr>Encryption ⇏ Integrity</vt:lpstr>
      <vt:lpstr>Encryption ⇏ Integrity</vt:lpstr>
      <vt:lpstr>Encryption ⇏ Integrity</vt:lpstr>
      <vt:lpstr>Encryption ⇏ Integrity</vt:lpstr>
      <vt:lpstr>PowerPoint Presentation</vt:lpstr>
      <vt:lpstr>Message Authentication Code</vt:lpstr>
      <vt:lpstr>Security</vt:lpstr>
      <vt:lpstr>Security</vt:lpstr>
      <vt:lpstr>PowerPoint Presentation</vt:lpstr>
      <vt:lpstr>Fixed-Length MAC from PRF</vt:lpstr>
      <vt:lpstr>Security</vt:lpstr>
      <vt:lpstr>Security</vt:lpstr>
      <vt:lpstr>Security</vt:lpstr>
      <vt:lpstr>PowerPoint Presentation</vt:lpstr>
      <vt:lpstr>Arbitrary-Length 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662</cp:revision>
  <cp:lastPrinted>2021-10-29T02:00:11Z</cp:lastPrinted>
  <dcterms:created xsi:type="dcterms:W3CDTF">2014-04-06T04:43:09Z</dcterms:created>
  <dcterms:modified xsi:type="dcterms:W3CDTF">2021-11-06T05:25:02Z</dcterms:modified>
</cp:coreProperties>
</file>