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503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8" r:id="rId15"/>
    <p:sldId id="522" r:id="rId16"/>
    <p:sldId id="519" r:id="rId17"/>
    <p:sldId id="520" r:id="rId18"/>
    <p:sldId id="521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>
      <p:cViewPr varScale="1">
        <p:scale>
          <a:sx n="88" d="100"/>
          <a:sy n="88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6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9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6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9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1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103.png"/><Relationship Id="rId4" Type="http://schemas.openxmlformats.org/officeDocument/2006/relationships/image" Target="../../clipboard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09.png"/><Relationship Id="rId3" Type="http://schemas.openxmlformats.org/officeDocument/2006/relationships/image" Target="../../clipboard/media/image104.png"/><Relationship Id="rId7" Type="http://schemas.openxmlformats.org/officeDocument/2006/relationships/image" Target="../../clipboard/media/image10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07.png"/><Relationship Id="rId11" Type="http://schemas.openxmlformats.org/officeDocument/2006/relationships/image" Target="../../clipboard/media/image112.png"/><Relationship Id="rId5" Type="http://schemas.openxmlformats.org/officeDocument/2006/relationships/image" Target="../../clipboard/media/image106.png"/><Relationship Id="rId10" Type="http://schemas.openxmlformats.org/officeDocument/2006/relationships/image" Target="../../clipboard/media/image111.png"/><Relationship Id="rId4" Type="http://schemas.openxmlformats.org/officeDocument/2006/relationships/image" Target="../../clipboard/media/image105.png"/><Relationship Id="rId9" Type="http://schemas.openxmlformats.org/officeDocument/2006/relationships/image" Target="../../clipboard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1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20.png"/><Relationship Id="rId13" Type="http://schemas.openxmlformats.org/officeDocument/2006/relationships/image" Target="../../clipboard/media/image125.png"/><Relationship Id="rId18" Type="http://schemas.openxmlformats.org/officeDocument/2006/relationships/image" Target="../../clipboard/media/image130.png"/><Relationship Id="rId26" Type="http://schemas.openxmlformats.org/officeDocument/2006/relationships/image" Target="../../clipboard/media/image138.png"/><Relationship Id="rId3" Type="http://schemas.openxmlformats.org/officeDocument/2006/relationships/image" Target="../media/image1010.png"/><Relationship Id="rId21" Type="http://schemas.openxmlformats.org/officeDocument/2006/relationships/image" Target="../../clipboard/media/image133.png"/><Relationship Id="rId7" Type="http://schemas.openxmlformats.org/officeDocument/2006/relationships/image" Target="../../clipboard/media/image119.png"/><Relationship Id="rId12" Type="http://schemas.openxmlformats.org/officeDocument/2006/relationships/image" Target="../../clipboard/media/image124.png"/><Relationship Id="rId17" Type="http://schemas.openxmlformats.org/officeDocument/2006/relationships/image" Target="../../clipboard/media/image129.png"/><Relationship Id="rId25" Type="http://schemas.openxmlformats.org/officeDocument/2006/relationships/image" Target="../../clipboard/media/image137.png"/><Relationship Id="rId2" Type="http://schemas.openxmlformats.org/officeDocument/2006/relationships/notesSlide" Target="../notesSlides/notesSlide4.xml"/><Relationship Id="rId16" Type="http://schemas.openxmlformats.org/officeDocument/2006/relationships/image" Target="../../clipboard/media/image128.png"/><Relationship Id="rId20" Type="http://schemas.openxmlformats.org/officeDocument/2006/relationships/image" Target="../../clipboard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18.png"/><Relationship Id="rId11" Type="http://schemas.openxmlformats.org/officeDocument/2006/relationships/image" Target="../../clipboard/media/image123.png"/><Relationship Id="rId24" Type="http://schemas.openxmlformats.org/officeDocument/2006/relationships/image" Target="../../clipboard/media/image136.png"/><Relationship Id="rId5" Type="http://schemas.openxmlformats.org/officeDocument/2006/relationships/image" Target="../../clipboard/media/image117.png"/><Relationship Id="rId15" Type="http://schemas.openxmlformats.org/officeDocument/2006/relationships/image" Target="../../clipboard/media/image127.png"/><Relationship Id="rId23" Type="http://schemas.openxmlformats.org/officeDocument/2006/relationships/image" Target="../../clipboard/media/image135.png"/><Relationship Id="rId10" Type="http://schemas.openxmlformats.org/officeDocument/2006/relationships/image" Target="../../clipboard/media/image122.png"/><Relationship Id="rId19" Type="http://schemas.openxmlformats.org/officeDocument/2006/relationships/image" Target="../../clipboard/media/image131.png"/><Relationship Id="rId4" Type="http://schemas.openxmlformats.org/officeDocument/2006/relationships/image" Target="../../clipboard/media/image116.png"/><Relationship Id="rId9" Type="http://schemas.openxmlformats.org/officeDocument/2006/relationships/image" Target="../../clipboard/media/image121.png"/><Relationship Id="rId14" Type="http://schemas.openxmlformats.org/officeDocument/2006/relationships/image" Target="../../clipboard/media/image126.png"/><Relationship Id="rId22" Type="http://schemas.openxmlformats.org/officeDocument/2006/relationships/image" Target="../../clipboard/media/image134.png"/><Relationship Id="rId27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19" Type="http://schemas.openxmlformats.org/officeDocument/2006/relationships/image" Target="../media/image42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2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arbitrary-length MAC, fixed-length CBC-MAC, arbitrary-length CBC-MAC,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 smtClean="0"/>
              <a:t>IND-CCA, </a:t>
            </a:r>
            <a:r>
              <a:rPr lang="en-US" altLang="zh-CN" sz="2200" dirty="0" err="1" smtClean="0"/>
              <a:t>sEUF</a:t>
            </a:r>
            <a:r>
              <a:rPr lang="en-US" altLang="zh-CN" sz="2200" dirty="0" smtClean="0"/>
              <a:t>-CMA, IND-CPA + </a:t>
            </a:r>
            <a:r>
              <a:rPr lang="en-US" altLang="zh-CN" sz="2200" dirty="0" err="1" smtClean="0"/>
              <a:t>sEUF</a:t>
            </a:r>
            <a:r>
              <a:rPr lang="en-US" altLang="zh-CN" sz="2200" dirty="0" smtClean="0"/>
              <a:t>-CMA ⇒ </a:t>
            </a:r>
            <a:r>
              <a:rPr lang="en-US" altLang="zh-CN" sz="2200" dirty="0"/>
              <a:t>IND-CCA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7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9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44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0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0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1953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1955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1953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169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172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169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  <a:blipFill>
                <a:blip r:embed="rId12"/>
                <a:stretch>
                  <a:fillRect l="-1000" t="-254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9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09537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410403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412804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410403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506163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47129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375284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37955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37955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358566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38170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38170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358781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</a:t>
                </a:r>
                <a:r>
                  <a:rPr lang="en-US" sz="2400" b="1" dirty="0" smtClean="0"/>
                  <a:t>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except the 1</a:t>
                </a:r>
                <a:r>
                  <a:rPr lang="en-US" sz="2000" baseline="30000" dirty="0" smtClean="0">
                    <a:solidFill>
                      <a:srgbClr val="C00000"/>
                    </a:solidFill>
                  </a:rPr>
                  <a:t>st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bit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  <a:blipFill>
                <a:blip r:embed="rId17"/>
                <a:stretch>
                  <a:fillRect l="-1000" t="-256" b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16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5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Strong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/>
          <p:cNvSpPr/>
          <p:nvPr/>
        </p:nvSpPr>
        <p:spPr>
          <a:xfrm>
            <a:off x="1990386" y="23622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6"/>
          <p:cNvSpPr/>
          <p:nvPr/>
        </p:nvSpPr>
        <p:spPr>
          <a:xfrm>
            <a:off x="5887019" y="23622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/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16"/>
          <p:cNvCxnSpPr/>
          <p:nvPr/>
        </p:nvCxnSpPr>
        <p:spPr>
          <a:xfrm flipH="1">
            <a:off x="4210619" y="4289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5"/>
              <p:cNvSpPr txBox="1"/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263" r="-1939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220137" y="31864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"/>
              <p:cNvSpPr txBox="1"/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1"/>
              <p:cNvSpPr txBox="1"/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229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22"/>
          <p:cNvCxnSpPr/>
          <p:nvPr/>
        </p:nvCxnSpPr>
        <p:spPr>
          <a:xfrm rot="10800000" flipH="1">
            <a:off x="4220138" y="32522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(message, tag) pairs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214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图文框 2"/>
          <p:cNvSpPr/>
          <p:nvPr/>
        </p:nvSpPr>
        <p:spPr>
          <a:xfrm>
            <a:off x="2281009" y="5071184"/>
            <a:ext cx="969947" cy="23050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3695581" y="5535654"/>
            <a:ext cx="1507464" cy="25355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9" grpId="0"/>
      <p:bldP spid="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strongly existentially unforgeable under an adaptive </a:t>
                </a: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chosen-message </a:t>
                </a:r>
                <a:r>
                  <a:rPr lang="en-US" altLang="zh-CN" sz="2400" b="1" dirty="0"/>
                  <a:t>attack (sEUF-CMA) strongly secure </a:t>
                </a:r>
                <a:r>
                  <a:rPr lang="en-US" altLang="zh-CN" sz="2400" dirty="0"/>
                  <a:t>if for all PPT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random </a:t>
                </a:r>
                <a:r>
                  <a:rPr lang="en-US" altLang="zh-CN" sz="2400" dirty="0"/>
                  <a:t>coins used in the experiment.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adversary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is asked to do something easier than in 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the adversary fails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fails in EUF-CMA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a MAC is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is EUF-CMA, i.e., </a:t>
                </a:r>
                <a:r>
                  <a:rPr lang="en-US" altLang="zh-CN" sz="2000" u="sng" dirty="0" smtClean="0"/>
                  <a:t>sEUF-CMA</a:t>
                </a:r>
                <a14:m>
                  <m:oMath xmlns:m="http://schemas.openxmlformats.org/officeDocument/2006/math">
                    <m:r>
                      <a:rPr lang="en-US" altLang="zh-CN" sz="2000" b="0" i="1" u="sng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u="sng" dirty="0" smtClean="0"/>
                  <a:t>EUF-CMA</a:t>
                </a:r>
                <a:endParaRPr lang="en-US" altLang="zh-CN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IND-CPA+sEUF-CMA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IND-CCA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//encrypt-then-authenticate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an IND-CPA secure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 strong EUF-CMA secure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Otherwise,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 smtClean="0"/>
                  <a:t> is IND-CPA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sEUF</a:t>
                </a:r>
                <a:r>
                  <a:rPr lang="en-US" sz="2400" dirty="0" smtClean="0"/>
                  <a:t>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/>
                  <a:t> is IND-CCA.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1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6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9383" y="15240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15240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30" t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2222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5" t="-4348" r="-47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91002" y="35814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6242" y="47036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5760" y="19998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24" t="-4348" r="-410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5761" y="20656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75761" y="26960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5760" y="40246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3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5761" y="40904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01" t="-4444" r="-3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secure MAC renders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 smtClean="0"/>
                  <a:t> useless.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Decryption oracle is removed, the security follows from IND-CPA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blipFill rotWithShape="0">
                <a:blip r:embed="rId17"/>
                <a:stretch>
                  <a:fillRect l="-1951" t="-13000" r="-12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an arbitrary-length MAC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 smtClean="0"/>
                  <a:t> </a:t>
                </a:r>
                <a:r>
                  <a:rPr lang="en-US" altLang="zh-CN" sz="2000" dirty="0" smtClean="0"/>
                  <a:t>is a fixed-length MAC and EUF-CMA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padding with 0s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also EUF-CMA</a:t>
                </a:r>
                <a:r>
                  <a:rPr lang="en-US" altLang="zh-CN" sz="2400" dirty="0" smtClean="0"/>
                  <a:t>.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r="-333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: tag is too long</a:t>
                </a:r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PRF computations: heavy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fixed-length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/>
                  <a:t> is a length-preserving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maps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do</a:t>
                </a:r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0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1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3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59397" y="460488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84240" y="3295766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520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69545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426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79451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26" idx="1"/>
          </p:cNvCxnSpPr>
          <p:nvPr/>
        </p:nvCxnSpPr>
        <p:spPr>
          <a:xfrm rot="5400000" flipH="1" flipV="1">
            <a:off x="5899314" y="3645471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2"/>
            <a:endCxn id="29" idx="1"/>
          </p:cNvCxnSpPr>
          <p:nvPr/>
        </p:nvCxnSpPr>
        <p:spPr>
          <a:xfrm rot="5400000" flipH="1" flipV="1">
            <a:off x="6889914" y="364547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</a:t>
            </a:r>
            <a:r>
              <a:rPr lang="en-US" altLang="zh-CN" dirty="0"/>
              <a:t>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the fixed-length CBC-MAC is an EUF-CMA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secure MAC scheme for messages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can be any polynomial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However,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must be fixed once it was chosen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Compare with CBC Mode of Encryption: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Advantages: </a:t>
                </a:r>
                <a:r>
                  <a:rPr lang="en-US" altLang="zh-CN" sz="2400" dirty="0"/>
                  <a:t>compared with the PRF-based MAC constructions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(Fixed-Length) MAC from PRF: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authenticate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dirty="0"/>
                  <a:t>-bit messages vs. authenticate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(Arbitrary-Length) MAC from PRF: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tags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-bit tags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PRF computations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PRF </a:t>
                </a:r>
                <a:r>
                  <a:rPr lang="en-US" altLang="zh-CN" dirty="0" smtClean="0"/>
                  <a:t>computations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Initial vector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dirty="0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dirty="0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/>
                    <a:gridCol w="19812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8197" r="-112615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100000" r="-112615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100000" r="-826" b="-1151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216393" r="-1126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216393" r="-82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18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Arbitrary-Length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prepend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b="0" dirty="0" smtClean="0">
                    <a:solidFill>
                      <a:srgbClr val="C0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538" t="-2174" r="-215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58866" y="294841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26645" y="293956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629146" y="331548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4" idx="1"/>
          </p:cNvCxnSpPr>
          <p:nvPr/>
        </p:nvCxnSpPr>
        <p:spPr>
          <a:xfrm rot="5400000" flipH="1" flipV="1">
            <a:off x="573940" y="329811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29" idx="1"/>
          </p:cNvCxnSpPr>
          <p:nvPr/>
        </p:nvCxnSpPr>
        <p:spPr>
          <a:xfrm rot="5400000" flipH="1" flipV="1">
            <a:off x="1558643" y="330084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26086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26111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992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6017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32" idx="1"/>
          </p:cNvCxnSpPr>
          <p:nvPr/>
        </p:nvCxnSpPr>
        <p:spPr>
          <a:xfrm rot="5400000" flipH="1" flipV="1">
            <a:off x="2546514" y="329495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03375" y="4225634"/>
            <a:ext cx="3503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47800" y="4653959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5222240" y="294025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190019" y="293140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6192520" y="330732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67" idx="1"/>
          </p:cNvCxnSpPr>
          <p:nvPr/>
        </p:nvCxnSpPr>
        <p:spPr>
          <a:xfrm rot="5400000" flipH="1" flipV="1">
            <a:off x="5137314" y="328995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77" idx="1"/>
          </p:cNvCxnSpPr>
          <p:nvPr/>
        </p:nvCxnSpPr>
        <p:spPr>
          <a:xfrm rot="5400000" flipH="1" flipV="1">
            <a:off x="6122017" y="329268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622" r="-540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8179371" y="422856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71993" y="29282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 flipH="1">
            <a:off x="7174494" y="330415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1" idx="2"/>
            <a:endCxn id="72" idx="0"/>
          </p:cNvCxnSpPr>
          <p:nvPr/>
        </p:nvCxnSpPr>
        <p:spPr>
          <a:xfrm rot="5400000" flipH="1" flipV="1">
            <a:off x="7344674" y="3382602"/>
            <a:ext cx="685800" cy="990600"/>
          </a:xfrm>
          <a:prstGeom prst="bentConnector5">
            <a:avLst>
              <a:gd name="adj1" fmla="val -33333"/>
              <a:gd name="adj2" fmla="val 50000"/>
              <a:gd name="adj3" fmla="val 147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37500" r="-29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6096000" y="4708800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  <a:blipFill rotWithShape="0">
                <a:blip r:embed="rId27"/>
                <a:stretch>
                  <a:fillRect l="-1000" t="-417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b="0" i="0" dirty="0" smtClean="0"/>
                        <m:t>Ciphertext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</a:t>
                </a:r>
                <a:r>
                  <a:rPr lang="en-US" sz="2400" dirty="0"/>
                  <a:t>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The CCA I</a:t>
                </a:r>
                <a:r>
                  <a:rPr lang="en-US" altLang="zh-CN" sz="2400" b="1" dirty="0" smtClean="0"/>
                  <a:t>ndistinguishability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418" b="-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93182" y="2655978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5919" y="2655978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2222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14801" y="47133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90041" y="58355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099559" y="3131832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49" t="-2222" r="-4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099560" y="319764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099560" y="382802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67" r="-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099559" y="515658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099560" y="522239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685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标注 7"/>
              <p:cNvSpPr/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blipFill rotWithShape="0">
                <a:blip r:embed="rId19"/>
                <a:stretch>
                  <a:fillRect b="-120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ciphertext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cca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IND-CCA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IND-CPA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r="-33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1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CCA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encryption schemes constructed so far are not IND-CCA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Attack via </a:t>
                </a:r>
                <a:r>
                  <a:rPr lang="en-US" sz="2000" b="1" u="sng" dirty="0" smtClean="0"/>
                  <a:t>Malleability</a:t>
                </a:r>
                <a:r>
                  <a:rPr lang="en-US" sz="2000" b="1" dirty="0" smtClean="0"/>
                  <a:t>: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</a:t>
                </a:r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⊕1 )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;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blipFill>
                <a:blip r:embed="rId3"/>
                <a:stretch>
                  <a:fillRect l="-1000" t="-126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7391400" y="24003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1"/>
            <a:endCxn id="11" idx="3"/>
          </p:cNvCxnSpPr>
          <p:nvPr/>
        </p:nvCxnSpPr>
        <p:spPr>
          <a:xfrm flipH="1">
            <a:off x="7391400" y="3390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  <a:endCxn id="8" idx="2"/>
          </p:cNvCxnSpPr>
          <p:nvPr/>
        </p:nvCxnSpPr>
        <p:spPr>
          <a:xfrm flipV="1">
            <a:off x="72009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84201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59" r="-123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667" r="-12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222" r="-4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8462" t="-8889" r="-384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27307</TotalTime>
  <Words>618</Words>
  <Application>Microsoft Office PowerPoint</Application>
  <PresentationFormat>On-screen Show (4:3)</PresentationFormat>
  <Paragraphs>299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Cryptography (2021 Fall) arbitrary-length MAC, fixed-length CBC-MAC, arbitrary-length CBC-MAC, IND-CCA, sEUF-CMA, IND-CPA + sEUF-CMA ⇒ IND-CCA</vt:lpstr>
      <vt:lpstr>Arbitrary-Length MAC</vt:lpstr>
      <vt:lpstr>Fixed-Length CBC-MAC</vt:lpstr>
      <vt:lpstr>Fixed-Length CBC-MAC</vt:lpstr>
      <vt:lpstr>Arbitrary-Length CBC-MAC</vt:lpstr>
      <vt:lpstr>PowerPoint Presentation</vt:lpstr>
      <vt:lpstr>"Chosen-Ciphertext Attack"</vt:lpstr>
      <vt:lpstr>IND-CCA</vt:lpstr>
      <vt:lpstr>Examples of CCA</vt:lpstr>
      <vt:lpstr>Examples of CCA</vt:lpstr>
      <vt:lpstr>Examples of CCA</vt:lpstr>
      <vt:lpstr>Examples of CCA</vt:lpstr>
      <vt:lpstr>Examples of CCA</vt:lpstr>
      <vt:lpstr>PowerPoint Presentation</vt:lpstr>
      <vt:lpstr>sEUF-CMA</vt:lpstr>
      <vt:lpstr>sEUF-CMA</vt:lpstr>
      <vt:lpstr>IND-CPA+sEUF-CMA⇒ IND-CCA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671</cp:revision>
  <cp:lastPrinted>2021-10-29T02:00:11Z</cp:lastPrinted>
  <dcterms:created xsi:type="dcterms:W3CDTF">2014-04-06T04:43:09Z</dcterms:created>
  <dcterms:modified xsi:type="dcterms:W3CDTF">2021-11-10T12:59:17Z</dcterms:modified>
</cp:coreProperties>
</file>