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4" r:id="rId2"/>
    <p:sldId id="540" r:id="rId3"/>
    <p:sldId id="542" r:id="rId4"/>
    <p:sldId id="543" r:id="rId5"/>
    <p:sldId id="544" r:id="rId6"/>
    <p:sldId id="545" r:id="rId7"/>
    <p:sldId id="546" r:id="rId8"/>
    <p:sldId id="558" r:id="rId9"/>
    <p:sldId id="547" r:id="rId10"/>
    <p:sldId id="548" r:id="rId11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60"/>
  </p:normalViewPr>
  <p:slideViewPr>
    <p:cSldViewPr>
      <p:cViewPr varScale="1">
        <p:scale>
          <a:sx n="88" d="100"/>
          <a:sy n="88" d="100"/>
        </p:scale>
        <p:origin x="139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29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05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6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19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9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92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36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87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3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1210.png"/><Relationship Id="rId3" Type="http://schemas.openxmlformats.org/officeDocument/2006/relationships/image" Target="../media/image211.png"/><Relationship Id="rId7" Type="http://schemas.openxmlformats.org/officeDocument/2006/relationships/image" Target="../media/image610.png"/><Relationship Id="rId12" Type="http://schemas.openxmlformats.org/officeDocument/2006/relationships/image" Target="../media/image11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10.png"/><Relationship Id="rId5" Type="http://schemas.openxmlformats.org/officeDocument/2006/relationships/image" Target="../media/image4110.png"/><Relationship Id="rId10" Type="http://schemas.openxmlformats.org/officeDocument/2006/relationships/image" Target="../media/image910.png"/><Relationship Id="rId4" Type="http://schemas.openxmlformats.org/officeDocument/2006/relationships/image" Target="../media/image3100.png"/><Relationship Id="rId9" Type="http://schemas.openxmlformats.org/officeDocument/2006/relationships/image" Target="../media/image810.png"/><Relationship Id="rId14" Type="http://schemas.openxmlformats.org/officeDocument/2006/relationships/image" Target="../media/image13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3" Type="http://schemas.openxmlformats.org/officeDocument/2006/relationships/image" Target="../media/image172.png"/><Relationship Id="rId7" Type="http://schemas.openxmlformats.org/officeDocument/2006/relationships/image" Target="../media/image2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5" Type="http://schemas.openxmlformats.org/officeDocument/2006/relationships/image" Target="../media/image191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900" dirty="0"/>
              <a:t>Cryptography (2021 Fall)</a:t>
            </a:r>
            <a:r>
              <a:rPr lang="en-US" altLang="zh-CN" sz="5400" dirty="0"/>
              <a:t/>
            </a:r>
            <a:br>
              <a:rPr lang="en-US" altLang="zh-CN" sz="5400" dirty="0"/>
            </a:br>
            <a:r>
              <a:rPr lang="en-US" altLang="zh-CN" sz="2200" dirty="0"/>
              <a:t>HMAC, </a:t>
            </a:r>
            <a:r>
              <a:rPr lang="en-US" altLang="zh-CN" sz="2200" dirty="0" smtClean="0"/>
              <a:t>birthday attack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Feistel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network</a:t>
            </a:r>
            <a:br>
              <a:rPr lang="en-US" altLang="zh-CN" sz="2200" dirty="0" smtClean="0"/>
            </a:b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Feistel</a:t>
            </a:r>
            <a:r>
              <a:rPr lang="en-US" dirty="0" smtClean="0"/>
              <a:t> Network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38600" y="1351280"/>
                <a:ext cx="5105400" cy="4786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Round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,</a:t>
                </a:r>
                <a:r>
                  <a:rPr lang="en-US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round function</a:t>
                </a:r>
                <a:endParaRPr lang="en-US" sz="2000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Inverse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b="1" i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2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sz="2400" b="1" dirty="0" smtClean="0"/>
                  <a:t>Remarks: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is either injective or not</a:t>
                </a:r>
              </a:p>
              <a:p>
                <a:pPr>
                  <a:lnSpc>
                    <a:spcPct val="140000"/>
                  </a:lnSpc>
                </a:pPr>
                <a:r>
                  <a:rPr lang="en-US" sz="2400" b="1" dirty="0" smtClean="0"/>
                  <a:t>Example</a:t>
                </a:r>
                <a:r>
                  <a:rPr lang="en-US" sz="2400" dirty="0" smtClean="0"/>
                  <a:t>: DES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351280"/>
                <a:ext cx="5105400" cy="4786375"/>
              </a:xfrm>
              <a:prstGeom prst="rect">
                <a:avLst/>
              </a:prstGeom>
              <a:blipFill rotWithShape="0">
                <a:blip r:embed="rId3"/>
                <a:stretch>
                  <a:fillRect l="-1912" b="-1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 bwMode="auto">
              <a:xfrm>
                <a:off x="403859" y="1143000"/>
                <a:ext cx="1234438" cy="35131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859" y="1143000"/>
                <a:ext cx="1234438" cy="3513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/>
              <p:nvPr/>
            </p:nvSpPr>
            <p:spPr bwMode="auto">
              <a:xfrm>
                <a:off x="2573022" y="1143000"/>
                <a:ext cx="1234438" cy="35131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3022" y="1143000"/>
                <a:ext cx="1234438" cy="3513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/>
              <p:nvPr/>
            </p:nvSpPr>
            <p:spPr bwMode="auto">
              <a:xfrm>
                <a:off x="406399" y="2834044"/>
                <a:ext cx="1234438" cy="35131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399" y="2834044"/>
                <a:ext cx="1234438" cy="3513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/>
              <p:cNvSpPr/>
              <p:nvPr/>
            </p:nvSpPr>
            <p:spPr bwMode="auto">
              <a:xfrm>
                <a:off x="2575562" y="2834044"/>
                <a:ext cx="1234438" cy="35131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5562" y="2834044"/>
                <a:ext cx="1234438" cy="3513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6"/>
          <p:cNvCxnSpPr/>
          <p:nvPr/>
        </p:nvCxnSpPr>
        <p:spPr>
          <a:xfrm flipH="1">
            <a:off x="1005840" y="1501798"/>
            <a:ext cx="4616" cy="179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86"/>
          <p:cNvCxnSpPr/>
          <p:nvPr/>
        </p:nvCxnSpPr>
        <p:spPr>
          <a:xfrm>
            <a:off x="3190241" y="1499755"/>
            <a:ext cx="2540" cy="765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4"/>
          <p:cNvCxnSpPr/>
          <p:nvPr/>
        </p:nvCxnSpPr>
        <p:spPr>
          <a:xfrm flipH="1">
            <a:off x="2895600" y="1905000"/>
            <a:ext cx="2798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87"/>
          <p:cNvCxnSpPr>
            <a:endCxn id="14" idx="6"/>
          </p:cNvCxnSpPr>
          <p:nvPr/>
        </p:nvCxnSpPr>
        <p:spPr>
          <a:xfrm flipH="1" flipV="1">
            <a:off x="1206500" y="1901567"/>
            <a:ext cx="947418" cy="34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或者 33"/>
          <p:cNvSpPr/>
          <p:nvPr/>
        </p:nvSpPr>
        <p:spPr>
          <a:xfrm>
            <a:off x="825500" y="1714500"/>
            <a:ext cx="381000" cy="374134"/>
          </a:xfrm>
          <a:prstGeom prst="flowChar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接箭头连接符 42"/>
          <p:cNvCxnSpPr/>
          <p:nvPr/>
        </p:nvCxnSpPr>
        <p:spPr>
          <a:xfrm flipH="1">
            <a:off x="1029161" y="2265430"/>
            <a:ext cx="2156483" cy="538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88"/>
          <p:cNvCxnSpPr/>
          <p:nvPr/>
        </p:nvCxnSpPr>
        <p:spPr>
          <a:xfrm flipH="1">
            <a:off x="1009650" y="2098756"/>
            <a:ext cx="6350" cy="249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48"/>
          <p:cNvCxnSpPr/>
          <p:nvPr/>
        </p:nvCxnSpPr>
        <p:spPr>
          <a:xfrm>
            <a:off x="1005840" y="2348642"/>
            <a:ext cx="2184401" cy="4549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/>
              <p:nvPr/>
            </p:nvSpPr>
            <p:spPr bwMode="auto">
              <a:xfrm>
                <a:off x="401782" y="4525259"/>
                <a:ext cx="1234438" cy="35131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782" y="4525259"/>
                <a:ext cx="1234438" cy="3513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"/>
              <p:cNvSpPr/>
              <p:nvPr/>
            </p:nvSpPr>
            <p:spPr bwMode="auto">
              <a:xfrm>
                <a:off x="2570945" y="4525259"/>
                <a:ext cx="1234438" cy="35131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0945" y="4525259"/>
                <a:ext cx="1234438" cy="3513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连接符 39"/>
          <p:cNvCxnSpPr/>
          <p:nvPr/>
        </p:nvCxnSpPr>
        <p:spPr>
          <a:xfrm flipH="1">
            <a:off x="1001223" y="3212141"/>
            <a:ext cx="4616" cy="179428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40"/>
          <p:cNvCxnSpPr/>
          <p:nvPr/>
        </p:nvCxnSpPr>
        <p:spPr>
          <a:xfrm>
            <a:off x="3185624" y="3210098"/>
            <a:ext cx="2540" cy="765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41"/>
          <p:cNvCxnSpPr/>
          <p:nvPr/>
        </p:nvCxnSpPr>
        <p:spPr>
          <a:xfrm flipH="1">
            <a:off x="2890983" y="3615343"/>
            <a:ext cx="2798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3" name="直接箭头连接符 45"/>
          <p:cNvCxnSpPr>
            <a:endCxn id="24" idx="6"/>
          </p:cNvCxnSpPr>
          <p:nvPr/>
        </p:nvCxnSpPr>
        <p:spPr>
          <a:xfrm flipH="1" flipV="1">
            <a:off x="1201883" y="3611910"/>
            <a:ext cx="947418" cy="3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4" name="流程图: 或者 46"/>
          <p:cNvSpPr/>
          <p:nvPr/>
        </p:nvSpPr>
        <p:spPr>
          <a:xfrm>
            <a:off x="820883" y="3424843"/>
            <a:ext cx="381000" cy="374134"/>
          </a:xfrm>
          <a:prstGeom prst="flowChar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直接连接符 49"/>
          <p:cNvCxnSpPr/>
          <p:nvPr/>
        </p:nvCxnSpPr>
        <p:spPr>
          <a:xfrm flipH="1">
            <a:off x="1005033" y="3809099"/>
            <a:ext cx="6350" cy="249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5"/>
              <p:cNvSpPr/>
              <p:nvPr/>
            </p:nvSpPr>
            <p:spPr bwMode="auto">
              <a:xfrm>
                <a:off x="396008" y="6196214"/>
                <a:ext cx="1234438" cy="35131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2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008" y="6196214"/>
                <a:ext cx="1234438" cy="3513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5"/>
              <p:cNvSpPr/>
              <p:nvPr/>
            </p:nvSpPr>
            <p:spPr bwMode="auto">
              <a:xfrm>
                <a:off x="2565171" y="6196214"/>
                <a:ext cx="1234438" cy="35131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2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5171" y="6196214"/>
                <a:ext cx="1234438" cy="3513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连接符 56"/>
          <p:cNvCxnSpPr/>
          <p:nvPr/>
        </p:nvCxnSpPr>
        <p:spPr>
          <a:xfrm flipH="1">
            <a:off x="995449" y="4878612"/>
            <a:ext cx="4616" cy="179428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1" name="直接连接符 57"/>
          <p:cNvCxnSpPr/>
          <p:nvPr/>
        </p:nvCxnSpPr>
        <p:spPr>
          <a:xfrm>
            <a:off x="3179850" y="4876569"/>
            <a:ext cx="2540" cy="765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58"/>
          <p:cNvCxnSpPr/>
          <p:nvPr/>
        </p:nvCxnSpPr>
        <p:spPr>
          <a:xfrm flipH="1">
            <a:off x="2885209" y="5281814"/>
            <a:ext cx="2798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61"/>
          <p:cNvCxnSpPr>
            <a:endCxn id="34" idx="6"/>
          </p:cNvCxnSpPr>
          <p:nvPr/>
        </p:nvCxnSpPr>
        <p:spPr>
          <a:xfrm flipH="1" flipV="1">
            <a:off x="1196109" y="5278381"/>
            <a:ext cx="947418" cy="34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或者 62"/>
          <p:cNvSpPr/>
          <p:nvPr/>
        </p:nvSpPr>
        <p:spPr>
          <a:xfrm>
            <a:off x="815109" y="5091314"/>
            <a:ext cx="381000" cy="374134"/>
          </a:xfrm>
          <a:prstGeom prst="flowChar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cxnSp>
        <p:nvCxnSpPr>
          <p:cNvPr id="36" name="直接连接符 64"/>
          <p:cNvCxnSpPr/>
          <p:nvPr/>
        </p:nvCxnSpPr>
        <p:spPr>
          <a:xfrm flipH="1">
            <a:off x="999259" y="5475570"/>
            <a:ext cx="6350" cy="249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椭圆 17"/>
              <p:cNvSpPr/>
              <p:nvPr/>
            </p:nvSpPr>
            <p:spPr>
              <a:xfrm>
                <a:off x="1879601" y="1684995"/>
                <a:ext cx="1015999" cy="457200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601" y="1684995"/>
                <a:ext cx="1015999" cy="457200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椭圆 17"/>
              <p:cNvSpPr/>
              <p:nvPr/>
            </p:nvSpPr>
            <p:spPr>
              <a:xfrm>
                <a:off x="1881910" y="3388194"/>
                <a:ext cx="1015999" cy="457200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10" y="3388194"/>
                <a:ext cx="1015999" cy="457200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椭圆 17"/>
              <p:cNvSpPr/>
              <p:nvPr/>
            </p:nvSpPr>
            <p:spPr>
              <a:xfrm>
                <a:off x="1881657" y="5052060"/>
                <a:ext cx="1015999" cy="457200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657" y="5052060"/>
                <a:ext cx="1015999" cy="457200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2"/>
          <p:cNvCxnSpPr/>
          <p:nvPr/>
        </p:nvCxnSpPr>
        <p:spPr>
          <a:xfrm flipH="1">
            <a:off x="1028929" y="3962150"/>
            <a:ext cx="2156483" cy="538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8"/>
          <p:cNvCxnSpPr/>
          <p:nvPr/>
        </p:nvCxnSpPr>
        <p:spPr>
          <a:xfrm>
            <a:off x="1005608" y="4045362"/>
            <a:ext cx="2184401" cy="4549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2"/>
          <p:cNvCxnSpPr/>
          <p:nvPr/>
        </p:nvCxnSpPr>
        <p:spPr>
          <a:xfrm flipH="1">
            <a:off x="1034008" y="5633124"/>
            <a:ext cx="2156483" cy="538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8"/>
          <p:cNvCxnSpPr/>
          <p:nvPr/>
        </p:nvCxnSpPr>
        <p:spPr>
          <a:xfrm>
            <a:off x="1010687" y="5716336"/>
            <a:ext cx="2184401" cy="454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2727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HMAC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990600"/>
                <a:ext cx="9144000" cy="8794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CONSTRUCTION: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𝐌𝐚𝐜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𝐕𝐫𝐟𝐲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 smtClean="0"/>
                  <a:t>, </a:t>
                </a:r>
                <a:r>
                  <a:rPr lang="en-US" altLang="zh-CN" sz="2400" dirty="0" smtClean="0"/>
                  <a:t>hashed MAC-</a:t>
                </a:r>
                <a:r>
                  <a:rPr lang="en-US" altLang="zh-CN" sz="2300" dirty="0" smtClean="0"/>
                  <a:t>industry standard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/>
                  <a:t>Tools: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 smtClean="0"/>
                  <a:t> MD transform of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 (compresses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000" dirty="0" smtClean="0"/>
                  <a:t>-bit to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/>
                  <a:t>-bit)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87947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694" r="-33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rapezoid 9"/>
          <p:cNvSpPr/>
          <p:nvPr/>
        </p:nvSpPr>
        <p:spPr>
          <a:xfrm rot="5400000">
            <a:off x="1323831" y="2851741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apezoid 10"/>
          <p:cNvSpPr/>
          <p:nvPr/>
        </p:nvSpPr>
        <p:spPr>
          <a:xfrm rot="5400000">
            <a:off x="2847831" y="2859361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/>
          <p:cNvSpPr/>
          <p:nvPr/>
        </p:nvSpPr>
        <p:spPr>
          <a:xfrm rot="5400000">
            <a:off x="4961617" y="2859361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apezoid 12"/>
          <p:cNvSpPr/>
          <p:nvPr/>
        </p:nvSpPr>
        <p:spPr>
          <a:xfrm rot="5400000">
            <a:off x="6726373" y="4434161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0" idx="0"/>
            <a:endCxn id="11" idx="2"/>
          </p:cNvCxnSpPr>
          <p:nvPr/>
        </p:nvCxnSpPr>
        <p:spPr>
          <a:xfrm>
            <a:off x="2276331" y="3194641"/>
            <a:ext cx="83820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00331" y="3202261"/>
            <a:ext cx="397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4" idx="0"/>
            <a:endCxn id="13" idx="2"/>
          </p:cNvCxnSpPr>
          <p:nvPr/>
        </p:nvCxnSpPr>
        <p:spPr>
          <a:xfrm>
            <a:off x="5924056" y="4771981"/>
            <a:ext cx="1069017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67131" y="3202261"/>
            <a:ext cx="361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03703" y="3062422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703" y="3062422"/>
                <a:ext cx="25006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705643" y="3004141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643" y="3004141"/>
                <a:ext cx="28520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1277" r="-212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266931" y="3004141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931" y="3004141"/>
                <a:ext cx="28520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1277" r="-212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02325" y="3004141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325" y="3004141"/>
                <a:ext cx="28520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1277" r="-425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167081" y="4578941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081" y="4578941"/>
                <a:ext cx="285206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1739" r="-434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98336" y="3060703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36" y="3060703"/>
                <a:ext cx="29264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0833" r="-1458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3" idx="3"/>
            <a:endCxn id="10" idx="2"/>
          </p:cNvCxnSpPr>
          <p:nvPr/>
        </p:nvCxnSpPr>
        <p:spPr>
          <a:xfrm flipV="1">
            <a:off x="1090980" y="3194641"/>
            <a:ext cx="499551" cy="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31900" y="1889081"/>
                <a:ext cx="10021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𝐢𝐩𝐚𝐝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00" y="1889081"/>
                <a:ext cx="1002197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5455" t="-6667" r="-848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733531" y="1881461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531" y="1881461"/>
                <a:ext cx="27610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2855877" y="2190482"/>
            <a:ext cx="0" cy="661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855877" y="2849906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989477" y="2190482"/>
            <a:ext cx="0" cy="661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989477" y="2849906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730947" y="4424706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698687" y="4766066"/>
            <a:ext cx="281455" cy="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003487" y="4576720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487" y="4576720"/>
                <a:ext cx="149913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6000" r="-24000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876531" y="1985462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531" y="1985462"/>
                <a:ext cx="250068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497376" y="3226251"/>
                <a:ext cx="3602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376" y="3226251"/>
                <a:ext cx="360291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6949" r="-678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381256" y="4777061"/>
                <a:ext cx="4757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256" y="4777061"/>
                <a:ext cx="475707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1538" r="-384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/>
          <p:cNvCxnSpPr/>
          <p:nvPr/>
        </p:nvCxnSpPr>
        <p:spPr>
          <a:xfrm>
            <a:off x="1326371" y="2190482"/>
            <a:ext cx="0" cy="661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326371" y="2849906"/>
            <a:ext cx="258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rapezoid 43"/>
          <p:cNvSpPr/>
          <p:nvPr/>
        </p:nvSpPr>
        <p:spPr>
          <a:xfrm rot="5400000">
            <a:off x="4971556" y="4429081"/>
            <a:ext cx="1219200" cy="685800"/>
          </a:xfrm>
          <a:prstGeom prst="trapezoid">
            <a:avLst>
              <a:gd name="adj" fmla="val 6055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113448" y="4771981"/>
            <a:ext cx="1104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412264" y="4573861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264" y="4573861"/>
                <a:ext cx="285206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1277" r="-212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>
            <a:off x="4146100" y="4419626"/>
            <a:ext cx="1080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507956" y="4802461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956" y="4802461"/>
                <a:ext cx="292644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8367" r="-1428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Elbow Connector 50"/>
          <p:cNvCxnSpPr>
            <a:stCxn id="12" idx="0"/>
          </p:cNvCxnSpPr>
          <p:nvPr/>
        </p:nvCxnSpPr>
        <p:spPr>
          <a:xfrm>
            <a:off x="5914117" y="3202261"/>
            <a:ext cx="816830" cy="12173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151136" y="4167461"/>
                <a:ext cx="10615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𝐨𝐩𝐚𝐝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136" y="4167461"/>
                <a:ext cx="1061509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5172" t="-6667" r="-804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3"/>
              <p:cNvSpPr txBox="1"/>
              <p:nvPr/>
            </p:nvSpPr>
            <p:spPr>
              <a:xfrm>
                <a:off x="6553200" y="1881461"/>
                <a:ext cx="24426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𝐢𝐩𝐚𝐝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881461"/>
                <a:ext cx="2442656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1995" t="-6667" r="-299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接箭头连接符 5"/>
          <p:cNvCxnSpPr>
            <a:stCxn id="55" idx="2"/>
          </p:cNvCxnSpPr>
          <p:nvPr/>
        </p:nvCxnSpPr>
        <p:spPr>
          <a:xfrm flipH="1">
            <a:off x="6324602" y="2158460"/>
            <a:ext cx="1449926" cy="1018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6"/>
              <p:cNvSpPr txBox="1"/>
              <p:nvPr/>
            </p:nvSpPr>
            <p:spPr>
              <a:xfrm>
                <a:off x="1752600" y="5262062"/>
                <a:ext cx="18974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𝐼𝑉</m:t>
                      </m:r>
                      <m:r>
                        <m:rPr>
                          <m:lit/>
                        </m:rP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altLang="zh-CN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𝐨𝐩𝐚𝐝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262062"/>
                <a:ext cx="1897443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1929" t="-4348" r="-321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8"/>
          <p:cNvCxnSpPr>
            <a:stCxn id="57" idx="3"/>
            <a:endCxn id="41" idx="2"/>
          </p:cNvCxnSpPr>
          <p:nvPr/>
        </p:nvCxnSpPr>
        <p:spPr>
          <a:xfrm flipV="1">
            <a:off x="3650043" y="5054060"/>
            <a:ext cx="2969067" cy="34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751825" y="3557861"/>
                <a:ext cx="23921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0⋯0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825" y="3557861"/>
                <a:ext cx="2392175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3571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xplosion 1 3"/>
          <p:cNvSpPr/>
          <p:nvPr/>
        </p:nvSpPr>
        <p:spPr>
          <a:xfrm>
            <a:off x="6555474" y="3114562"/>
            <a:ext cx="304800" cy="276999"/>
          </a:xfrm>
          <a:prstGeom prst="irregularSeal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832722" y="1881461"/>
                <a:ext cx="2963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722" y="1881461"/>
                <a:ext cx="296363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12500" r="-833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23"/>
              <p:cNvSpPr/>
              <p:nvPr/>
            </p:nvSpPr>
            <p:spPr>
              <a:xfrm>
                <a:off x="0" y="5539061"/>
                <a:ext cx="9144000" cy="12069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Padding technique used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zh-CN" sz="2000" b="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CN" sz="2000" b="0" dirty="0" smtClean="0"/>
                  <a:t> for a message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b="0" dirty="0" smtClean="0"/>
                  <a:t>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zh-CN" sz="2000" b="0" dirty="0" smtClean="0"/>
                  <a:t> bits;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Append enough 0’s to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 smtClean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+#</m:t>
                    </m:r>
                  </m:oMath>
                </a14:m>
                <a:r>
                  <a:rPr lang="en-US" altLang="zh-CN" sz="2000" dirty="0" smtClean="0"/>
                  <a:t> of 0’s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000" dirty="0" smtClean="0"/>
                  <a:t> is a multiple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Append the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000" dirty="0" smtClean="0"/>
                  <a:t>-bit representation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dirty="0" smtClean="0"/>
                  <a:t> </a:t>
                </a:r>
              </a:p>
            </p:txBody>
          </p:sp>
        </mc:Choice>
        <mc:Fallback xmlns="">
          <p:sp>
            <p:nvSpPr>
              <p:cNvPr id="48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39061"/>
                <a:ext cx="9144000" cy="1206933"/>
              </a:xfrm>
              <a:prstGeom prst="rect">
                <a:avLst/>
              </a:prstGeom>
              <a:blipFill rotWithShape="0">
                <a:blip r:embed="rId2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410200" y="6400800"/>
                <a:ext cx="1371600" cy="2286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6400800"/>
                <a:ext cx="1371600" cy="22860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6825669" y="6400800"/>
                <a:ext cx="581693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0⋯0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669" y="6400800"/>
                <a:ext cx="581693" cy="228600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7452545" y="6400800"/>
                <a:ext cx="397305" cy="2286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545" y="6400800"/>
                <a:ext cx="397305" cy="228600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4045803"/>
                <a:ext cx="2031775" cy="8309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ipad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= 3636⋯36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 err="1" smtClean="0">
                          <a:latin typeface="Cambria Math" panose="02040503050406030204" pitchFamily="18" charset="0"/>
                        </a:rPr>
                        <m:t>opad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5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:r>
                  <a:rPr lang="en-US" dirty="0" smtClean="0"/>
                  <a:t>512-bit constants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45803"/>
                <a:ext cx="2031775" cy="830997"/>
              </a:xfrm>
              <a:prstGeom prst="rect">
                <a:avLst/>
              </a:prstGeom>
              <a:blipFill>
                <a:blip r:embed="rId27"/>
                <a:stretch>
                  <a:fillRect l="-2077" r="-59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48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8" grpId="0"/>
      <p:bldP spid="19" grpId="0"/>
      <p:bldP spid="20" grpId="0"/>
      <p:bldP spid="21" grpId="0"/>
      <p:bldP spid="22" grpId="0"/>
      <p:bldP spid="23" grpId="0"/>
      <p:bldP spid="26" grpId="0"/>
      <p:bldP spid="27" grpId="0"/>
      <p:bldP spid="37" grpId="0"/>
      <p:bldP spid="38" grpId="0"/>
      <p:bldP spid="39" grpId="0"/>
      <p:bldP spid="41" grpId="0"/>
      <p:bldP spid="44" grpId="0" animBg="1"/>
      <p:bldP spid="46" grpId="0"/>
      <p:bldP spid="50" grpId="0"/>
      <p:bldP spid="54" grpId="0"/>
      <p:bldP spid="55" grpId="0"/>
      <p:bldP spid="57" grpId="0"/>
      <p:bldP spid="3" grpId="0"/>
      <p:bldP spid="4" grpId="0" animBg="1"/>
      <p:bldP spid="47" grpId="0"/>
      <p:bldP spid="5" grpId="0" animBg="1"/>
      <p:bldP spid="52" grpId="0" animBg="1"/>
      <p:bldP spid="53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Attacks of Hash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035318"/>
                <a:ext cx="9144000" cy="54416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QUESTION: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Let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be </a:t>
                </a:r>
                <a:r>
                  <a:rPr lang="en-US" altLang="zh-CN" sz="2400" dirty="0"/>
                  <a:t>a hash </a:t>
                </a:r>
                <a:r>
                  <a:rPr lang="en-US" altLang="zh-CN" sz="2400" dirty="0" smtClean="0"/>
                  <a:t>function with fixed length </a:t>
                </a:r>
              </a:p>
              <a:p>
                <a:pPr marL="0" lvl="1"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digest. How to find a collision for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2400" dirty="0" smtClean="0"/>
                  <a:t> in general?</a:t>
                </a:r>
                <a:endParaRPr lang="en-US" altLang="zh-CN" sz="2400" b="1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Trivial Attack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: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digests; find collision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different 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24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C00000"/>
                    </a:solidFill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4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Output a collision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Probability of Success: 1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Complexity: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hash computations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Birthday Attack: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compute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digests; find collision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distinct 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24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C00000"/>
                    </a:solidFill>
                  </a:rPr>
                  <a:t>c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4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C00000"/>
                    </a:solidFill>
                  </a:rPr>
                  <a:t>c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heck whether there exist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35318"/>
                <a:ext cx="9144000" cy="5441682"/>
              </a:xfrm>
              <a:prstGeom prst="rect">
                <a:avLst/>
              </a:prstGeom>
              <a:blipFill rotWithShape="0">
                <a:blip r:embed="rId3"/>
                <a:stretch>
                  <a:fillRect l="-1000" b="-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93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Attacks of Hash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95400"/>
                <a:ext cx="9144000" cy="46834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Simplified Analysis</a:t>
                </a:r>
                <a:r>
                  <a:rPr lang="en-US" altLang="zh-CN" sz="2400" b="1" dirty="0" smtClean="0"/>
                  <a:t>: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Treat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as a truly random function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C00000"/>
                    </a:solidFill>
                  </a:rPr>
                  <a:t>c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uniformly and at random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.  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∧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4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←[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 (uniform and totally independent)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⁡[∃ 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Birthday Problem: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How many people are needed in order to find a pair with same </a:t>
                </a:r>
                <a:r>
                  <a:rPr lang="en-US" altLang="zh-CN" sz="2400" dirty="0" smtClean="0"/>
                  <a:t>birthday with probability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≥1/2</m:t>
                    </m:r>
                  </m:oMath>
                </a14:m>
                <a:r>
                  <a:rPr lang="en-US" altLang="zh-CN" sz="2400" dirty="0" smtClean="0"/>
                  <a:t>?</a:t>
                </a:r>
                <a:endParaRPr lang="en-US" altLang="zh-CN" sz="2400" dirty="0"/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=365, 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find the least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s.t.</a:t>
                </a: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≥1/2</m:t>
                    </m:r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4683462"/>
              </a:xfrm>
              <a:prstGeom prst="rect">
                <a:avLst/>
              </a:prstGeom>
              <a:blipFill rotWithShape="0">
                <a:blip r:embed="rId3"/>
                <a:stretch>
                  <a:fillRect t="-130" b="-1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0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Attacks </a:t>
            </a:r>
            <a:r>
              <a:rPr lang="en-US" altLang="zh-CN" dirty="0"/>
              <a:t>of Hash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990600"/>
                <a:ext cx="9144000" cy="56022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/>
                  <a:t>LEMMA 1: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the event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, where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altLang="zh-CN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𝐂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𝐂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𝐂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CN" sz="2000" b="1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/>
                  <a:t>LEMMA 2: </a:t>
                </a:r>
                <a:r>
                  <a:rPr lang="en-US" altLang="zh-CN" sz="2400" dirty="0" smtClean="0"/>
                  <a:t>If</a:t>
                </a:r>
                <a:r>
                  <a:rPr lang="en-US" altLang="zh-CN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≥1−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CN" sz="2400" dirty="0" smtClean="0"/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be defined as in Lemma 1. Then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⁡[¬</m:t>
                    </m:r>
                    <m:r>
                      <a:rPr lang="en-US" altLang="zh-C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altLang="zh-CN" sz="2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𝐂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⋯(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den>
                    </m:f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altLang="zh-CN" sz="2000" b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𝐂</m:t>
                            </m:r>
                          </m:e>
                        </m:d>
                      </m:e>
                    </m:func>
                    <m:r>
                      <a:rPr lang="en-US" altLang="zh-CN" sz="20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Hence,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≥1−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</a:t>
                </a: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5602239"/>
              </a:xfrm>
              <a:prstGeom prst="rect">
                <a:avLst/>
              </a:prstGeom>
              <a:blipFill rotWithShape="0">
                <a:blip r:embed="rId3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012153"/>
            <a:ext cx="3054096" cy="23944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467600" y="5638800"/>
                <a:ext cx="5995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5638800"/>
                <a:ext cx="59952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8163" r="-61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346894" y="5005001"/>
                <a:ext cx="414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894" y="5005001"/>
                <a:ext cx="41434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7353" r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719810" y="4267200"/>
                <a:ext cx="604333" cy="476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810" y="4267200"/>
                <a:ext cx="604333" cy="4765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922520" y="1221617"/>
                <a:ext cx="3581400" cy="129298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 smtClean="0">
                    <a:solidFill>
                      <a:schemeClr val="tx1"/>
                    </a:solidFill>
                  </a:rPr>
                  <a:t> Th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can be slightly larger than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 For example,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 Reason: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            as long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520" y="1221617"/>
                <a:ext cx="3581400" cy="1292983"/>
              </a:xfrm>
              <a:prstGeom prst="rect">
                <a:avLst/>
              </a:prstGeom>
              <a:blipFill rotWithShape="0">
                <a:blip r:embed="rId8"/>
                <a:stretch>
                  <a:fillRect l="-2200" t="-2765" r="-338" b="-87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图文框 12"/>
          <p:cNvSpPr/>
          <p:nvPr/>
        </p:nvSpPr>
        <p:spPr>
          <a:xfrm>
            <a:off x="1667256" y="3124200"/>
            <a:ext cx="1219200" cy="457200"/>
          </a:xfrm>
          <a:prstGeom prst="frame">
            <a:avLst>
              <a:gd name="adj1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3" idx="3"/>
            <a:endCxn id="12" idx="2"/>
          </p:cNvCxnSpPr>
          <p:nvPr/>
        </p:nvCxnSpPr>
        <p:spPr>
          <a:xfrm flipV="1">
            <a:off x="2886456" y="2514600"/>
            <a:ext cx="3826764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52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Attacks of Hash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078253"/>
                <a:ext cx="9144000" cy="52979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Solutions for the Birthday Problem: find the smallest number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sz="24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,365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⇐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4×365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⇐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≥28 </m:t>
                    </m:r>
                  </m:oMath>
                </a14:m>
                <a:endParaRPr lang="en-US" altLang="zh-CN" sz="2000" b="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365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⇐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≥23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chemeClr val="tx1"/>
                    </a:solidFill>
                  </a:rPr>
                  <a:t>Birthday Attack of Hash Functions: find the smallest number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⇐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//require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𝐂𝐨𝐥𝐥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⇐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 smtClean="0"/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//require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/>
                  <a:t>-bit security requires digest length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/>
                  <a:t> 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Adversary runs in time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func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&gt;2</m:t>
                    </m:r>
                    <m:func>
                      <m:func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func>
                  </m:oMath>
                </a14:m>
                <a:endParaRPr lang="en-US" altLang="zh-CN" sz="2000" dirty="0" smtClean="0"/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necessary, not sufficient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/>
                  <a:t>On the </a:t>
                </a:r>
                <a:r>
                  <a:rPr lang="en-US" altLang="zh-CN" sz="2400" b="1" dirty="0" smtClean="0"/>
                  <a:t>Assumption: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altLang="zh-CN" sz="2400" dirty="0"/>
                  <a:t> are uniform and </a:t>
                </a:r>
                <a:r>
                  <a:rPr lang="en-US" altLang="zh-CN" sz="2400" dirty="0" smtClean="0"/>
                  <a:t>independent</a:t>
                </a:r>
                <a:r>
                  <a:rPr lang="en-US" altLang="zh-CN" sz="2400" dirty="0"/>
                  <a:t>? </a:t>
                </a:r>
                <a:endParaRPr lang="en-US" altLang="zh-CN" sz="2400" b="1" dirty="0"/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If not independent, the attack performs </a:t>
                </a:r>
                <a:r>
                  <a:rPr lang="en-US" altLang="zh-CN" sz="2000" dirty="0" smtClean="0"/>
                  <a:t>better </a:t>
                </a:r>
                <a:r>
                  <a:rPr lang="en-US" altLang="zh-CN" sz="2000" dirty="0"/>
                  <a:t>[Bellare, Kohno</a:t>
                </a:r>
                <a:r>
                  <a:rPr lang="en-US" altLang="zh-CN" sz="2000" dirty="0" smtClean="0"/>
                  <a:t>]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78253"/>
                <a:ext cx="9144000" cy="5297925"/>
              </a:xfrm>
              <a:prstGeom prst="rect">
                <a:avLst/>
              </a:prstGeom>
              <a:blipFill rotWithShape="0">
                <a:blip r:embed="rId3"/>
                <a:stretch>
                  <a:fillRect t="-115" b="-1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06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51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Practical Constructions</a:t>
            </a:r>
            <a:endParaRPr lang="en-US" sz="31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295400"/>
            <a:ext cx="9144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Stream Ciphers: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LFSR (</a:t>
            </a:r>
            <a:r>
              <a:rPr lang="en-US" sz="2000" dirty="0"/>
              <a:t>linear feedback shift </a:t>
            </a:r>
            <a:r>
              <a:rPr lang="en-US" sz="2000" dirty="0" smtClean="0"/>
              <a:t>register</a:t>
            </a:r>
            <a:r>
              <a:rPr lang="en-US" sz="2000" dirty="0" smtClean="0">
                <a:solidFill>
                  <a:schemeClr val="tx1"/>
                </a:solidFill>
              </a:rPr>
              <a:t>);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NFSR (nonlinear </a:t>
            </a:r>
            <a:r>
              <a:rPr lang="en-US" sz="2000" dirty="0"/>
              <a:t>feedback shift </a:t>
            </a:r>
            <a:r>
              <a:rPr lang="en-US" sz="2000" dirty="0" smtClean="0"/>
              <a:t>register);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Combination </a:t>
            </a:r>
            <a:r>
              <a:rPr lang="en-US" sz="2000" dirty="0" smtClean="0"/>
              <a:t>Generator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Trivium</a:t>
            </a:r>
            <a:r>
              <a:rPr lang="en-US" sz="2000" dirty="0" smtClean="0"/>
              <a:t>, RC4</a:t>
            </a:r>
          </a:p>
          <a:p>
            <a:r>
              <a:rPr lang="en-US" sz="2400" b="1" dirty="0" smtClean="0"/>
              <a:t>Block </a:t>
            </a:r>
            <a:r>
              <a:rPr lang="en-US" sz="2400" b="1" dirty="0"/>
              <a:t>Ciphers: </a:t>
            </a:r>
            <a:r>
              <a:rPr lang="en-US" sz="2400" b="1" dirty="0" smtClean="0"/>
              <a:t> </a:t>
            </a:r>
            <a:r>
              <a:rPr lang="en-US" sz="2400" dirty="0" smtClean="0"/>
              <a:t>Shannon’s Confusion-Diffusion Paradigm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Feistel</a:t>
            </a:r>
            <a:r>
              <a:rPr lang="en-US" sz="2000" dirty="0" smtClean="0"/>
              <a:t> Network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DES (Data Encryption Standard)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Substitution-Permutation Network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AES (Advanced Encryption Standard</a:t>
            </a:r>
            <a:r>
              <a:rPr lang="en-US" sz="2000" dirty="0" smtClean="0"/>
              <a:t>)</a:t>
            </a:r>
            <a:endParaRPr lang="en-US" sz="2000" u="sng" dirty="0" smtClean="0">
              <a:solidFill>
                <a:schemeClr val="tx1"/>
              </a:solidFill>
            </a:endParaRPr>
          </a:p>
          <a:p>
            <a:r>
              <a:rPr lang="en-US" sz="2400" b="1" dirty="0" smtClean="0"/>
              <a:t>Hash Functions: 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Davies–Meyer </a:t>
            </a:r>
            <a:r>
              <a:rPr lang="en-US" sz="2000" dirty="0" smtClean="0"/>
              <a:t>Construction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MD5 (Message Digest 5</a:t>
            </a:r>
            <a:r>
              <a:rPr lang="en-US" sz="20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SHA </a:t>
            </a:r>
            <a:r>
              <a:rPr lang="en-US" sz="2000" dirty="0"/>
              <a:t>(Secure Hash Algorithm)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75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Block Ciphers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371600"/>
                <a:ext cx="9144000" cy="43382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Block Ciphers:</a:t>
                </a:r>
                <a:r>
                  <a:rPr lang="en-US" sz="2400" dirty="0" smtClean="0"/>
                  <a:t> PRPs or </a:t>
                </a:r>
                <a:r>
                  <a:rPr lang="en-US" sz="2400" dirty="0" err="1" smtClean="0"/>
                  <a:t>sPRPs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is called the key length;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 smtClean="0"/>
                  <a:t> is called the block length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 Goals </a:t>
                </a:r>
                <a:r>
                  <a:rPr lang="en-US" sz="2400" b="1" dirty="0"/>
                  <a:t>of Attackers (</a:t>
                </a:r>
                <a:r>
                  <a:rPr lang="en-US" sz="2400" b="1" dirty="0" smtClean="0"/>
                  <a:t>Adversaries):</a:t>
                </a:r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(PRP) distinguish </a:t>
                </a:r>
                <a:r>
                  <a:rPr lang="en-US" sz="2000" dirty="0"/>
                  <a:t>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and truly random </a:t>
                </a:r>
                <a:r>
                  <a:rPr lang="en-US" sz="2000" dirty="0" smtClean="0"/>
                  <a:t>permutations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𝐏𝐞𝐫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sz="2000" b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(</a:t>
                </a:r>
                <a:r>
                  <a:rPr lang="en-US" sz="2000" dirty="0" err="1" smtClean="0"/>
                  <a:t>sPRP</a:t>
                </a:r>
                <a:r>
                  <a:rPr lang="en-US" sz="2000" dirty="0" smtClean="0"/>
                  <a:t>) distinguish </a:t>
                </a:r>
                <a:r>
                  <a:rPr lang="en-US" sz="2000" dirty="0"/>
                  <a:t>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000" dirty="0"/>
                  <a:t> and truly random </a:t>
                </a:r>
                <a:r>
                  <a:rPr lang="en-US" sz="2000" dirty="0" smtClean="0"/>
                  <a:t>permutations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Types of Attacks: </a:t>
                </a:r>
                <a:r>
                  <a:rPr lang="en-US" sz="2400" dirty="0" smtClean="0"/>
                  <a:t>KPA, CPA and CCA (of block ciphers)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known-plaintext attack: </a:t>
                </a:r>
                <a:r>
                  <a:rPr lang="en-US" sz="2000" dirty="0" smtClean="0"/>
                  <a:t>attacker is 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{(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))}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c</a:t>
                </a:r>
                <a:r>
                  <a:rPr lang="en-US" sz="2000" b="1" dirty="0" smtClean="0"/>
                  <a:t>hosen-plaintext attack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attacker has oracle access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PRP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: indistinguishable from random permutation under 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CPA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c</a:t>
                </a:r>
                <a:r>
                  <a:rPr lang="en-US" sz="2000" b="1" dirty="0" smtClean="0"/>
                  <a:t>hosen-ciphertext attack</a:t>
                </a:r>
                <a:r>
                  <a:rPr lang="en-US" sz="2000" dirty="0" smtClean="0"/>
                  <a:t>: attacker has oracle access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Strong PRP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indistinguishable from random permutation under CCA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4338239"/>
              </a:xfrm>
              <a:prstGeom prst="rect">
                <a:avLst/>
              </a:prstGeom>
              <a:blipFill rotWithShape="0">
                <a:blip r:embed="rId3"/>
                <a:stretch>
                  <a:fillRect l="-1000" b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85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27370</TotalTime>
  <Words>211</Words>
  <Application>Microsoft Office PowerPoint</Application>
  <PresentationFormat>On-screen Show (4:3)</PresentationFormat>
  <Paragraphs>147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Cambria Math</vt:lpstr>
      <vt:lpstr>Office Theme</vt:lpstr>
      <vt:lpstr>Cryptography (2021 Fall) HMAC, birthday attack, Feistel network </vt:lpstr>
      <vt:lpstr>HMAC</vt:lpstr>
      <vt:lpstr>Attacks of Hash Functions</vt:lpstr>
      <vt:lpstr>Attacks of Hash Functions</vt:lpstr>
      <vt:lpstr>Attacks of Hash Functions</vt:lpstr>
      <vt:lpstr>Attacks of Hash Functions</vt:lpstr>
      <vt:lpstr>PowerPoint Presentation</vt:lpstr>
      <vt:lpstr>Practical Constructions</vt:lpstr>
      <vt:lpstr>Block Ciphers</vt:lpstr>
      <vt:lpstr>Feistel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679</cp:revision>
  <cp:lastPrinted>2021-11-17T02:08:51Z</cp:lastPrinted>
  <dcterms:created xsi:type="dcterms:W3CDTF">2014-04-06T04:43:09Z</dcterms:created>
  <dcterms:modified xsi:type="dcterms:W3CDTF">2021-11-17T08:18:04Z</dcterms:modified>
</cp:coreProperties>
</file>