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572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9" r:id="rId12"/>
    <p:sldId id="560" r:id="rId13"/>
    <p:sldId id="561" r:id="rId14"/>
    <p:sldId id="581" r:id="rId15"/>
    <p:sldId id="575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DB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>
      <p:cViewPr varScale="1">
        <p:scale>
          <a:sx n="88" d="100"/>
          <a:sy n="88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8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1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500.png"/><Relationship Id="rId18" Type="http://schemas.openxmlformats.org/officeDocument/2006/relationships/image" Target="../media/image3000.png"/><Relationship Id="rId3" Type="http://schemas.openxmlformats.org/officeDocument/2006/relationships/image" Target="../media/image1500.png"/><Relationship Id="rId21" Type="http://schemas.openxmlformats.org/officeDocument/2006/relationships/image" Target="../media/image3300.png"/><Relationship Id="rId7" Type="http://schemas.openxmlformats.org/officeDocument/2006/relationships/image" Target="../media/image1910.png"/><Relationship Id="rId12" Type="http://schemas.openxmlformats.org/officeDocument/2006/relationships/image" Target="../media/image2400.png"/><Relationship Id="rId17" Type="http://schemas.openxmlformats.org/officeDocument/2006/relationships/image" Target="../media/image290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00.png"/><Relationship Id="rId20" Type="http://schemas.openxmlformats.org/officeDocument/2006/relationships/image" Target="../media/image3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0.png"/><Relationship Id="rId11" Type="http://schemas.openxmlformats.org/officeDocument/2006/relationships/image" Target="../media/image2300.png"/><Relationship Id="rId5" Type="http://schemas.openxmlformats.org/officeDocument/2006/relationships/image" Target="../media/image1710.png"/><Relationship Id="rId15" Type="http://schemas.openxmlformats.org/officeDocument/2006/relationships/image" Target="../media/image2700.png"/><Relationship Id="rId23" Type="http://schemas.openxmlformats.org/officeDocument/2006/relationships/image" Target="../media/image3500.png"/><Relationship Id="rId10" Type="http://schemas.openxmlformats.org/officeDocument/2006/relationships/image" Target="../media/image2200.png"/><Relationship Id="rId19" Type="http://schemas.openxmlformats.org/officeDocument/2006/relationships/image" Target="../media/image311.png"/><Relationship Id="rId4" Type="http://schemas.openxmlformats.org/officeDocument/2006/relationships/image" Target="../media/image1600.png"/><Relationship Id="rId9" Type="http://schemas.openxmlformats.org/officeDocument/2006/relationships/image" Target="../media/image216.png"/><Relationship Id="rId14" Type="http://schemas.openxmlformats.org/officeDocument/2006/relationships/image" Target="../media/image2600.png"/><Relationship Id="rId22" Type="http://schemas.openxmlformats.org/officeDocument/2006/relationships/image" Target="../media/image34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6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45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11" Type="http://schemas.openxmlformats.org/officeDocument/2006/relationships/image" Target="../media/image4410.png"/><Relationship Id="rId5" Type="http://schemas.openxmlformats.org/officeDocument/2006/relationships/image" Target="../media/image3810.png"/><Relationship Id="rId10" Type="http://schemas.openxmlformats.org/officeDocument/2006/relationships/image" Target="../media/image4310.png"/><Relationship Id="rId4" Type="http://schemas.openxmlformats.org/officeDocument/2006/relationships/image" Target="../media/image3.png"/><Relationship Id="rId9" Type="http://schemas.openxmlformats.org/officeDocument/2006/relationships/image" Target="../media/image4210.png"/><Relationship Id="rId14" Type="http://schemas.openxmlformats.org/officeDocument/2006/relationships/image" Target="../media/image47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1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1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0.png"/><Relationship Id="rId11" Type="http://schemas.openxmlformats.org/officeDocument/2006/relationships/image" Target="../media/image7.png"/><Relationship Id="rId5" Type="http://schemas.openxmlformats.org/officeDocument/2006/relationships/image" Target="../media/image5010.png"/><Relationship Id="rId15" Type="http://schemas.openxmlformats.org/officeDocument/2006/relationships/image" Target="../media/image600.png"/><Relationship Id="rId10" Type="http://schemas.openxmlformats.org/officeDocument/2006/relationships/image" Target="../media/image6.png"/><Relationship Id="rId19" Type="http://schemas.openxmlformats.org/officeDocument/2006/relationships/image" Target="../media/image640.png"/><Relationship Id="rId4" Type="http://schemas.openxmlformats.org/officeDocument/2006/relationships/image" Target="../media/image491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830.png"/><Relationship Id="rId18" Type="http://schemas.openxmlformats.org/officeDocument/2006/relationships/image" Target="../media/image88.png"/><Relationship Id="rId26" Type="http://schemas.openxmlformats.org/officeDocument/2006/relationships/image" Target="../media/image10.png"/><Relationship Id="rId3" Type="http://schemas.openxmlformats.org/officeDocument/2006/relationships/image" Target="../media/image730.png"/><Relationship Id="rId21" Type="http://schemas.openxmlformats.org/officeDocument/2006/relationships/image" Target="../media/image91.png"/><Relationship Id="rId7" Type="http://schemas.openxmlformats.org/officeDocument/2006/relationships/image" Target="../media/image770.png"/><Relationship Id="rId12" Type="http://schemas.openxmlformats.org/officeDocument/2006/relationships/image" Target="../media/image820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811.png"/><Relationship Id="rId24" Type="http://schemas.openxmlformats.org/officeDocument/2006/relationships/image" Target="../media/image94.png"/><Relationship Id="rId5" Type="http://schemas.openxmlformats.org/officeDocument/2006/relationships/image" Target="../media/image750.png"/><Relationship Id="rId15" Type="http://schemas.openxmlformats.org/officeDocument/2006/relationships/image" Target="../media/image85.png"/><Relationship Id="rId23" Type="http://schemas.openxmlformats.org/officeDocument/2006/relationships/image" Target="../media/image9.png"/><Relationship Id="rId28" Type="http://schemas.openxmlformats.org/officeDocument/2006/relationships/image" Target="../media/image98.png"/><Relationship Id="rId10" Type="http://schemas.openxmlformats.org/officeDocument/2006/relationships/image" Target="../media/image800.png"/><Relationship Id="rId19" Type="http://schemas.openxmlformats.org/officeDocument/2006/relationships/image" Target="../media/image89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8.png"/><Relationship Id="rId27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32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/>
              <a:t>DES, double DES, meet-in-the-middle attack,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triple </a:t>
            </a:r>
            <a:r>
              <a:rPr lang="en-US" altLang="zh-CN" sz="2200" dirty="0"/>
              <a:t>DES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DES Design is Perfect: </a:t>
                </a:r>
                <a:r>
                  <a:rPr lang="en-US" sz="2400" dirty="0"/>
                  <a:t>B</a:t>
                </a:r>
                <a:r>
                  <a:rPr lang="en-US" sz="2400" dirty="0" smtClean="0"/>
                  <a:t>est known practical attack - exhaustive 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Attacks: </a:t>
                </a:r>
                <a:r>
                  <a:rPr lang="en-US" sz="2400" dirty="0" smtClean="0"/>
                  <a:t>56-bit secret key is short and attack is feasible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1970s: strong objections to the short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1997: Internet Search (DESCHALL)– 96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distributed.net project– 41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EFF machine (deep crack)– 56 hours ($250K)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1999: combined search (deep crack+distributed.net) –22 hours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2006: COPACOBANA (120FPGAs)--7 days ($10K)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Other Attacks: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Differential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Biham and Shamir-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p>
                    </m:sSup>
                  </m:oMath>
                </a14:m>
                <a:r>
                  <a:rPr lang="en-US" sz="2000" dirty="0" smtClean="0"/>
                  <a:t> time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</m:oMath>
                </a14:m>
                <a:r>
                  <a:rPr lang="en-US" sz="2000" dirty="0" smtClean="0"/>
                  <a:t> CPA pairs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Linear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Matsui,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 smtClean="0"/>
                  <a:t> KPA pairs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9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Double DES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=112;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=64 //attack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Meet-in-the-middle-attack: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𝟐𝐄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∪{(</m:t>
                    </m:r>
                    <m:r>
                      <a:rPr lang="en-US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𝐃𝐄𝐒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Analysis</a:t>
                </a:r>
                <a:r>
                  <a:rPr lang="en-US" sz="2000" dirty="0" smtClean="0"/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is roughly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000" dirty="0" smtClean="0"/>
                  <a:t>; use a few more pairs to find the key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Complexity: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space: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5906"/>
                <a:ext cx="9144000" cy="4726294"/>
              </a:xfrm>
              <a:prstGeom prst="rect">
                <a:avLst/>
              </a:prstGeom>
              <a:blipFill>
                <a:blip r:embed="rId3"/>
                <a:stretch>
                  <a:fillRect l="-1000" t="-129" b="-1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0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Triple DES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Triple-DES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length=168/MIM 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/>
                  <a:t>Triple-DES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𝟑𝐄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key </a:t>
                </a:r>
                <a:r>
                  <a:rPr lang="en-US" sz="2000" dirty="0" smtClean="0"/>
                  <a:t>length=112/attack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:endParaRPr lang="en-US" sz="2000" baseline="30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DESX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𝐃𝐄𝐒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key length=184/attack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aseline="30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1999, widely used today, slow, 2-key </a:t>
                </a:r>
                <a:r>
                  <a:rPr lang="en-US" sz="2000" dirty="0" smtClean="0"/>
                  <a:t>outdate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new industrial standard is AES</a:t>
                </a:r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422384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9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7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066800"/>
                <a:ext cx="9144000" cy="318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History of Advanced Encryption Standard (AES): FIPS 197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1997:  NIST called for </a:t>
                </a:r>
                <a:r>
                  <a:rPr lang="en-US" altLang="zh-CN" sz="2000" dirty="0" smtClean="0"/>
                  <a:t>AES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15 proposals were submitted/ the 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AES workshop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1999: 5 submissions were selected/the 2</a:t>
                </a:r>
                <a:r>
                  <a:rPr lang="en-US" sz="2000" baseline="30000" dirty="0" smtClean="0"/>
                  <a:t>nd</a:t>
                </a:r>
                <a:r>
                  <a:rPr lang="en-US" sz="2000" dirty="0" smtClean="0"/>
                  <a:t> AES workshop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2000: NIST adopted </a:t>
                </a:r>
                <a:r>
                  <a:rPr lang="en-US" sz="2000" dirty="0" err="1" smtClean="0"/>
                  <a:t>Rijndael</a:t>
                </a:r>
                <a:r>
                  <a:rPr lang="en-US" sz="2000" dirty="0" smtClean="0"/>
                  <a:t>  (Belgium) /the  3</a:t>
                </a:r>
                <a:r>
                  <a:rPr lang="en-US" sz="2000" baseline="30000" dirty="0" smtClean="0"/>
                  <a:t>rd</a:t>
                </a:r>
                <a:r>
                  <a:rPr lang="en-US" sz="2000" dirty="0" smtClean="0"/>
                  <a:t> AES workshop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Basics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AES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128,192,256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;ℓ=128; </m:t>
                    </m:r>
                  </m:oMath>
                </a14:m>
                <a:r>
                  <a:rPr lang="en-US" sz="2000" dirty="0" smtClean="0"/>
                  <a:t>number of rounds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∈{10,12,14}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suitable for software &amp; hardware implementations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3185872"/>
              </a:xfrm>
              <a:prstGeom prst="rect">
                <a:avLst/>
              </a:prstGeom>
              <a:blipFill>
                <a:blip r:embed="rId3"/>
                <a:stretch>
                  <a:fillRect l="-1000" t="-191" b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5"/>
          <p:cNvSpPr/>
          <p:nvPr/>
        </p:nvSpPr>
        <p:spPr>
          <a:xfrm>
            <a:off x="2098310" y="4199182"/>
            <a:ext cx="1828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直接连接符 6"/>
          <p:cNvCxnSpPr/>
          <p:nvPr/>
        </p:nvCxnSpPr>
        <p:spPr>
          <a:xfrm>
            <a:off x="2098310" y="46436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7"/>
          <p:cNvCxnSpPr/>
          <p:nvPr/>
        </p:nvCxnSpPr>
        <p:spPr>
          <a:xfrm>
            <a:off x="2098310" y="51008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8"/>
          <p:cNvCxnSpPr/>
          <p:nvPr/>
        </p:nvCxnSpPr>
        <p:spPr>
          <a:xfrm>
            <a:off x="2098310" y="55580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9"/>
          <p:cNvCxnSpPr/>
          <p:nvPr/>
        </p:nvCxnSpPr>
        <p:spPr>
          <a:xfrm rot="5400000">
            <a:off x="1628410" y="51135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0"/>
          <p:cNvCxnSpPr/>
          <p:nvPr/>
        </p:nvCxnSpPr>
        <p:spPr>
          <a:xfrm rot="5400000">
            <a:off x="2085610" y="51262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1"/>
          <p:cNvCxnSpPr/>
          <p:nvPr/>
        </p:nvCxnSpPr>
        <p:spPr>
          <a:xfrm rot="5400000">
            <a:off x="2542810" y="51262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01938" y="4275382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38" y="4275382"/>
                <a:ext cx="1828800" cy="1651734"/>
              </a:xfrm>
              <a:prstGeom prst="rect">
                <a:avLst/>
              </a:prstGeom>
              <a:blipFill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2"/>
          <p:cNvSpPr/>
          <p:nvPr/>
        </p:nvSpPr>
        <p:spPr>
          <a:xfrm>
            <a:off x="5315294" y="4210283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直接连接符 4"/>
          <p:cNvCxnSpPr/>
          <p:nvPr/>
        </p:nvCxnSpPr>
        <p:spPr>
          <a:xfrm>
            <a:off x="5315294" y="46547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9"/>
          <p:cNvCxnSpPr/>
          <p:nvPr/>
        </p:nvCxnSpPr>
        <p:spPr>
          <a:xfrm>
            <a:off x="5315294" y="51119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0"/>
          <p:cNvCxnSpPr/>
          <p:nvPr/>
        </p:nvCxnSpPr>
        <p:spPr>
          <a:xfrm>
            <a:off x="5315294" y="55691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11"/>
          <p:cNvCxnSpPr/>
          <p:nvPr/>
        </p:nvCxnSpPr>
        <p:spPr>
          <a:xfrm rot="5400000">
            <a:off x="4845394" y="51246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2"/>
          <p:cNvCxnSpPr/>
          <p:nvPr/>
        </p:nvCxnSpPr>
        <p:spPr>
          <a:xfrm rot="5400000">
            <a:off x="5302594" y="51373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3"/>
          <p:cNvCxnSpPr/>
          <p:nvPr/>
        </p:nvCxnSpPr>
        <p:spPr>
          <a:xfrm rot="5400000">
            <a:off x="5759794" y="5137383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18922" y="4286483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22" y="4286483"/>
                <a:ext cx="1828800" cy="1651734"/>
              </a:xfrm>
              <a:prstGeom prst="rect">
                <a:avLst/>
              </a:prstGeom>
              <a:blipFill>
                <a:blip r:embed="rId5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292795" y="6068816"/>
            <a:ext cx="1491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State (16 bytes)</a:t>
            </a:r>
            <a:endParaRPr lang="zh-CN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92665" y="6068816"/>
            <a:ext cx="1350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Key (16 Bytes)</a:t>
            </a:r>
            <a:endParaRPr lang="zh-CN" alt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9550" y="4458961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>
            <a:off x="3039982" y="5804893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84289" y="4466983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>
            <a:off x="6214721" y="5812915"/>
            <a:ext cx="0" cy="1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39725" y="5896636"/>
            <a:ext cx="1386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128-bit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key </a:t>
            </a:r>
            <a:r>
              <a:rPr lang="en-US" sz="2000" b="1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9766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35" grpId="0" animBg="1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AES Encryption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2" y="3464020"/>
                <a:ext cx="7620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6532" y="31592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752" y="36045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12" name="Group 39"/>
          <p:cNvGrpSpPr/>
          <p:nvPr/>
        </p:nvGrpSpPr>
        <p:grpSpPr>
          <a:xfrm>
            <a:off x="4495800" y="3687629"/>
            <a:ext cx="525995" cy="308450"/>
            <a:chOff x="5335910" y="2102683"/>
            <a:chExt cx="525995" cy="308450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8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51380" y="4528520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Round 1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5"/>
              <p:cNvSpPr/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n-lt"/>
                  </a:rPr>
                  <a:t>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434" y="1173228"/>
                <a:ext cx="1668781" cy="285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rapezoid 6"/>
          <p:cNvSpPr/>
          <p:nvPr/>
        </p:nvSpPr>
        <p:spPr bwMode="auto">
          <a:xfrm>
            <a:off x="1960828" y="145897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01194" y="1593276"/>
            <a:ext cx="1154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C00000"/>
                </a:solidFill>
              </a:rPr>
              <a:t>K</a:t>
            </a:r>
            <a:r>
              <a:rPr lang="en-US" sz="1300" dirty="0" smtClean="0">
                <a:solidFill>
                  <a:srgbClr val="C00000"/>
                </a:solidFill>
                <a:latin typeface="+mn-lt"/>
              </a:rPr>
              <a:t>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8"/>
              <p:cNvSpPr/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67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828" y="2144778"/>
                <a:ext cx="470870" cy="461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2431698" y="1110676"/>
            <a:ext cx="108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128-bit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40328" y="2176505"/>
            <a:ext cx="220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128-bit round keys</a:t>
            </a:r>
            <a:endParaRPr lang="en-US" b="1" dirty="0"/>
          </a:p>
        </p:txBody>
      </p:sp>
      <p:cxnSp>
        <p:nvCxnSpPr>
          <p:cNvPr id="72" name="Straight Connector 31"/>
          <p:cNvCxnSpPr/>
          <p:nvPr/>
        </p:nvCxnSpPr>
        <p:spPr bwMode="auto">
          <a:xfrm>
            <a:off x="4865392" y="229717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8"/>
              <p:cNvSpPr/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3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4192" y="2149260"/>
                <a:ext cx="470870" cy="461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8"/>
              <p:cNvSpPr/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2370" y="2149260"/>
                <a:ext cx="470870" cy="461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8"/>
              <p:cNvSpPr/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solidFill>
                <a:srgbClr val="E2FDBD"/>
              </a:solidFill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5570" y="2141300"/>
                <a:ext cx="470870" cy="4616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6"/>
          <p:cNvSpPr/>
          <p:nvPr/>
        </p:nvSpPr>
        <p:spPr>
          <a:xfrm>
            <a:off x="1832450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grpSp>
        <p:nvGrpSpPr>
          <p:cNvPr id="78" name="Group 39"/>
          <p:cNvGrpSpPr/>
          <p:nvPr/>
        </p:nvGrpSpPr>
        <p:grpSpPr>
          <a:xfrm>
            <a:off x="2827360" y="3685848"/>
            <a:ext cx="638320" cy="308450"/>
            <a:chOff x="5335910" y="2102683"/>
            <a:chExt cx="638320" cy="308450"/>
          </a:xfrm>
        </p:grpSpPr>
        <p:sp>
          <p:nvSpPr>
            <p:cNvPr id="79" name="TextBox 78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0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39"/>
          <p:cNvGrpSpPr/>
          <p:nvPr/>
        </p:nvGrpSpPr>
        <p:grpSpPr>
          <a:xfrm>
            <a:off x="1159850" y="3685848"/>
            <a:ext cx="638320" cy="308450"/>
            <a:chOff x="5335910" y="2102683"/>
            <a:chExt cx="638320" cy="308450"/>
          </a:xfrm>
        </p:grpSpPr>
        <p:sp>
          <p:nvSpPr>
            <p:cNvPr id="83" name="TextBox 82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84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31"/>
          <p:cNvCxnSpPr/>
          <p:nvPr/>
        </p:nvCxnSpPr>
        <p:spPr bwMode="auto">
          <a:xfrm>
            <a:off x="4947312" y="3764028"/>
            <a:ext cx="53788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39"/>
          <p:cNvGrpSpPr/>
          <p:nvPr/>
        </p:nvGrpSpPr>
        <p:grpSpPr>
          <a:xfrm>
            <a:off x="5371034" y="3668550"/>
            <a:ext cx="573990" cy="308450"/>
            <a:chOff x="5400240" y="2102683"/>
            <a:chExt cx="573990" cy="308450"/>
          </a:xfrm>
        </p:grpSpPr>
        <p:sp>
          <p:nvSpPr>
            <p:cNvPr id="90" name="TextBox 8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9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6"/>
          <p:cNvSpPr/>
          <p:nvPr/>
        </p:nvSpPr>
        <p:spPr>
          <a:xfrm>
            <a:off x="3519025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>
                <a:solidFill>
                  <a:srgbClr val="C00000"/>
                </a:solidFill>
              </a:rPr>
              <a:t>ShiftRows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MixColumns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5" name="Rectangle 6"/>
          <p:cNvSpPr/>
          <p:nvPr/>
        </p:nvSpPr>
        <p:spPr>
          <a:xfrm>
            <a:off x="6006152" y="3306828"/>
            <a:ext cx="976775" cy="936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1300" dirty="0" smtClean="0">
                <a:solidFill>
                  <a:srgbClr val="C00000"/>
                </a:solidFill>
              </a:rPr>
              <a:t>SubBytes</a:t>
            </a:r>
          </a:p>
          <a:p>
            <a:r>
              <a:rPr lang="en-US" sz="1300" dirty="0" smtClean="0">
                <a:solidFill>
                  <a:srgbClr val="C00000"/>
                </a:solidFill>
              </a:rPr>
              <a:t>ShiftRows</a:t>
            </a:r>
          </a:p>
          <a:p>
            <a:endParaRPr lang="en-US" sz="1300" dirty="0" smtClean="0">
              <a:solidFill>
                <a:schemeClr val="tx1"/>
              </a:solidFill>
            </a:endParaRPr>
          </a:p>
        </p:txBody>
      </p:sp>
      <p:grpSp>
        <p:nvGrpSpPr>
          <p:cNvPr id="99" name="Group 39"/>
          <p:cNvGrpSpPr/>
          <p:nvPr/>
        </p:nvGrpSpPr>
        <p:grpSpPr>
          <a:xfrm>
            <a:off x="7030584" y="3684178"/>
            <a:ext cx="638320" cy="308450"/>
            <a:chOff x="5335910" y="2102683"/>
            <a:chExt cx="638320" cy="308450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5476848" y="2026075"/>
              <a:ext cx="308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⨁</a:t>
              </a:r>
              <a:endParaRPr lang="en-US" sz="2400" dirty="0"/>
            </a:p>
          </p:txBody>
        </p:sp>
        <p:cxnSp>
          <p:nvCxnSpPr>
            <p:cNvPr id="101" name="Straight Arrow Connector 22"/>
            <p:cNvCxnSpPr/>
            <p:nvPr/>
          </p:nvCxnSpPr>
          <p:spPr>
            <a:xfrm>
              <a:off x="5335910" y="2178882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23"/>
            <p:cNvCxnSpPr/>
            <p:nvPr/>
          </p:nvCxnSpPr>
          <p:spPr>
            <a:xfrm>
              <a:off x="5821830" y="2172006"/>
              <a:ext cx="15240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3"/>
              <p:cNvSpPr/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04" y="3459228"/>
                <a:ext cx="762000" cy="685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8017434" y="31544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07104" y="3599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6" name="肘形连接符 105"/>
          <p:cNvCxnSpPr>
            <a:stCxn id="67" idx="2"/>
            <a:endCxn id="83" idx="3"/>
          </p:cNvCxnSpPr>
          <p:nvPr/>
        </p:nvCxnSpPr>
        <p:spPr>
          <a:xfrm rot="5400000">
            <a:off x="1285945" y="2775530"/>
            <a:ext cx="1079388" cy="74124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3" idx="2"/>
            <a:endCxn id="79" idx="3"/>
          </p:cNvCxnSpPr>
          <p:nvPr/>
        </p:nvCxnSpPr>
        <p:spPr>
          <a:xfrm rot="16200000" flipH="1">
            <a:off x="2583622" y="3146946"/>
            <a:ext cx="1074906" cy="28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74" idx="2"/>
            <a:endCxn id="17" idx="3"/>
          </p:cNvCxnSpPr>
          <p:nvPr/>
        </p:nvCxnSpPr>
        <p:spPr>
          <a:xfrm rot="16200000" flipH="1">
            <a:off x="3836041" y="2732705"/>
            <a:ext cx="1076687" cy="8331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5" idx="2"/>
            <a:endCxn id="100" idx="3"/>
          </p:cNvCxnSpPr>
          <p:nvPr/>
        </p:nvCxnSpPr>
        <p:spPr>
          <a:xfrm rot="16200000" flipH="1">
            <a:off x="6472778" y="2831208"/>
            <a:ext cx="1081196" cy="6247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848499" y="4518797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</a:t>
            </a:r>
            <a:endParaRPr 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6297093" y="4518797"/>
            <a:ext cx="89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10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Message/Ciphertext: a matrix of 16 byte, called </a:t>
                </a:r>
                <a:r>
                  <a:rPr lang="en-US" b="1" dirty="0" smtClean="0"/>
                  <a:t>state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Key expansion</a:t>
                </a:r>
                <a:r>
                  <a:rPr lang="en-US" dirty="0" smtClean="0"/>
                  <a:t>: 128-bit secret key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11 round keys (128-bit)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1-Round 9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MixColumns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AddRoundKey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b="1" dirty="0" smtClean="0"/>
                  <a:t>Round 10</a:t>
                </a:r>
                <a:r>
                  <a:rPr lang="en-US" dirty="0" smtClean="0"/>
                  <a:t>: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SubBytes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, ShiftRows, AddRoundKey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016"/>
                <a:ext cx="9144000" cy="1421928"/>
              </a:xfrm>
              <a:prstGeom prst="rect">
                <a:avLst/>
              </a:prstGeom>
              <a:blipFill>
                <a:blip r:embed="rId10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7892" y="2863276"/>
            <a:ext cx="1175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C00000"/>
                </a:solidFill>
              </a:rPr>
              <a:t>AddRoundKey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380430" y="370005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407715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6571430" y="3694970"/>
            <a:ext cx="341379" cy="1450961"/>
          </a:xfrm>
          <a:prstGeom prst="leftBrace">
            <a:avLst>
              <a:gd name="adj1" fmla="val 4159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Encryption Standard (DES)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143000"/>
                <a:ext cx="9144000" cy="501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Background: </a:t>
                </a:r>
                <a:r>
                  <a:rPr lang="en-US" sz="2400" dirty="0" smtClean="0"/>
                  <a:t>a (strong) PRP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1970s:  Horst Feistel (German) designed Lucifer at IBM;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1973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NBS called for block cipher, IBM </a:t>
                </a:r>
                <a:r>
                  <a:rPr lang="en-US" sz="2000" dirty="0">
                    <a:solidFill>
                      <a:schemeClr val="tx1"/>
                    </a:solidFill>
                  </a:rPr>
                  <a:t>submitted a variant of Lucifer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(DES)</a:t>
                </a:r>
              </a:p>
              <a:p>
                <a:pPr lvl="1" algn="ctr">
                  <a:lnSpc>
                    <a:spcPct val="14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NBS: National Bureau of Standards (1901-1988)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1976: NBS  adopted DES as a federal standard;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𝟓𝟔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// FIPS-46-3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1997:  DES was broken by exhaustive search//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too small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2000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AES by NIST, National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Institute of Standards and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Technology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Importance: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istorical significance; industrial standard for a long time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extremely secure except the short key length </a:t>
                </a:r>
              </a:p>
              <a:p>
                <a:pPr marL="1257300" lvl="2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best attack in practice is exhaustive search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13617"/>
              </a:xfrm>
              <a:prstGeom prst="rect">
                <a:avLst/>
              </a:prstGeom>
              <a:blipFill>
                <a:blip r:embed="rId3"/>
                <a:stretch>
                  <a:fillRect l="-1000" b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Encryption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2048436" y="24339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05368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</a:t>
            </a:r>
            <a:r>
              <a:rPr lang="en-US" dirty="0" smtClean="0"/>
              <a:t>schedule</a:t>
            </a:r>
            <a:endParaRPr lang="en-US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333391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>
            <a:off x="2998694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>
            <a:off x="5634317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>
            <a:off x="15912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749815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>
            <a:off x="44106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403367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>
            <a:off x="7057240" y="4262717"/>
            <a:ext cx="669386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>
            <a:off x="537882" y="42627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>
            <a:off x="8337176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blipFill rotWithShape="0">
                <a:blip r:embed="rId20"/>
                <a:stretch>
                  <a:fillRect l="-7692" r="-25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792" r="-25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595" r="-126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5882" r="-98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6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Initial Permutation IP</a:t>
            </a:r>
            <a:endParaRPr lang="en-US" sz="3100" dirty="0"/>
          </a:p>
        </p:txBody>
      </p:sp>
      <p:pic>
        <p:nvPicPr>
          <p:cNvPr id="2051" name="Picture 3" descr="C:\Users\liangfzh\Desktop\400px-DES-ip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810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angfzh\Desktop\400px-DES-ip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9" y="1451721"/>
            <a:ext cx="4138501" cy="15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92215"/>
            <a:ext cx="2209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86612"/>
            <a:ext cx="2228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blipFill rotWithShape="0">
                <a:blip r:embed="rId9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blipFill rotWithShape="0">
                <a:blip r:embed="rId10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9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Schedule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"/>
              <p:cNvSpPr/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64-bit key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/>
          <p:nvPr/>
        </p:nvSpPr>
        <p:spPr bwMode="auto">
          <a:xfrm>
            <a:off x="632460" y="20762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876300" y="165076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PC1</a:t>
            </a:r>
            <a:endParaRPr lang="en-US" sz="1400" dirty="0"/>
          </a:p>
        </p:txBody>
      </p:sp>
      <p:cxnSp>
        <p:nvCxnSpPr>
          <p:cNvPr id="8" name="直接箭头连接符 7"/>
          <p:cNvCxnSpPr>
            <a:stCxn id="16" idx="2"/>
            <a:endCxn id="6" idx="0"/>
          </p:cNvCxnSpPr>
          <p:nvPr/>
        </p:nvCxnSpPr>
        <p:spPr>
          <a:xfrm flipH="1">
            <a:off x="1253490" y="1457089"/>
            <a:ext cx="1270" cy="19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9" idx="0"/>
          </p:cNvCxnSpPr>
          <p:nvPr/>
        </p:nvCxnSpPr>
        <p:spPr>
          <a:xfrm flipH="1">
            <a:off x="941070" y="1925082"/>
            <a:ext cx="325120" cy="15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5"/>
          <p:cNvSpPr/>
          <p:nvPr/>
        </p:nvSpPr>
        <p:spPr bwMode="auto">
          <a:xfrm>
            <a:off x="1282700" y="20825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cxnSp>
        <p:nvCxnSpPr>
          <p:cNvPr id="21" name="直接箭头连接符 20"/>
          <p:cNvCxnSpPr>
            <a:stCxn id="6" idx="4"/>
            <a:endCxn id="30" idx="0"/>
          </p:cNvCxnSpPr>
          <p:nvPr/>
        </p:nvCxnSpPr>
        <p:spPr>
          <a:xfrm>
            <a:off x="1253490" y="1925082"/>
            <a:ext cx="337820" cy="15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>
          <a:xfrm>
            <a:off x="1320799" y="23556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9699" y="23302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Rectangle 5"/>
          <p:cNvSpPr/>
          <p:nvPr/>
        </p:nvSpPr>
        <p:spPr bwMode="auto">
          <a:xfrm>
            <a:off x="609600" y="26985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1" name="Rectangle 5"/>
          <p:cNvSpPr/>
          <p:nvPr/>
        </p:nvSpPr>
        <p:spPr bwMode="auto">
          <a:xfrm>
            <a:off x="1282700" y="27048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2222499" y="26985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28" name="直接箭头连接符 27"/>
          <p:cNvCxnSpPr>
            <a:stCxn id="41" idx="3"/>
            <a:endCxn id="42" idx="2"/>
          </p:cNvCxnSpPr>
          <p:nvPr/>
        </p:nvCxnSpPr>
        <p:spPr>
          <a:xfrm>
            <a:off x="1899919" y="28334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>
            <a:off x="670560" y="2342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9460" y="2317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1320799" y="2977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32559" y="2952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Rectangle 5"/>
          <p:cNvSpPr/>
          <p:nvPr/>
        </p:nvSpPr>
        <p:spPr bwMode="auto">
          <a:xfrm>
            <a:off x="632460" y="3320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1" name="Rectangle 5"/>
          <p:cNvSpPr/>
          <p:nvPr/>
        </p:nvSpPr>
        <p:spPr bwMode="auto">
          <a:xfrm>
            <a:off x="1282700" y="3327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2" name="椭圆 71"/>
          <p:cNvSpPr/>
          <p:nvPr/>
        </p:nvSpPr>
        <p:spPr>
          <a:xfrm>
            <a:off x="2222499" y="3320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73" name="直接箭头连接符 72"/>
          <p:cNvCxnSpPr>
            <a:stCxn id="71" idx="3"/>
            <a:endCxn id="72" idx="2"/>
          </p:cNvCxnSpPr>
          <p:nvPr/>
        </p:nvCxnSpPr>
        <p:spPr>
          <a:xfrm>
            <a:off x="1899919" y="3455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下箭头 73"/>
          <p:cNvSpPr/>
          <p:nvPr/>
        </p:nvSpPr>
        <p:spPr>
          <a:xfrm>
            <a:off x="670560" y="2965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59460" y="2939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下箭头 75"/>
          <p:cNvSpPr/>
          <p:nvPr/>
        </p:nvSpPr>
        <p:spPr>
          <a:xfrm>
            <a:off x="1320799" y="3600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1599" y="3574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78" name="Rectangle 5"/>
          <p:cNvSpPr/>
          <p:nvPr/>
        </p:nvSpPr>
        <p:spPr bwMode="auto">
          <a:xfrm>
            <a:off x="632460" y="3943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9" name="Rectangle 5"/>
          <p:cNvSpPr/>
          <p:nvPr/>
        </p:nvSpPr>
        <p:spPr bwMode="auto">
          <a:xfrm>
            <a:off x="1282700" y="3949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0" name="椭圆 79"/>
          <p:cNvSpPr/>
          <p:nvPr/>
        </p:nvSpPr>
        <p:spPr>
          <a:xfrm>
            <a:off x="2222499" y="3943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1" name="直接箭头连接符 80"/>
          <p:cNvCxnSpPr>
            <a:stCxn id="79" idx="3"/>
            <a:endCxn id="80" idx="2"/>
          </p:cNvCxnSpPr>
          <p:nvPr/>
        </p:nvCxnSpPr>
        <p:spPr>
          <a:xfrm>
            <a:off x="1899919" y="4078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下箭头 81"/>
          <p:cNvSpPr/>
          <p:nvPr/>
        </p:nvSpPr>
        <p:spPr>
          <a:xfrm>
            <a:off x="670560" y="3587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" y="3562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84" name="下箭头 83"/>
          <p:cNvSpPr/>
          <p:nvPr/>
        </p:nvSpPr>
        <p:spPr>
          <a:xfrm>
            <a:off x="1320799" y="4501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409699" y="4476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6" name="Rectangle 5"/>
          <p:cNvSpPr/>
          <p:nvPr/>
        </p:nvSpPr>
        <p:spPr bwMode="auto">
          <a:xfrm>
            <a:off x="632460" y="4844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7" name="Rectangle 5"/>
          <p:cNvSpPr/>
          <p:nvPr/>
        </p:nvSpPr>
        <p:spPr bwMode="auto">
          <a:xfrm>
            <a:off x="1282700" y="4851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8" name="椭圆 87"/>
          <p:cNvSpPr/>
          <p:nvPr/>
        </p:nvSpPr>
        <p:spPr>
          <a:xfrm>
            <a:off x="2222499" y="4844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9" name="直接箭头连接符 88"/>
          <p:cNvCxnSpPr>
            <a:stCxn id="87" idx="3"/>
            <a:endCxn id="88" idx="2"/>
          </p:cNvCxnSpPr>
          <p:nvPr/>
        </p:nvCxnSpPr>
        <p:spPr>
          <a:xfrm>
            <a:off x="1899919" y="4979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下箭头 89"/>
          <p:cNvSpPr/>
          <p:nvPr/>
        </p:nvSpPr>
        <p:spPr>
          <a:xfrm>
            <a:off x="670560" y="4489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59460" y="4463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>
            <a:off x="1320799" y="5124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371599" y="5098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94" name="Rectangle 5"/>
          <p:cNvSpPr/>
          <p:nvPr/>
        </p:nvSpPr>
        <p:spPr bwMode="auto">
          <a:xfrm>
            <a:off x="632460" y="5467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5" name="Rectangle 5"/>
          <p:cNvSpPr/>
          <p:nvPr/>
        </p:nvSpPr>
        <p:spPr bwMode="auto">
          <a:xfrm>
            <a:off x="1282700" y="5473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6" name="椭圆 95"/>
          <p:cNvSpPr/>
          <p:nvPr/>
        </p:nvSpPr>
        <p:spPr>
          <a:xfrm>
            <a:off x="2222499" y="5467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97" name="直接箭头连接符 96"/>
          <p:cNvCxnSpPr>
            <a:stCxn id="95" idx="3"/>
            <a:endCxn id="96" idx="2"/>
          </p:cNvCxnSpPr>
          <p:nvPr/>
        </p:nvCxnSpPr>
        <p:spPr>
          <a:xfrm>
            <a:off x="1899919" y="5602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下箭头 97"/>
          <p:cNvSpPr/>
          <p:nvPr/>
        </p:nvSpPr>
        <p:spPr>
          <a:xfrm>
            <a:off x="670560" y="5111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360" y="5086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100" name="下箭头 99"/>
          <p:cNvSpPr/>
          <p:nvPr/>
        </p:nvSpPr>
        <p:spPr>
          <a:xfrm>
            <a:off x="1320799" y="60756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09699" y="60502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2" name="Rectangle 5"/>
          <p:cNvSpPr/>
          <p:nvPr/>
        </p:nvSpPr>
        <p:spPr bwMode="auto">
          <a:xfrm>
            <a:off x="632460" y="643128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3" name="Rectangle 5"/>
          <p:cNvSpPr/>
          <p:nvPr/>
        </p:nvSpPr>
        <p:spPr bwMode="auto">
          <a:xfrm>
            <a:off x="1282700" y="643763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2222499" y="6431280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105" name="直接箭头连接符 104"/>
          <p:cNvCxnSpPr>
            <a:stCxn id="103" idx="3"/>
            <a:endCxn id="104" idx="2"/>
          </p:cNvCxnSpPr>
          <p:nvPr/>
        </p:nvCxnSpPr>
        <p:spPr>
          <a:xfrm>
            <a:off x="1899919" y="6566219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下箭头 105"/>
          <p:cNvSpPr/>
          <p:nvPr/>
        </p:nvSpPr>
        <p:spPr>
          <a:xfrm>
            <a:off x="670560" y="60629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9460" y="60375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/>
              <p:cNvSpPr/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/>
          <p:cNvCxnSpPr>
            <a:stCxn id="42" idx="6"/>
            <a:endCxn id="109" idx="1"/>
          </p:cNvCxnSpPr>
          <p:nvPr/>
        </p:nvCxnSpPr>
        <p:spPr>
          <a:xfrm flipV="1">
            <a:off x="2976879" y="2831863"/>
            <a:ext cx="317502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5"/>
              <p:cNvSpPr/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/>
          <p:cNvCxnSpPr>
            <a:stCxn id="72" idx="6"/>
            <a:endCxn id="111" idx="1"/>
          </p:cNvCxnSpPr>
          <p:nvPr/>
        </p:nvCxnSpPr>
        <p:spPr>
          <a:xfrm flipV="1">
            <a:off x="2976879" y="3454163"/>
            <a:ext cx="325123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/>
              <p:cNvSpPr/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/>
          <p:cNvCxnSpPr>
            <a:stCxn id="80" idx="6"/>
            <a:endCxn id="113" idx="1"/>
          </p:cNvCxnSpPr>
          <p:nvPr/>
        </p:nvCxnSpPr>
        <p:spPr>
          <a:xfrm flipV="1">
            <a:off x="2976879" y="4076463"/>
            <a:ext cx="332744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5"/>
              <p:cNvSpPr/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/>
          <p:cNvCxnSpPr>
            <a:stCxn id="88" idx="6"/>
            <a:endCxn id="115" idx="1"/>
          </p:cNvCxnSpPr>
          <p:nvPr/>
        </p:nvCxnSpPr>
        <p:spPr>
          <a:xfrm>
            <a:off x="2976879" y="49819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5"/>
              <p:cNvSpPr/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/>
          <p:cNvCxnSpPr>
            <a:stCxn id="96" idx="6"/>
            <a:endCxn id="117" idx="1"/>
          </p:cNvCxnSpPr>
          <p:nvPr/>
        </p:nvCxnSpPr>
        <p:spPr>
          <a:xfrm>
            <a:off x="2976879" y="56042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/>
              <p:cNvSpPr/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/>
          <p:cNvCxnSpPr>
            <a:stCxn id="104" idx="6"/>
            <a:endCxn id="119" idx="1"/>
          </p:cNvCxnSpPr>
          <p:nvPr/>
        </p:nvCxnSpPr>
        <p:spPr>
          <a:xfrm flipV="1">
            <a:off x="2976879" y="6565663"/>
            <a:ext cx="332744" cy="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69" y="1498600"/>
            <a:ext cx="4095531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26009"/>
            <a:ext cx="2013059" cy="19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Box 2059"/>
              <p:cNvSpPr txBox="1"/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0" name="TextBox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64-bit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 56-bit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56-bit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48-bit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45792" y="1588008"/>
                <a:ext cx="2354940" cy="861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rotation of 1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 bit </a:t>
                </a:r>
                <a:r>
                  <a:rPr lang="en-US" sz="1400" dirty="0">
                    <a:solidFill>
                      <a:srgbClr val="FF0000"/>
                    </a:solidFill>
                  </a:rPr>
                  <a:t>to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the </a:t>
                </a: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left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rotation of 2 bits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to the </a:t>
                </a: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left to generate other keys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2" y="1588008"/>
                <a:ext cx="2354940" cy="861774"/>
              </a:xfrm>
              <a:prstGeom prst="rect">
                <a:avLst/>
              </a:prstGeom>
              <a:blipFill rotWithShape="0">
                <a:blip r:embed="rId20"/>
                <a:stretch>
                  <a:fillRect l="-2577" t="-6294" r="-3608" b="-104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4" idx="1"/>
          </p:cNvCxnSpPr>
          <p:nvPr/>
        </p:nvCxnSpPr>
        <p:spPr>
          <a:xfrm flipH="1">
            <a:off x="1645920" y="2018895"/>
            <a:ext cx="499872" cy="46520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</p:cNvCxnSpPr>
          <p:nvPr/>
        </p:nvCxnSpPr>
        <p:spPr>
          <a:xfrm flipH="1">
            <a:off x="1684020" y="2018895"/>
            <a:ext cx="461772" cy="112521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1"/>
          </p:cNvCxnSpPr>
          <p:nvPr/>
        </p:nvCxnSpPr>
        <p:spPr>
          <a:xfrm flipH="1">
            <a:off x="1630680" y="2018895"/>
            <a:ext cx="515112" cy="259880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1"/>
          </p:cNvCxnSpPr>
          <p:nvPr/>
        </p:nvCxnSpPr>
        <p:spPr>
          <a:xfrm flipH="1">
            <a:off x="1629214" y="2018895"/>
            <a:ext cx="516578" cy="4153305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5"/>
              <p:cNvSpPr/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5"/>
              <p:cNvSpPr/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5"/>
              <p:cNvSpPr/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5"/>
              <p:cNvSpPr/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121" idx="2"/>
          </p:cNvCxnSpPr>
          <p:nvPr/>
        </p:nvCxnSpPr>
        <p:spPr>
          <a:xfrm flipH="1">
            <a:off x="1221741" y="2331483"/>
            <a:ext cx="5078" cy="742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1" idx="2"/>
          </p:cNvCxnSpPr>
          <p:nvPr/>
        </p:nvCxnSpPr>
        <p:spPr>
          <a:xfrm>
            <a:off x="3395982" y="2331484"/>
            <a:ext cx="2540" cy="1559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8" idx="6"/>
          </p:cNvCxnSpPr>
          <p:nvPr/>
        </p:nvCxnSpPr>
        <p:spPr>
          <a:xfrm flipH="1">
            <a:off x="3101341" y="3264932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/>
          <p:cNvCxnSpPr>
            <a:stCxn id="18" idx="2"/>
          </p:cNvCxnSpPr>
          <p:nvPr/>
        </p:nvCxnSpPr>
        <p:spPr>
          <a:xfrm flipH="1" flipV="1">
            <a:off x="1412241" y="3261499"/>
            <a:ext cx="533400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82" idx="0"/>
          </p:cNvCxnSpPr>
          <p:nvPr/>
        </p:nvCxnSpPr>
        <p:spPr>
          <a:xfrm flipH="1">
            <a:off x="1229359" y="3891255"/>
            <a:ext cx="2166624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1215391" y="3448566"/>
            <a:ext cx="6350" cy="4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3" idx="0"/>
          </p:cNvCxnSpPr>
          <p:nvPr/>
        </p:nvCxnSpPr>
        <p:spPr>
          <a:xfrm>
            <a:off x="1215391" y="3891255"/>
            <a:ext cx="2183131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blipFill rotWithShape="0">
                <a:blip r:embed="rId9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6155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283810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26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/>
                  <a:t>The DES Mangler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/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/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>
                          <a:latin typeface="Cambria Math" panose="02040503050406030204" pitchFamily="18" charset="0"/>
                        </a:rPr>
                        <m:t>32 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/>
              <p:cNvSpPr/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椭圆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22" idx="2"/>
            <a:endCxn id="3" idx="0"/>
          </p:cNvCxnSpPr>
          <p:nvPr/>
        </p:nvCxnSpPr>
        <p:spPr>
          <a:xfrm flipH="1">
            <a:off x="984536" y="1798320"/>
            <a:ext cx="4775" cy="2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/>
              <p:cNvSpPr/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" idx="4"/>
            <a:endCxn id="45" idx="0"/>
          </p:cNvCxnSpPr>
          <p:nvPr/>
        </p:nvCxnSpPr>
        <p:spPr>
          <a:xfrm flipH="1">
            <a:off x="979777" y="2425700"/>
            <a:ext cx="4759" cy="1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5" idx="2"/>
          </p:cNvCxnSpPr>
          <p:nvPr/>
        </p:nvCxnSpPr>
        <p:spPr>
          <a:xfrm rot="16200000" flipH="1">
            <a:off x="1304099" y="2559846"/>
            <a:ext cx="360683" cy="10093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2"/>
          </p:cNvCxnSpPr>
          <p:nvPr/>
        </p:nvCxnSpPr>
        <p:spPr>
          <a:xfrm rot="5400000">
            <a:off x="2089455" y="1907861"/>
            <a:ext cx="1446531" cy="1227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/>
              <p:cNvSpPr/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>
            <a:off x="2106750" y="3340101"/>
            <a:ext cx="2398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/>
          <p:cNvCxnSpPr>
            <a:endCxn id="59" idx="0"/>
          </p:cNvCxnSpPr>
          <p:nvPr/>
        </p:nvCxnSpPr>
        <p:spPr>
          <a:xfrm>
            <a:off x="451136" y="38227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1501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3968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85799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3207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280096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2732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7590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/>
              <p:cNvSpPr/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箭头 65"/>
          <p:cNvSpPr/>
          <p:nvPr/>
        </p:nvSpPr>
        <p:spPr>
          <a:xfrm>
            <a:off x="1222992" y="4775200"/>
            <a:ext cx="1735789" cy="28574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8" name="直接箭头连接符 67"/>
          <p:cNvCxnSpPr>
            <a:stCxn id="88" idx="2"/>
            <a:endCxn id="100" idx="0"/>
          </p:cNvCxnSpPr>
          <p:nvPr/>
        </p:nvCxnSpPr>
        <p:spPr>
          <a:xfrm flipH="1">
            <a:off x="2083109" y="5360668"/>
            <a:ext cx="1587" cy="20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/>
              <p:cNvSpPr/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/>
              <p:cNvSpPr/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椭圆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/>
          <p:cNvCxnSpPr>
            <a:stCxn id="100" idx="4"/>
            <a:endCxn id="97" idx="0"/>
          </p:cNvCxnSpPr>
          <p:nvPr/>
        </p:nvCxnSpPr>
        <p:spPr>
          <a:xfrm>
            <a:off x="2083109" y="5975410"/>
            <a:ext cx="1587" cy="17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1508760" cy="25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73200"/>
            <a:ext cx="1965960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/ expansion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blipFill rotWithShape="0">
                <a:blip r:embed="rId24"/>
                <a:stretch>
                  <a:fillRect t="-7576" r="-144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4498023"/>
            <a:ext cx="4480560" cy="125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28261" t="-2222" r="-2608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-Boxes and Mixing Permutations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 smtClean="0"/>
                  <a:t>-boxes: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-entry of the table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takes 6-bit blocks to 4-bit blocks and not invertible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is a 4-to-1 function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row contains all 4-bit strings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Changing 1 bit of the input changes at least 2 bits of the output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Mixing Permutation: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4 bit output of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 affects 6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-boxes in the next round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93"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57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Decryption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1972236" y="22053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842" y="2376768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257191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 rot="10800000">
            <a:off x="2922494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 rot="10800000">
            <a:off x="5558117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 rot="10800000">
            <a:off x="15150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673615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 rot="10800000">
            <a:off x="43344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327167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 rot="10800000">
            <a:off x="6968705" y="4034117"/>
            <a:ext cx="608533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 rot="10800000">
            <a:off x="461682" y="40341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 rot="10800000">
            <a:off x="8219958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140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The DES Decryption: </a:t>
                </a:r>
                <a:r>
                  <a:rPr lang="en-US" sz="2400" dirty="0" smtClean="0"/>
                  <a:t>inverse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400" dirty="0" smtClean="0">
                  <a:sym typeface="Symbol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blipFill rotWithShape="0">
                <a:blip r:embed="rId16"/>
                <a:stretch>
                  <a:fillRect l="-1000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595" r="-12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692" r="-1282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7595" r="-126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blipFill rotWithShape="0">
                <a:blip r:embed="rId24"/>
                <a:stretch>
                  <a:fillRect l="-5882" r="-98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27438</TotalTime>
  <Words>733</Words>
  <Application>Microsoft Office PowerPoint</Application>
  <PresentationFormat>On-screen Show (4:3)</PresentationFormat>
  <Paragraphs>303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Symbol</vt:lpstr>
      <vt:lpstr>Office Theme</vt:lpstr>
      <vt:lpstr>Cryptography (2021 Fall) DES, double DES, meet-in-the-middle attack,  triple DES</vt:lpstr>
      <vt:lpstr>Data Encryption Standard (DES)</vt:lpstr>
      <vt:lpstr>DES Encryption</vt:lpstr>
      <vt:lpstr>Initial Permutation IP</vt:lpstr>
      <vt:lpstr>Key Schedule</vt:lpstr>
      <vt:lpstr>F(k_i,L_(i-1) \|\|R_(i-1))</vt:lpstr>
      <vt:lpstr>The DES Mangler Function f ̂(k_i,⋅)</vt:lpstr>
      <vt:lpstr>S-Boxes and Mixing Permutations</vt:lpstr>
      <vt:lpstr>DES Decryption</vt:lpstr>
      <vt:lpstr>Security</vt:lpstr>
      <vt:lpstr> Double DES</vt:lpstr>
      <vt:lpstr>Triple DES</vt:lpstr>
      <vt:lpstr>PowerPoint Presentation</vt:lpstr>
      <vt:lpstr>Advanced Encryption Standard</vt:lpstr>
      <vt:lpstr>AES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687</cp:revision>
  <cp:lastPrinted>2021-11-17T02:08:51Z</cp:lastPrinted>
  <dcterms:created xsi:type="dcterms:W3CDTF">2014-04-06T04:43:09Z</dcterms:created>
  <dcterms:modified xsi:type="dcterms:W3CDTF">2021-11-19T06:25:07Z</dcterms:modified>
</cp:coreProperties>
</file>