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14" r:id="rId2"/>
    <p:sldId id="575" r:id="rId3"/>
    <p:sldId id="576" r:id="rId4"/>
    <p:sldId id="577" r:id="rId5"/>
    <p:sldId id="578" r:id="rId6"/>
    <p:sldId id="579" r:id="rId7"/>
    <p:sldId id="580" r:id="rId8"/>
    <p:sldId id="562" r:id="rId9"/>
    <p:sldId id="564" r:id="rId10"/>
    <p:sldId id="565" r:id="rId11"/>
    <p:sldId id="566" r:id="rId12"/>
    <p:sldId id="567" r:id="rId13"/>
    <p:sldId id="568" r:id="rId14"/>
    <p:sldId id="569" r:id="rId15"/>
    <p:sldId id="597" r:id="rId16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DBD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81" autoAdjust="0"/>
    <p:restoredTop sz="94660"/>
  </p:normalViewPr>
  <p:slideViewPr>
    <p:cSldViewPr>
      <p:cViewPr varScale="1">
        <p:scale>
          <a:sx n="88" d="100"/>
          <a:sy n="88" d="100"/>
        </p:scale>
        <p:origin x="1512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6000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r">
              <a:defRPr sz="1200"/>
            </a:lvl1pPr>
          </a:lstStyle>
          <a:p>
            <a:fld id="{967960C5-1CDB-4EF4-9176-4FAD832A9628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6000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r">
              <a:defRPr sz="1200"/>
            </a:lvl1pPr>
          </a:lstStyle>
          <a:p>
            <a:fld id="{567B6F1C-D737-4C0E-97E2-C15B6C95D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36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r">
              <a:defRPr sz="1200"/>
            </a:lvl1pPr>
          </a:lstStyle>
          <a:p>
            <a:fld id="{32102203-0005-4F25-892A-D8BA64954F35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5" tIns="46587" rIns="93175" bIns="4658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2"/>
            <a:ext cx="7437120" cy="3154680"/>
          </a:xfrm>
          <a:prstGeom prst="rect">
            <a:avLst/>
          </a:prstGeom>
        </p:spPr>
        <p:txBody>
          <a:bodyPr vert="horz" lIns="93175" tIns="46587" rIns="93175" bIns="4658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r">
              <a:defRPr sz="1200"/>
            </a:lvl1pPr>
          </a:lstStyle>
          <a:p>
            <a:fld id="{CD056948-DAD1-439C-9E1C-23575F6A2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5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868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2375" y="722313"/>
            <a:ext cx="4814888" cy="3609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5044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23888" y="768350"/>
            <a:ext cx="5116512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3836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798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268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93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57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278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256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701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288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213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278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520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6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2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3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2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8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7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1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5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9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16BE1-F6D1-4AFD-B993-C6824D21EFE1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45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png"/><Relationship Id="rId13" Type="http://schemas.openxmlformats.org/officeDocument/2006/relationships/image" Target="../media/image254.png"/><Relationship Id="rId3" Type="http://schemas.openxmlformats.org/officeDocument/2006/relationships/image" Target="../media/image266.png"/><Relationship Id="rId7" Type="http://schemas.openxmlformats.org/officeDocument/2006/relationships/image" Target="../media/image201.png"/><Relationship Id="rId12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1.png"/><Relationship Id="rId11" Type="http://schemas.openxmlformats.org/officeDocument/2006/relationships/image" Target="../media/image1.png"/><Relationship Id="rId5" Type="http://schemas.openxmlformats.org/officeDocument/2006/relationships/image" Target="../media/image181.png"/><Relationship Id="rId10" Type="http://schemas.openxmlformats.org/officeDocument/2006/relationships/image" Target="../media/image251.png"/><Relationship Id="rId4" Type="http://schemas.openxmlformats.org/officeDocument/2006/relationships/image" Target="../media/image267.png"/><Relationship Id="rId9" Type="http://schemas.openxmlformats.org/officeDocument/2006/relationships/image" Target="../media/image22.png"/><Relationship Id="rId14" Type="http://schemas.openxmlformats.org/officeDocument/2006/relationships/image" Target="../media/image25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7.png"/><Relationship Id="rId3" Type="http://schemas.openxmlformats.org/officeDocument/2006/relationships/image" Target="../media/image276.png"/><Relationship Id="rId7" Type="http://schemas.openxmlformats.org/officeDocument/2006/relationships/image" Target="../media/image28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9.png"/><Relationship Id="rId11" Type="http://schemas.openxmlformats.org/officeDocument/2006/relationships/image" Target="../media/image3.png"/><Relationship Id="rId5" Type="http://schemas.openxmlformats.org/officeDocument/2006/relationships/image" Target="../media/image25.png"/><Relationship Id="rId10" Type="http://schemas.openxmlformats.org/officeDocument/2006/relationships/image" Target="../media/image283.png"/><Relationship Id="rId4" Type="http://schemas.openxmlformats.org/officeDocument/2006/relationships/image" Target="../media/image277.png"/><Relationship Id="rId9" Type="http://schemas.openxmlformats.org/officeDocument/2006/relationships/image" Target="../media/image28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9.png"/><Relationship Id="rId3" Type="http://schemas.openxmlformats.org/officeDocument/2006/relationships/image" Target="../media/image276.png"/><Relationship Id="rId7" Type="http://schemas.openxmlformats.org/officeDocument/2006/relationships/image" Target="../media/image25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7.png"/><Relationship Id="rId5" Type="http://schemas.openxmlformats.org/officeDocument/2006/relationships/image" Target="../media/image286.png"/><Relationship Id="rId10" Type="http://schemas.openxmlformats.org/officeDocument/2006/relationships/image" Target="../media/image260.png"/><Relationship Id="rId4" Type="http://schemas.openxmlformats.org/officeDocument/2006/relationships/image" Target="../media/image285.png"/><Relationship Id="rId9" Type="http://schemas.openxmlformats.org/officeDocument/2006/relationships/image" Target="../media/image28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66800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altLang="zh-CN" sz="4900" dirty="0"/>
              <a:t>Cryptography (2021 Fall)</a:t>
            </a:r>
            <a:r>
              <a:rPr lang="en-US" altLang="zh-CN" sz="5400" dirty="0"/>
              <a:t/>
            </a:r>
            <a:br>
              <a:rPr lang="en-US" altLang="zh-CN" sz="5400" dirty="0"/>
            </a:br>
            <a:r>
              <a:rPr lang="en-US" altLang="zh-CN" sz="2200" dirty="0"/>
              <a:t>AES, </a:t>
            </a:r>
            <a:r>
              <a:rPr lang="en-US" altLang="zh-CN" sz="2200" dirty="0" smtClean="0"/>
              <a:t>fundamental theorem </a:t>
            </a:r>
            <a:r>
              <a:rPr lang="en-US" altLang="zh-CN" sz="2200" dirty="0"/>
              <a:t>of </a:t>
            </a:r>
            <a:r>
              <a:rPr lang="en-US" altLang="zh-CN" sz="2200" dirty="0" smtClean="0"/>
              <a:t>arithmetic</a:t>
            </a:r>
            <a:r>
              <a:rPr lang="en-US" altLang="zh-CN" sz="2200" dirty="0"/>
              <a:t>, </a:t>
            </a:r>
            <a:r>
              <a:rPr lang="en-US" altLang="zh-CN" sz="2200" dirty="0" smtClean="0"/>
              <a:t>division algorithm</a:t>
            </a:r>
            <a:r>
              <a:rPr lang="en-US" altLang="zh-CN" sz="2200" dirty="0"/>
              <a:t>, </a:t>
            </a:r>
            <a:r>
              <a:rPr lang="en-US" altLang="zh-CN" sz="2200" dirty="0" smtClean="0"/>
              <a:t>greatest common divisor, congruence</a:t>
            </a:r>
            <a:r>
              <a:rPr lang="en-US" altLang="zh-CN" sz="2200" dirty="0"/>
              <a:t>, </a:t>
            </a:r>
            <a:r>
              <a:rPr lang="en-US" altLang="zh-CN" sz="2200" dirty="0" smtClean="0"/>
              <a:t> residue </a:t>
            </a:r>
            <a:r>
              <a:rPr lang="en-US" altLang="zh-CN" sz="2200" dirty="0"/>
              <a:t>class , Abelian group , </a:t>
            </a:r>
            <a:r>
              <a:rPr lang="en-US" altLang="zh-CN" sz="2200" dirty="0" smtClean="0"/>
              <a:t>finite field</a:t>
            </a:r>
            <a:endParaRPr lang="en-US" sz="2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505200"/>
            <a:ext cx="9144000" cy="1295400"/>
          </a:xfrm>
        </p:spPr>
        <p:txBody>
          <a:bodyPr>
            <a:no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LiangFeng</a:t>
            </a:r>
            <a:r>
              <a:rPr lang="en-US" sz="2400" dirty="0" smtClean="0">
                <a:solidFill>
                  <a:schemeClr val="tx1"/>
                </a:solidFill>
              </a:rPr>
              <a:t> Zhang </a:t>
            </a: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zhanglf@shanghaitech.edu.cn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SIST, ShanghaiTech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14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 smtClean="0">
                <a:latin typeface="+mn-lt"/>
              </a:rPr>
              <a:t>Greatest Common Divisor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336673"/>
                <a:ext cx="9144000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>
                  <a:lnSpc>
                    <a:spcPct val="120000"/>
                  </a:lnSpc>
                </a:pPr>
                <a:r>
                  <a:rPr lang="en-US" altLang="zh-CN" sz="2400" b="1" dirty="0" smtClean="0">
                    <a:solidFill>
                      <a:schemeClr val="tx1"/>
                    </a:solidFill>
                  </a:rPr>
                  <a:t>DEFINITION: </a:t>
                </a:r>
                <a:r>
                  <a:rPr lang="en-US" altLang="zh-CN" sz="2400" dirty="0" smtClean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≠{0}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</a:rPr>
                  <a:t>.</a:t>
                </a:r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/>
                  <a:t>c</a:t>
                </a:r>
                <a:r>
                  <a:rPr lang="en-US" altLang="zh-CN" sz="2000" b="1" dirty="0" smtClean="0">
                    <a:solidFill>
                      <a:schemeClr val="tx1"/>
                    </a:solidFill>
                  </a:rPr>
                  <a:t>ommon divisor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: an integer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sz="2000" dirty="0" smtClean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/>
                  <a:t>g</a:t>
                </a:r>
                <a:r>
                  <a:rPr lang="en-US" altLang="zh-CN" sz="2000" b="1" dirty="0" smtClean="0">
                    <a:solidFill>
                      <a:schemeClr val="tx1"/>
                    </a:solidFill>
                  </a:rPr>
                  <a:t>reatest common divisor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zh-CN" sz="2000" b="1" dirty="0" smtClean="0">
                    <a:solidFill>
                      <a:schemeClr val="tx1"/>
                    </a:solidFill>
                  </a:rPr>
                  <a:t>: 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the largest common divisor of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sz="2000" dirty="0" smtClean="0">
                  <a:solidFill>
                    <a:schemeClr val="tx1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=12=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=18=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gcd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en-US" altLang="zh-CN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b="1" dirty="0"/>
                  <a:t>relatively prime</a:t>
                </a:r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THEOREM</a:t>
                </a:r>
                <a:r>
                  <a:rPr lang="en-US" altLang="zh-CN" sz="2400" dirty="0" smtClean="0"/>
                  <a:t>: There exists integers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sz="2400" dirty="0" smtClean="0"/>
                  <a:t> such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/>
                  <a:t>Extended Euclidean algorithm: 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𝐄𝐄𝐀</m:t>
                    </m:r>
                    <m:d>
                      <m:d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=(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THEOREM: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/>
                  <a:t>If 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altLang="zh-CN" sz="2400" b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𝑎𝑏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ea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sz="2400" dirty="0" smtClean="0">
                    <a:ea typeface="Cambria Math" panose="02040503050406030204" pitchFamily="18" charset="0"/>
                  </a:rPr>
                  <a:t>, then</a:t>
                </a:r>
                <a:r>
                  <a:rPr lang="en-US" altLang="zh-CN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400" dirty="0"/>
                  <a:t>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/>
                  <a:t>If 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400" dirty="0">
                    <a:ea typeface="Cambria Math" panose="02040503050406030204" pitchFamily="18" charset="0"/>
                  </a:rPr>
                  <a:t> is a prime and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𝑎𝑏</m:t>
                    </m:r>
                  </m:oMath>
                </a14:m>
                <a:r>
                  <a:rPr lang="en-US" altLang="zh-CN" sz="2400" dirty="0" smtClean="0">
                    <a:ea typeface="Cambria Math" panose="02040503050406030204" pitchFamily="18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400" dirty="0"/>
                  <a:t> or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400" dirty="0"/>
                  <a:t>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/>
                  <a:t>If 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sz="2400" dirty="0" smtClean="0"/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sz="2400" dirty="0" smtClean="0"/>
                  <a:t>, then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sz="2400" dirty="0" smtClean="0"/>
                  <a:t>.</a:t>
                </a: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36673"/>
                <a:ext cx="9144000" cy="4524315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35" b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413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 smtClean="0">
                <a:latin typeface="+mn-lt"/>
              </a:rPr>
              <a:t>Congruence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447800"/>
                <a:ext cx="9144000" cy="4364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solidFill>
                      <a:schemeClr val="tx1"/>
                    </a:solidFill>
                  </a:rPr>
                  <a:t>DEFINITION</a:t>
                </a:r>
                <a:r>
                  <a:rPr lang="en-US" altLang="zh-CN" sz="2400" dirty="0"/>
                  <a:t>: Let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|(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i="1" dirty="0" smtClean="0">
                    <a:solidFill>
                      <a:schemeClr val="tx1"/>
                    </a:solidFill>
                  </a:rPr>
                  <a:t>, </a:t>
                </a:r>
                <a:r>
                  <a:rPr lang="en-US" altLang="zh-CN" sz="2400" dirty="0" smtClean="0">
                    <a:solidFill>
                      <a:schemeClr val="tx1"/>
                    </a:solidFill>
                  </a:rPr>
                  <a:t>we write 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400" b="0" i="1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</a:rPr>
                  <a:t>. </a:t>
                </a:r>
              </a:p>
              <a:p>
                <a:pPr marL="1257280" lvl="2" indent="-342891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000" b="0" i="1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</a:rPr>
                  <a:t> is called a </a:t>
                </a:r>
                <a:r>
                  <a:rPr lang="en-US" altLang="zh-CN" sz="2000" b="1" dirty="0" smtClean="0">
                    <a:solidFill>
                      <a:schemeClr val="tx1"/>
                    </a:solidFill>
                  </a:rPr>
                  <a:t>congruence;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is </a:t>
                </a:r>
                <a:r>
                  <a:rPr lang="en-US" altLang="zh-CN" sz="2000" dirty="0" smtClean="0"/>
                  <a:t>the</a:t>
                </a:r>
                <a:r>
                  <a:rPr lang="en-US" altLang="zh-CN" sz="2000" i="1" dirty="0" smtClean="0"/>
                  <a:t> </a:t>
                </a:r>
                <a:r>
                  <a:rPr lang="en-US" altLang="zh-CN" sz="2000" b="1" dirty="0" smtClean="0"/>
                  <a:t>modulus</a:t>
                </a:r>
                <a:endParaRPr lang="en-US" altLang="zh-CN" sz="2000" b="1" dirty="0" smtClean="0">
                  <a:solidFill>
                    <a:schemeClr val="tx1"/>
                  </a:solidFill>
                </a:endParaRPr>
              </a:p>
              <a:p>
                <a:pPr marL="1714480" lvl="3" indent="-342891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Read</a:t>
                </a:r>
                <a:r>
                  <a:rPr lang="en-US" altLang="zh-CN" sz="2000" dirty="0" smtClean="0"/>
                  <a:t> as: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 is </a:t>
                </a:r>
                <a:r>
                  <a:rPr lang="en-US" altLang="zh-CN" sz="2000" b="1" dirty="0" smtClean="0">
                    <a:solidFill>
                      <a:schemeClr val="tx1"/>
                    </a:solidFill>
                  </a:rPr>
                  <a:t>congruent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to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 modulo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sz="2000" i="1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THEOREM</a:t>
                </a:r>
                <a:r>
                  <a:rPr lang="en-US" altLang="zh-CN" sz="2400" b="1" dirty="0"/>
                  <a:t>: </a:t>
                </a:r>
                <a:r>
                  <a:rPr lang="en-US" altLang="zh-CN" sz="2400" dirty="0"/>
                  <a:t>Let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sz="2400" dirty="0"/>
                  <a:t>.</a:t>
                </a:r>
                <a:r>
                  <a:rPr lang="en-US" altLang="zh-CN" sz="2400" b="1" dirty="0"/>
                  <a:t> </a:t>
                </a:r>
                <a:r>
                  <a:rPr lang="en-US" altLang="zh-CN" sz="2400" dirty="0"/>
                  <a:t>For any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altLang="zh-CN" sz="2400" dirty="0"/>
                  <a:t>, there is a unique integer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400" dirty="0"/>
                  <a:t> such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     that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/>
                  <a:t> and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000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DEFINITION: </a:t>
                </a:r>
                <a:r>
                  <a:rPr lang="en-US" altLang="zh-CN" sz="2400" dirty="0"/>
                  <a:t>Let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i="1" dirty="0" smtClean="0">
                    <a:latin typeface="Cambria Math" panose="02040503050406030204" pitchFamily="18" charset="0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𝑛𝑥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400" dirty="0"/>
                  <a:t> is </a:t>
                </a:r>
                <a:endParaRPr lang="en-US" altLang="zh-CN" sz="24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called </a:t>
                </a:r>
                <a:r>
                  <a:rPr lang="en-US" altLang="zh-CN" sz="2400" dirty="0"/>
                  <a:t>the </a:t>
                </a:r>
                <a:r>
                  <a:rPr lang="en-US" altLang="zh-CN" sz="2400" b="1" dirty="0"/>
                  <a:t>residue </a:t>
                </a:r>
                <a:r>
                  <a:rPr lang="en-US" altLang="zh-CN" sz="2400" b="1" dirty="0" smtClean="0"/>
                  <a:t>class </a:t>
                </a:r>
                <a:r>
                  <a:rPr lang="en-US" altLang="zh-CN" sz="2400" b="1" dirty="0"/>
                  <a:t>of</a:t>
                </a:r>
                <a:r>
                  <a:rPr lang="en-US" altLang="zh-CN" sz="2400" b="1" i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US" altLang="zh-CN" sz="2000" b="1" i="1" dirty="0"/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DEFINITION</a:t>
                </a:r>
                <a:r>
                  <a:rPr lang="en-US" altLang="zh-CN" sz="2400" dirty="0"/>
                  <a:t>: Let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sz="2400" dirty="0"/>
                  <a:t> be </a:t>
                </a:r>
                <a:r>
                  <a:rPr lang="en-US" altLang="zh-CN" sz="2400" dirty="0" smtClean="0"/>
                  <a:t>an </a:t>
                </a:r>
                <a:r>
                  <a:rPr lang="en-US" altLang="zh-CN" sz="2400" dirty="0"/>
                  <a:t>integer.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 smtClean="0"/>
                  <a:t> is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defined </a:t>
                </a:r>
                <a:r>
                  <a:rPr lang="en-US" altLang="zh-CN" sz="2400" dirty="0"/>
                  <a:t>as the set of all </a:t>
                </a:r>
                <a:r>
                  <a:rPr lang="en-US" altLang="zh-CN" sz="2400" dirty="0" smtClean="0"/>
                  <a:t>residue </a:t>
                </a:r>
                <a:r>
                  <a:rPr lang="en-US" altLang="zh-CN" sz="2400" dirty="0"/>
                  <a:t>classes modulo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/>
                  <a:t>. </a:t>
                </a:r>
              </a:p>
              <a:p>
                <a:pPr marL="800080" lvl="1" indent="-342891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0,1,…,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altLang="zh-CN" sz="2400" b="1" dirty="0"/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47800"/>
                <a:ext cx="9144000" cy="4364656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40" r="-600" b="-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704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+mn-lt"/>
              </a:rPr>
              <a:t>Residue Classes 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143000"/>
                <a:ext cx="9144000" cy="51694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DEFINITION</a:t>
                </a:r>
                <a:r>
                  <a:rPr lang="en-US" altLang="zh-CN" sz="2400" dirty="0"/>
                  <a:t>:  Let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…, 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4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CN" sz="2400" dirty="0" smtClean="0">
                    <a:ea typeface="Cambria Math" panose="02040503050406030204" pitchFamily="18" charset="0"/>
                  </a:rPr>
                  <a:t> Define</a:t>
                </a:r>
                <a:endParaRPr lang="en-US" altLang="zh-CN" sz="2400" dirty="0">
                  <a:ea typeface="Cambria Math" panose="02040503050406030204" pitchFamily="18" charset="0"/>
                </a:endParaRPr>
              </a:p>
              <a:p>
                <a:pPr marL="800080" lvl="1" indent="-342891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ea typeface="Cambria Math" panose="02040503050406030204" pitchFamily="18" charset="0"/>
                  </a:rPr>
                  <a:t>addition</a:t>
                </a:r>
                <a:r>
                  <a:rPr lang="en-US" altLang="zh-CN" sz="2000" dirty="0"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2000" dirty="0" smtClean="0">
                  <a:ea typeface="Cambria Math" panose="02040503050406030204" pitchFamily="18" charset="0"/>
                </a:endParaRPr>
              </a:p>
              <a:p>
                <a:pPr marL="800080" lvl="1" indent="-342891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ea typeface="Cambria Math" panose="02040503050406030204" pitchFamily="18" charset="0"/>
                  </a:rPr>
                  <a:t>s</a:t>
                </a:r>
                <a:r>
                  <a:rPr lang="en-US" altLang="zh-CN" sz="2000" b="1" dirty="0" smtClean="0">
                    <a:ea typeface="Cambria Math" panose="02040503050406030204" pitchFamily="18" charset="0"/>
                  </a:rPr>
                  <a:t>ubtraction</a:t>
                </a:r>
                <a:r>
                  <a:rPr lang="en-US" altLang="zh-CN" sz="2000" dirty="0" smtClean="0"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2000" dirty="0">
                  <a:ea typeface="Cambria Math" panose="02040503050406030204" pitchFamily="18" charset="0"/>
                </a:endParaRPr>
              </a:p>
              <a:p>
                <a:pPr marL="800080" lvl="1" indent="-342891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ea typeface="Cambria Math" panose="02040503050406030204" pitchFamily="18" charset="0"/>
                  </a:rPr>
                  <a:t>multiplication</a:t>
                </a:r>
                <a:r>
                  <a:rPr lang="en-US" altLang="zh-CN" sz="2000" dirty="0"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000" dirty="0">
                    <a:ea typeface="Cambria Math" panose="02040503050406030204" pitchFamily="18" charset="0"/>
                  </a:rPr>
                  <a:t> </a:t>
                </a:r>
                <a:endParaRPr lang="en-US" altLang="zh-CN" sz="2000" dirty="0" smtClean="0"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>
                    <a:ea typeface="Cambria Math" panose="02040503050406030204" pitchFamily="18" charset="0"/>
                  </a:rPr>
                  <a:t>DEFINITION:  </a:t>
                </a:r>
                <a:r>
                  <a:rPr lang="en-US" altLang="zh-CN" sz="2400" dirty="0">
                    <a:ea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>
                    <a:ea typeface="Cambria Math" panose="02040503050406030204" pitchFamily="18" charset="0"/>
                  </a:rPr>
                  <a:t> is called an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>
                    <a:ea typeface="Cambria Math" panose="02040503050406030204" pitchFamily="18" charset="0"/>
                  </a:rPr>
                  <a:t>       inverse </a:t>
                </a:r>
                <a:r>
                  <a:rPr lang="en-US" altLang="zh-CN" sz="2400" dirty="0">
                    <a:ea typeface="Cambria Math" panose="02040503050406030204" pitchFamily="18" charset="0"/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>
                    <a:ea typeface="Cambria Math" panose="02040503050406030204" pitchFamily="18" charset="0"/>
                  </a:rPr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chemeClr val="accent5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d</a:t>
                </a:r>
                <a:r>
                  <a:rPr lang="en-US" altLang="zh-CN" sz="2000" b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ivision</a:t>
                </a:r>
                <a:r>
                  <a:rPr lang="en-US" altLang="zh-CN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, define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24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>
                    <a:ea typeface="Cambria Math" panose="02040503050406030204" pitchFamily="18" charset="0"/>
                  </a:rPr>
                  <a:t>THEOREM</a:t>
                </a:r>
                <a:r>
                  <a:rPr lang="en-US" altLang="zh-CN" sz="2400" dirty="0">
                    <a:ea typeface="Cambria Math" panose="02040503050406030204" pitchFamily="18" charset="0"/>
                  </a:rPr>
                  <a:t>:</a:t>
                </a:r>
                <a:r>
                  <a:rPr lang="en-US" altLang="zh-CN" sz="2000" dirty="0">
                    <a:ea typeface="Cambria Math" panose="02040503050406030204" pitchFamily="18" charset="0"/>
                  </a:rPr>
                  <a:t>  </a:t>
                </a:r>
                <a:r>
                  <a:rPr lang="en-US" altLang="zh-CN" sz="2400" dirty="0">
                    <a:ea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sz="2400" dirty="0">
                    <a:ea typeface="Cambria Math" panose="02040503050406030204" pitchFamily="18" charset="0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>
                    <a:ea typeface="Cambria Math" panose="02040503050406030204" pitchFamily="18" charset="0"/>
                  </a:rPr>
                  <a:t> has an inverse iff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sz="2400" dirty="0">
                  <a:ea typeface="Cambria Math" panose="02040503050406030204" pitchFamily="18" charset="0"/>
                </a:endParaRPr>
              </a:p>
              <a:p>
                <a:pPr marL="800080" lvl="1" indent="-342891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,1,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2,3,4,5</m:t>
                        </m:r>
                      </m:e>
                    </m:d>
                  </m:oMath>
                </a14:m>
                <a:endParaRPr lang="en-US" altLang="zh-CN" sz="2400" b="1" dirty="0" smtClean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800080" lvl="1" indent="-342891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1,5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has inverse: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1⋅1=1;5⋅5=1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>
                    <a:ea typeface="Cambria Math" panose="02040503050406030204" pitchFamily="18" charset="0"/>
                  </a:rPr>
                  <a:t>DEFINITION:  </a:t>
                </a:r>
                <a:r>
                  <a:rPr lang="en-US" altLang="zh-CN" sz="2400" dirty="0">
                    <a:ea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sz="2400" dirty="0">
                    <a:ea typeface="Cambria Math" panose="02040503050406030204" pitchFamily="18" charset="0"/>
                  </a:rPr>
                  <a:t>. Define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 </m:t>
                        </m:r>
                        <m:func>
                          <m:func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gcd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func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endParaRPr lang="en-US" altLang="zh-CN" sz="2400" dirty="0"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1,2,3,4</m:t>
                        </m:r>
                      </m:e>
                    </m:d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1,5</m:t>
                        </m:r>
                      </m:e>
                    </m:d>
                  </m:oMath>
                </a14:m>
                <a:endParaRPr lang="en-US" altLang="zh-CN" sz="2000" b="1" dirty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43000"/>
                <a:ext cx="9144000" cy="5169492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581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Group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226975"/>
                <a:ext cx="9144000" cy="48690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>
                    <a:solidFill>
                      <a:schemeClr val="tx1"/>
                    </a:solidFill>
                  </a:rPr>
                  <a:t>DEFINITION: </a:t>
                </a:r>
                <a:r>
                  <a:rPr lang="en-US" altLang="zh-CN" sz="2400" dirty="0" smtClean="0">
                    <a:solidFill>
                      <a:schemeClr val="tx1"/>
                    </a:solidFill>
                  </a:rPr>
                  <a:t>A set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</a:rPr>
                  <a:t> and a binary operation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⋆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</a:rPr>
                  <a:t> on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</a:rPr>
                  <a:t> form a group if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>
                    <a:solidFill>
                      <a:schemeClr val="tx1"/>
                    </a:solidFill>
                  </a:rPr>
                  <a:t>Closure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⋆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altLang="zh-CN" sz="2000" dirty="0" smtClean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>
                    <a:solidFill>
                      <a:schemeClr val="tx1"/>
                    </a:solidFill>
                  </a:rPr>
                  <a:t>Associative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⋆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⋆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⋆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⋆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altLang="zh-CN" sz="2000" dirty="0" smtClean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>
                    <a:solidFill>
                      <a:schemeClr val="tx1"/>
                    </a:solidFill>
                  </a:rPr>
                  <a:t>Identity element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∀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𝔾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⋆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⋆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altLang="zh-CN" sz="2000" b="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>
                    <a:solidFill>
                      <a:schemeClr val="tx1"/>
                    </a:solidFill>
                  </a:rPr>
                  <a:t>Inverse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𝔾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,∃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2000" dirty="0" smtClean="0"/>
                  <a:t>such that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⋆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⋆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US" altLang="zh-CN" sz="2000" b="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solidFill>
                      <a:schemeClr val="tx1"/>
                    </a:solidFill>
                  </a:rPr>
                  <a:t>DEFINITION: </a:t>
                </a:r>
                <a:r>
                  <a:rPr lang="en-US" altLang="zh-CN" sz="2400" dirty="0" smtClean="0">
                    <a:solidFill>
                      <a:schemeClr val="tx1"/>
                    </a:solidFill>
                  </a:rPr>
                  <a:t>A group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,⋆)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</a:rPr>
                  <a:t> is called an </a:t>
                </a:r>
                <a:r>
                  <a:rPr lang="en-US" altLang="zh-CN" sz="2400" b="1" dirty="0" smtClean="0">
                    <a:solidFill>
                      <a:schemeClr val="tx1"/>
                    </a:solidFill>
                  </a:rPr>
                  <a:t>Abelian group</a:t>
                </a:r>
                <a:r>
                  <a:rPr lang="en-US" altLang="zh-CN" sz="2400" dirty="0" smtClean="0">
                    <a:solidFill>
                      <a:schemeClr val="tx1"/>
                    </a:solidFill>
                  </a:rPr>
                  <a:t> if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>
                    <a:solidFill>
                      <a:schemeClr val="tx1"/>
                    </a:solidFill>
                  </a:rPr>
                  <a:t>Commutative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⋆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⋆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altLang="zh-CN" sz="2000" b="0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ea typeface="Cambria Math" panose="02040503050406030204" pitchFamily="18" charset="0"/>
                  </a:rPr>
                  <a:t>EXAMPLE: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,+</m:t>
                        </m:r>
                      </m:e>
                    </m:d>
                  </m:oMath>
                </a14:m>
                <a:r>
                  <a:rPr lang="en-US" altLang="zh-CN" sz="24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US" altLang="zh-CN" sz="2400" dirty="0" smtClean="0">
                    <a:ea typeface="Cambria Math" panose="02040503050406030204" pitchFamily="18" charset="0"/>
                  </a:rPr>
                  <a:t>is an Abelian group </a:t>
                </a:r>
                <a:r>
                  <a:rPr lang="en-US" altLang="zh-CN" sz="2000" dirty="0" smtClean="0">
                    <a:ea typeface="Cambria Math" panose="02040503050406030204" pitchFamily="18" charset="0"/>
                  </a:rPr>
                  <a:t>//+ is addition of residue classes </a:t>
                </a:r>
                <a:endParaRPr lang="en-US" altLang="zh-CN" sz="2400" dirty="0" smtClean="0"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6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Closure</a:t>
                </a:r>
                <a:r>
                  <a:rPr lang="en-US" altLang="zh-CN" sz="1600" dirty="0">
                    <a:solidFill>
                      <a:schemeClr val="accent1">
                        <a:lumMod val="50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600" b="1" dirty="0">
                    <a:solidFill>
                      <a:schemeClr val="accent1">
                        <a:lumMod val="50000"/>
                      </a:schemeClr>
                    </a:solidFill>
                  </a:rPr>
                  <a:t>Associative</a:t>
                </a:r>
                <a:r>
                  <a:rPr lang="en-US" altLang="zh-CN" sz="1600" dirty="0">
                    <a:solidFill>
                      <a:schemeClr val="accent1">
                        <a:lumMod val="50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6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6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6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6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600" b="1" dirty="0">
                    <a:solidFill>
                      <a:schemeClr val="accent1">
                        <a:lumMod val="50000"/>
                      </a:schemeClr>
                    </a:solidFill>
                  </a:rPr>
                  <a:t>Identity element</a:t>
                </a:r>
                <a:r>
                  <a:rPr lang="en-US" altLang="zh-CN" sz="1600" dirty="0">
                    <a:solidFill>
                      <a:schemeClr val="accent1">
                        <a:lumMod val="50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∀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600" b="1" dirty="0">
                    <a:solidFill>
                      <a:schemeClr val="accent1">
                        <a:lumMod val="50000"/>
                      </a:schemeClr>
                    </a:solidFill>
                  </a:rPr>
                  <a:t>Inverse</a:t>
                </a:r>
                <a:r>
                  <a:rPr lang="en-US" altLang="zh-CN" sz="1600" dirty="0">
                    <a:solidFill>
                      <a:schemeClr val="accent1">
                        <a:lumMod val="50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,∃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16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600" b="1" dirty="0">
                    <a:solidFill>
                      <a:schemeClr val="accent1">
                        <a:lumMod val="50000"/>
                      </a:schemeClr>
                    </a:solidFill>
                  </a:rPr>
                  <a:t>Commutative</a:t>
                </a:r>
                <a:r>
                  <a:rPr lang="en-US" altLang="zh-CN" sz="1600" dirty="0">
                    <a:solidFill>
                      <a:schemeClr val="accent1">
                        <a:lumMod val="50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1600" i="1" dirty="0" smtClean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26975"/>
                <a:ext cx="9144000" cy="4869025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25" b="-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091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Group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447800"/>
                <a:ext cx="9144000" cy="45590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ea typeface="Cambria Math" panose="02040503050406030204" pitchFamily="18" charset="0"/>
                  </a:rPr>
                  <a:t>EXAMPLE: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US" altLang="zh-CN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US" altLang="zh-CN" sz="2400" dirty="0">
                    <a:ea typeface="Cambria Math" panose="02040503050406030204" pitchFamily="18" charset="0"/>
                  </a:rPr>
                  <a:t>is an Abelian group </a:t>
                </a:r>
                <a:r>
                  <a:rPr lang="en-US" altLang="zh-CN" sz="2000" dirty="0" smtClean="0">
                    <a:ea typeface="Cambria Math" panose="02040503050406030204" pitchFamily="18" charset="0"/>
                  </a:rPr>
                  <a:t>//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altLang="zh-CN" sz="2000" dirty="0" smtClean="0">
                    <a:ea typeface="Cambria Math" panose="02040503050406030204" pitchFamily="18" charset="0"/>
                  </a:rPr>
                  <a:t> </a:t>
                </a:r>
                <a:r>
                  <a:rPr lang="en-US" altLang="zh-CN" sz="2000" dirty="0">
                    <a:ea typeface="Cambria Math" panose="02040503050406030204" pitchFamily="18" charset="0"/>
                  </a:rPr>
                  <a:t>is </a:t>
                </a:r>
                <a:r>
                  <a:rPr lang="en-US" altLang="zh-CN" sz="2000" dirty="0" smtClean="0">
                    <a:ea typeface="Cambria Math" panose="02040503050406030204" pitchFamily="18" charset="0"/>
                  </a:rPr>
                  <a:t>multiplication </a:t>
                </a:r>
                <a:r>
                  <a:rPr lang="en-US" altLang="zh-CN" sz="2000" dirty="0">
                    <a:ea typeface="Cambria Math" panose="02040503050406030204" pitchFamily="18" charset="0"/>
                  </a:rPr>
                  <a:t>of residue classes </a:t>
                </a:r>
              </a:p>
              <a:p>
                <a:pPr marL="800100" lvl="1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600" b="1" dirty="0">
                    <a:solidFill>
                      <a:schemeClr val="accent1">
                        <a:lumMod val="50000"/>
                      </a:schemeClr>
                    </a:solidFill>
                  </a:rPr>
                  <a:t>Closure</a:t>
                </a:r>
                <a:r>
                  <a:rPr lang="en-US" altLang="zh-CN" sz="1600" dirty="0">
                    <a:solidFill>
                      <a:schemeClr val="accent1">
                        <a:lumMod val="50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 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e>
                        </m:d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altLang="zh-CN" sz="16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6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Associative</a:t>
                </a:r>
                <a:r>
                  <a:rPr lang="en-US" altLang="zh-CN" sz="1600" dirty="0">
                    <a:solidFill>
                      <a:schemeClr val="accent1">
                        <a:lumMod val="50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16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6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6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𝑎𝑏𝑐</m:t>
                            </m:r>
                          </m:e>
                        </m:d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6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6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600" b="1" dirty="0">
                    <a:solidFill>
                      <a:schemeClr val="accent1">
                        <a:lumMod val="50000"/>
                      </a:schemeClr>
                    </a:solidFill>
                  </a:rPr>
                  <a:t>Identity element</a:t>
                </a:r>
                <a:r>
                  <a:rPr lang="en-US" altLang="zh-CN" sz="1600" dirty="0">
                    <a:solidFill>
                      <a:schemeClr val="accent1">
                        <a:lumMod val="50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∀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600" b="1" dirty="0">
                    <a:solidFill>
                      <a:schemeClr val="accent1">
                        <a:lumMod val="50000"/>
                      </a:schemeClr>
                    </a:solidFill>
                  </a:rPr>
                  <a:t>Inverse</a:t>
                </a:r>
                <a:r>
                  <a:rPr lang="en-US" altLang="zh-CN" sz="1600" dirty="0">
                    <a:solidFill>
                      <a:schemeClr val="accent1">
                        <a:lumMod val="50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,∃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sz="16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such </a:t>
                </a:r>
                <a:r>
                  <a:rPr lang="en-US" altLang="zh-CN" sz="1600" dirty="0">
                    <a:solidFill>
                      <a:schemeClr val="accent1">
                        <a:lumMod val="50000"/>
                      </a:schemeClr>
                    </a:solidFill>
                  </a:rPr>
                  <a:t>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16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6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Commutative</a:t>
                </a:r>
                <a:r>
                  <a:rPr lang="en-US" altLang="zh-CN" sz="1600" dirty="0">
                    <a:solidFill>
                      <a:schemeClr val="accent1">
                        <a:lumMod val="50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e>
                        </m:d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𝑏𝑎</m:t>
                            </m:r>
                          </m:e>
                        </m:d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2400" b="1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ea typeface="Cambria Math" panose="02040503050406030204" pitchFamily="18" charset="0"/>
                  </a:rPr>
                  <a:t>Additive Abelian Groups</a:t>
                </a:r>
                <a:r>
                  <a:rPr lang="en-US" altLang="zh-CN" sz="2400" dirty="0" smtClean="0"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,+)</m:t>
                    </m:r>
                  </m:oMath>
                </a14:m>
                <a:r>
                  <a:rPr lang="en-US" altLang="zh-CN" sz="2400" b="1" dirty="0"/>
                  <a:t> </a:t>
                </a:r>
                <a:endParaRPr lang="en-US" altLang="zh-CN" sz="2400" b="1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Identity</a:t>
                </a:r>
                <a:r>
                  <a:rPr lang="en-US" altLang="zh-CN" sz="2000" dirty="0"/>
                  <a:t>: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2000" dirty="0"/>
                  <a:t> ; Inverse: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000" dirty="0" smtClean="0"/>
                  <a:t>;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ea typeface="Cambria Math" panose="02040503050406030204" pitchFamily="18" charset="0"/>
                  </a:rPr>
                  <a:t>;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+⋯+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altLang="zh-CN" sz="2000" dirty="0" smtClean="0"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ea typeface="Cambria Math" panose="02040503050406030204" pitchFamily="18" charset="0"/>
                  </a:rPr>
                  <a:t>Multiplicative </a:t>
                </a:r>
                <a:r>
                  <a:rPr lang="en-US" altLang="zh-CN" sz="2400" b="1" dirty="0">
                    <a:ea typeface="Cambria Math" panose="02040503050406030204" pitchFamily="18" charset="0"/>
                  </a:rPr>
                  <a:t>Abelian Groups</a:t>
                </a:r>
                <a:r>
                  <a:rPr lang="en-US" altLang="zh-CN" sz="2400" dirty="0"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,⋅)</m:t>
                    </m:r>
                  </m:oMath>
                </a14:m>
                <a:r>
                  <a:rPr lang="en-US" altLang="zh-CN" sz="2400" b="1" dirty="0"/>
                  <a:t>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Identity: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2000" dirty="0"/>
                  <a:t> ; Inverse: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sz="2000" dirty="0"/>
                  <a:t>; </a:t>
                </a:r>
                <a:endParaRPr lang="en-US" altLang="zh-CN" sz="20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000" dirty="0">
                    <a:ea typeface="Cambria Math" panose="02040503050406030204" pitchFamily="18" charset="0"/>
                  </a:rPr>
                  <a:t>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altLang="zh-CN" sz="20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47800"/>
                <a:ext cx="9144000" cy="4559069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34" b="-6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3227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Finite Field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280841"/>
                <a:ext cx="9144000" cy="36721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ea typeface="Cambria Math" panose="02040503050406030204" pitchFamily="18" charset="0"/>
                  </a:rPr>
                  <a:t>DEFINITION: </a:t>
                </a:r>
                <a:r>
                  <a:rPr lang="en-US" altLang="zh-CN" sz="2400" dirty="0">
                    <a:ea typeface="Cambria Math" panose="02040503050406030204" pitchFamily="18" charset="0"/>
                  </a:rPr>
                  <a:t>A </a:t>
                </a:r>
                <a:r>
                  <a:rPr lang="en-US" altLang="zh-CN" sz="2400" b="1" dirty="0" smtClean="0">
                    <a:ea typeface="Cambria Math" panose="02040503050406030204" pitchFamily="18" charset="0"/>
                  </a:rPr>
                  <a:t>finite field </a:t>
                </a:r>
                <a:r>
                  <a:rPr lang="en-US" altLang="zh-CN" sz="2400" dirty="0" smtClean="0">
                    <a:ea typeface="Cambria Math" panose="02040503050406030204" pitchFamily="18" charset="0"/>
                  </a:rPr>
                  <a:t>is </a:t>
                </a:r>
                <a:r>
                  <a:rPr lang="en-US" altLang="zh-CN" sz="2400" dirty="0">
                    <a:ea typeface="Cambria Math" panose="02040503050406030204" pitchFamily="18" charset="0"/>
                  </a:rPr>
                  <a:t>a </a:t>
                </a:r>
                <a:r>
                  <a:rPr lang="en-US" altLang="zh-CN" sz="2400" dirty="0" smtClean="0">
                    <a:ea typeface="Cambria Math" panose="02040503050406030204" pitchFamily="18" charset="0"/>
                  </a:rPr>
                  <a:t>finite </a:t>
                </a:r>
                <a:r>
                  <a:rPr lang="en-US" altLang="zh-CN" sz="2400" dirty="0">
                    <a:ea typeface="Cambria Math" panose="02040503050406030204" pitchFamily="18" charset="0"/>
                  </a:rPr>
                  <a:t>set </a:t>
                </a:r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𝔽</m:t>
                    </m:r>
                  </m:oMath>
                </a14:m>
                <a:r>
                  <a:rPr lang="en-US" altLang="zh-CN" sz="2400" dirty="0">
                    <a:ea typeface="Cambria Math" panose="02040503050406030204" pitchFamily="18" charset="0"/>
                  </a:rPr>
                  <a:t> along with </a:t>
                </a:r>
                <a:r>
                  <a:rPr lang="en-US" altLang="zh-CN" sz="2400" dirty="0" smtClean="0">
                    <a:ea typeface="Cambria Math" panose="02040503050406030204" pitchFamily="18" charset="0"/>
                  </a:rPr>
                  <a:t>two binary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sz="2400" dirty="0" smtClean="0">
                    <a:ea typeface="Cambria Math" panose="02040503050406030204" pitchFamily="18" charset="0"/>
                  </a:rPr>
                  <a:t>      operations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+, ·</m:t>
                    </m:r>
                  </m:oMath>
                </a14:m>
                <a:r>
                  <a:rPr lang="en-US" altLang="zh-CN" sz="2400" dirty="0">
                    <a:ea typeface="Cambria Math" panose="02040503050406030204" pitchFamily="18" charset="0"/>
                  </a:rPr>
                  <a:t> for which the following hold: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𝔽</m:t>
                    </m:r>
                  </m:oMath>
                </a14:m>
                <a:r>
                  <a:rPr lang="en-US" altLang="zh-CN" sz="2400" dirty="0" smtClean="0">
                    <a:ea typeface="Cambria Math" panose="02040503050406030204" pitchFamily="18" charset="0"/>
                  </a:rPr>
                  <a:t> is </a:t>
                </a:r>
                <a:r>
                  <a:rPr lang="en-US" altLang="zh-CN" sz="2400" dirty="0">
                    <a:ea typeface="Cambria Math" panose="02040503050406030204" pitchFamily="18" charset="0"/>
                  </a:rPr>
                  <a:t>an abelian group with respect to the </a:t>
                </a:r>
                <a:r>
                  <a:rPr lang="en-US" altLang="zh-CN" sz="2400" dirty="0" smtClean="0">
                    <a:ea typeface="Cambria Math" panose="02040503050406030204" pitchFamily="18" charset="0"/>
                  </a:rPr>
                  <a:t>operation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2400" dirty="0" smtClean="0">
                    <a:ea typeface="Cambria Math" panose="02040503050406030204" pitchFamily="18" charset="0"/>
                  </a:rPr>
                  <a:t>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𝔽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∖{0}</m:t>
                    </m:r>
                  </m:oMath>
                </a14:m>
                <a:r>
                  <a:rPr lang="en-US" altLang="zh-CN" sz="2400" dirty="0" smtClean="0">
                    <a:ea typeface="Cambria Math" panose="02040503050406030204" pitchFamily="18" charset="0"/>
                  </a:rPr>
                  <a:t> </a:t>
                </a:r>
                <a:r>
                  <a:rPr lang="en-US" altLang="zh-CN" sz="2400" dirty="0">
                    <a:ea typeface="Cambria Math" panose="02040503050406030204" pitchFamily="18" charset="0"/>
                  </a:rPr>
                  <a:t>is an abelian group with respect to the operation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altLang="zh-CN" sz="2400" dirty="0" smtClean="0">
                    <a:ea typeface="Cambria Math" panose="02040503050406030204" pitchFamily="18" charset="0"/>
                  </a:rPr>
                  <a:t>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b="1" dirty="0" smtClean="0">
                    <a:ea typeface="Cambria Math" panose="02040503050406030204" pitchFamily="18" charset="0"/>
                  </a:rPr>
                  <a:t>Distributivity</a:t>
                </a:r>
                <a:r>
                  <a:rPr lang="en-US" altLang="zh-CN" sz="2400" dirty="0" smtClean="0">
                    <a:ea typeface="Cambria Math" panose="02040503050406030204" pitchFamily="18" charset="0"/>
                  </a:rPr>
                  <a:t>: </a:t>
                </a:r>
                <a:r>
                  <a:rPr lang="en-US" altLang="zh-CN" sz="2400" dirty="0">
                    <a:ea typeface="Cambria Math" panose="02040503050406030204" pitchFamily="18" charset="0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𝔽</m:t>
                    </m:r>
                    <m:r>
                      <a:rPr lang="en-US" altLang="zh-CN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40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· 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+ 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= 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𝑎𝑏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+ 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𝑎𝑐</m:t>
                    </m:r>
                  </m:oMath>
                </a14:m>
                <a:r>
                  <a:rPr lang="en-US" altLang="zh-CN" sz="2400" dirty="0" smtClean="0">
                    <a:ea typeface="Cambria Math" panose="02040503050406030204" pitchFamily="18" charset="0"/>
                  </a:rPr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ea typeface="Cambria Math" panose="02040503050406030204" pitchFamily="18" charset="0"/>
                  </a:rPr>
                  <a:t>EXAMPLE: </a:t>
                </a:r>
                <a:r>
                  <a:rPr lang="en-US" altLang="zh-CN" sz="2400" dirty="0" smtClean="0">
                    <a:ea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400" dirty="0" smtClean="0">
                    <a:ea typeface="Cambria Math" panose="02040503050406030204" pitchFamily="18" charset="0"/>
                  </a:rPr>
                  <a:t> be a prime. Then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+,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⋅)</m:t>
                    </m:r>
                  </m:oMath>
                </a14:m>
                <a:r>
                  <a:rPr lang="en-US" altLang="zh-CN" sz="2400" dirty="0" smtClean="0">
                    <a:ea typeface="Cambria Math" panose="02040503050406030204" pitchFamily="18" charset="0"/>
                  </a:rPr>
                  <a:t> is a finite field.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2400" dirty="0" smtClean="0">
                    <a:ea typeface="Cambria Math" panose="02040503050406030204" pitchFamily="18" charset="0"/>
                  </a:rPr>
                  <a:t> is the addition of residue classes modulo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zh-CN" sz="2400" dirty="0" smtClean="0"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altLang="zh-CN" sz="2400" dirty="0" smtClean="0">
                    <a:ea typeface="Cambria Math" panose="02040503050406030204" pitchFamily="18" charset="0"/>
                  </a:rPr>
                  <a:t> is the multiplication of residue classes modulo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zh-CN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80841"/>
                <a:ext cx="9144000" cy="3672159"/>
              </a:xfrm>
              <a:prstGeom prst="rect">
                <a:avLst/>
              </a:prstGeom>
              <a:blipFill>
                <a:blip r:embed="rId3"/>
                <a:stretch>
                  <a:fillRect l="-1000" t="-166" b="-1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840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 smtClean="0">
                <a:latin typeface="+mn-lt"/>
              </a:rPr>
              <a:t>AES Encryption</a:t>
            </a:r>
            <a:endParaRPr lang="en-US" sz="31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84202" y="3464020"/>
                <a:ext cx="762000" cy="685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02" y="3464020"/>
                <a:ext cx="762000" cy="685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56532" y="315922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8752" y="360455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grpSp>
        <p:nvGrpSpPr>
          <p:cNvPr id="12" name="Group 39"/>
          <p:cNvGrpSpPr/>
          <p:nvPr/>
        </p:nvGrpSpPr>
        <p:grpSpPr>
          <a:xfrm>
            <a:off x="4495800" y="3687629"/>
            <a:ext cx="525995" cy="308450"/>
            <a:chOff x="5335910" y="2102683"/>
            <a:chExt cx="525995" cy="308450"/>
          </a:xfrm>
        </p:grpSpPr>
        <p:sp>
          <p:nvSpPr>
            <p:cNvPr id="17" name="TextBox 16"/>
            <p:cNvSpPr txBox="1"/>
            <p:nvPr/>
          </p:nvSpPr>
          <p:spPr>
            <a:xfrm rot="16200000">
              <a:off x="5476848" y="2026075"/>
              <a:ext cx="3084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⨁</a:t>
              </a:r>
              <a:endParaRPr lang="en-US" sz="2400" dirty="0"/>
            </a:p>
          </p:txBody>
        </p:sp>
        <p:cxnSp>
          <p:nvCxnSpPr>
            <p:cNvPr id="18" name="Straight Arrow Connector 22"/>
            <p:cNvCxnSpPr/>
            <p:nvPr/>
          </p:nvCxnSpPr>
          <p:spPr>
            <a:xfrm>
              <a:off x="5335910" y="2178882"/>
              <a:ext cx="15240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2151380" y="4528520"/>
            <a:ext cx="798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Round 1</a:t>
            </a:r>
            <a:endParaRPr lang="en-US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5"/>
              <p:cNvSpPr/>
              <p:nvPr/>
            </p:nvSpPr>
            <p:spPr bwMode="auto">
              <a:xfrm>
                <a:off x="3622434" y="1173228"/>
                <a:ext cx="1668781" cy="285750"/>
              </a:xfrm>
              <a:prstGeom prst="rect">
                <a:avLst/>
              </a:prstGeom>
              <a:solidFill>
                <a:srgbClr val="E2FDBD"/>
              </a:solidFill>
              <a:ln>
                <a:solidFill>
                  <a:schemeClr val="tx1"/>
                </a:solidFill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+mn-lt"/>
                  </a:rPr>
                  <a:t>secret key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64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22434" y="1173228"/>
                <a:ext cx="1668781" cy="2857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rapezoid 6"/>
          <p:cNvSpPr/>
          <p:nvPr/>
        </p:nvSpPr>
        <p:spPr bwMode="auto">
          <a:xfrm>
            <a:off x="1960828" y="1458978"/>
            <a:ext cx="4993341" cy="685800"/>
          </a:xfrm>
          <a:prstGeom prst="trapezoid">
            <a:avLst>
              <a:gd name="adj" fmla="val 24334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901194" y="1593276"/>
            <a:ext cx="115429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rgbClr val="C00000"/>
                </a:solidFill>
              </a:rPr>
              <a:t>K</a:t>
            </a:r>
            <a:r>
              <a:rPr lang="en-US" sz="1300" dirty="0" smtClean="0">
                <a:solidFill>
                  <a:srgbClr val="C00000"/>
                </a:solidFill>
                <a:latin typeface="+mn-lt"/>
              </a:rPr>
              <a:t>ey expansion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8"/>
              <p:cNvSpPr/>
              <p:nvPr/>
            </p:nvSpPr>
            <p:spPr bwMode="auto">
              <a:xfrm>
                <a:off x="1960828" y="2144778"/>
                <a:ext cx="470870" cy="461682"/>
              </a:xfrm>
              <a:prstGeom prst="rect">
                <a:avLst/>
              </a:prstGeom>
              <a:solidFill>
                <a:srgbClr val="E2FDBD"/>
              </a:solidFill>
              <a:ln>
                <a:solidFill>
                  <a:schemeClr val="tx1"/>
                </a:solidFill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sz="2000" dirty="0">
                  <a:latin typeface="+mn-lt"/>
                </a:endParaRPr>
              </a:p>
            </p:txBody>
          </p:sp>
        </mc:Choice>
        <mc:Fallback xmlns="">
          <p:sp>
            <p:nvSpPr>
              <p:cNvPr id="67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60828" y="2144778"/>
                <a:ext cx="470870" cy="4616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TextBox 69"/>
          <p:cNvSpPr txBox="1"/>
          <p:nvPr/>
        </p:nvSpPr>
        <p:spPr>
          <a:xfrm>
            <a:off x="2431698" y="1110676"/>
            <a:ext cx="108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128-bit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6940328" y="2176505"/>
            <a:ext cx="2203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128-bit round keys</a:t>
            </a:r>
            <a:endParaRPr lang="en-US" b="1" dirty="0"/>
          </a:p>
        </p:txBody>
      </p:sp>
      <p:cxnSp>
        <p:nvCxnSpPr>
          <p:cNvPr id="72" name="Straight Connector 31"/>
          <p:cNvCxnSpPr/>
          <p:nvPr/>
        </p:nvCxnSpPr>
        <p:spPr bwMode="auto">
          <a:xfrm>
            <a:off x="4865392" y="2297178"/>
            <a:ext cx="537881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8"/>
              <p:cNvSpPr/>
              <p:nvPr/>
            </p:nvSpPr>
            <p:spPr bwMode="auto">
              <a:xfrm>
                <a:off x="2884192" y="2149260"/>
                <a:ext cx="470870" cy="461682"/>
              </a:xfrm>
              <a:prstGeom prst="rect">
                <a:avLst/>
              </a:prstGeom>
              <a:solidFill>
                <a:srgbClr val="E2FDBD"/>
              </a:solidFill>
              <a:ln>
                <a:solidFill>
                  <a:schemeClr val="tx1"/>
                </a:solidFill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2000" dirty="0">
                  <a:latin typeface="+mn-lt"/>
                </a:endParaRPr>
              </a:p>
            </p:txBody>
          </p:sp>
        </mc:Choice>
        <mc:Fallback xmlns="">
          <p:sp>
            <p:nvSpPr>
              <p:cNvPr id="73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84192" y="2149260"/>
                <a:ext cx="470870" cy="4616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8"/>
              <p:cNvSpPr/>
              <p:nvPr/>
            </p:nvSpPr>
            <p:spPr bwMode="auto">
              <a:xfrm>
                <a:off x="3722370" y="2149260"/>
                <a:ext cx="470870" cy="461682"/>
              </a:xfrm>
              <a:prstGeom prst="rect">
                <a:avLst/>
              </a:prstGeom>
              <a:solidFill>
                <a:srgbClr val="E2FDBD"/>
              </a:solidFill>
              <a:ln>
                <a:solidFill>
                  <a:schemeClr val="tx1"/>
                </a:solidFill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000" dirty="0">
                  <a:latin typeface="+mn-lt"/>
                </a:endParaRPr>
              </a:p>
            </p:txBody>
          </p:sp>
        </mc:Choice>
        <mc:Fallback xmlns="">
          <p:sp>
            <p:nvSpPr>
              <p:cNvPr id="74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22370" y="2149260"/>
                <a:ext cx="470870" cy="46168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8"/>
              <p:cNvSpPr/>
              <p:nvPr/>
            </p:nvSpPr>
            <p:spPr bwMode="auto">
              <a:xfrm>
                <a:off x="6465570" y="2141300"/>
                <a:ext cx="470870" cy="461682"/>
              </a:xfrm>
              <a:prstGeom prst="rect">
                <a:avLst/>
              </a:prstGeom>
              <a:solidFill>
                <a:srgbClr val="E2FDBD"/>
              </a:solidFill>
              <a:ln>
                <a:solidFill>
                  <a:schemeClr val="tx1"/>
                </a:solidFill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</m:oMath>
                  </m:oMathPara>
                </a14:m>
                <a:endParaRPr lang="en-US" sz="2000" dirty="0">
                  <a:latin typeface="+mn-lt"/>
                </a:endParaRPr>
              </a:p>
            </p:txBody>
          </p:sp>
        </mc:Choice>
        <mc:Fallback xmlns="">
          <p:sp>
            <p:nvSpPr>
              <p:cNvPr id="75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65570" y="2141300"/>
                <a:ext cx="470870" cy="46168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Rectangle 6"/>
          <p:cNvSpPr/>
          <p:nvPr/>
        </p:nvSpPr>
        <p:spPr>
          <a:xfrm>
            <a:off x="1832450" y="3306828"/>
            <a:ext cx="976775" cy="9363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r>
              <a:rPr lang="en-US" sz="1300" dirty="0" smtClean="0">
                <a:solidFill>
                  <a:srgbClr val="C00000"/>
                </a:solidFill>
              </a:rPr>
              <a:t>SubBytes</a:t>
            </a:r>
          </a:p>
          <a:p>
            <a:r>
              <a:rPr lang="en-US" sz="1300" dirty="0" smtClean="0">
                <a:solidFill>
                  <a:srgbClr val="C00000"/>
                </a:solidFill>
              </a:rPr>
              <a:t>ShiftRows</a:t>
            </a:r>
          </a:p>
          <a:p>
            <a:r>
              <a:rPr lang="en-US" sz="1300" dirty="0" smtClean="0">
                <a:solidFill>
                  <a:srgbClr val="C00000"/>
                </a:solidFill>
              </a:rPr>
              <a:t>MixColumns</a:t>
            </a:r>
            <a:endParaRPr lang="en-US" sz="1300" dirty="0">
              <a:solidFill>
                <a:srgbClr val="C00000"/>
              </a:solidFill>
            </a:endParaRPr>
          </a:p>
        </p:txBody>
      </p:sp>
      <p:grpSp>
        <p:nvGrpSpPr>
          <p:cNvPr id="78" name="Group 39"/>
          <p:cNvGrpSpPr/>
          <p:nvPr/>
        </p:nvGrpSpPr>
        <p:grpSpPr>
          <a:xfrm>
            <a:off x="2827360" y="3685848"/>
            <a:ext cx="638320" cy="308450"/>
            <a:chOff x="5335910" y="2102683"/>
            <a:chExt cx="638320" cy="308450"/>
          </a:xfrm>
        </p:grpSpPr>
        <p:sp>
          <p:nvSpPr>
            <p:cNvPr id="79" name="TextBox 78"/>
            <p:cNvSpPr txBox="1"/>
            <p:nvPr/>
          </p:nvSpPr>
          <p:spPr>
            <a:xfrm rot="16200000">
              <a:off x="5476848" y="2026075"/>
              <a:ext cx="3084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⨁</a:t>
              </a:r>
              <a:endParaRPr lang="en-US" sz="2400" dirty="0"/>
            </a:p>
          </p:txBody>
        </p:sp>
        <p:cxnSp>
          <p:nvCxnSpPr>
            <p:cNvPr id="80" name="Straight Arrow Connector 22"/>
            <p:cNvCxnSpPr/>
            <p:nvPr/>
          </p:nvCxnSpPr>
          <p:spPr>
            <a:xfrm>
              <a:off x="5335910" y="2178882"/>
              <a:ext cx="15240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Arrow Connector 23"/>
            <p:cNvCxnSpPr/>
            <p:nvPr/>
          </p:nvCxnSpPr>
          <p:spPr>
            <a:xfrm>
              <a:off x="5821830" y="2172006"/>
              <a:ext cx="15240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2" name="Group 39"/>
          <p:cNvGrpSpPr/>
          <p:nvPr/>
        </p:nvGrpSpPr>
        <p:grpSpPr>
          <a:xfrm>
            <a:off x="1159850" y="3685848"/>
            <a:ext cx="638320" cy="308450"/>
            <a:chOff x="5335910" y="2102683"/>
            <a:chExt cx="638320" cy="308450"/>
          </a:xfrm>
        </p:grpSpPr>
        <p:sp>
          <p:nvSpPr>
            <p:cNvPr id="83" name="TextBox 82"/>
            <p:cNvSpPr txBox="1"/>
            <p:nvPr/>
          </p:nvSpPr>
          <p:spPr>
            <a:xfrm rot="16200000">
              <a:off x="5476848" y="2026075"/>
              <a:ext cx="3084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⨁</a:t>
              </a:r>
              <a:endParaRPr lang="en-US" sz="2400" dirty="0"/>
            </a:p>
          </p:txBody>
        </p:sp>
        <p:cxnSp>
          <p:nvCxnSpPr>
            <p:cNvPr id="84" name="Straight Arrow Connector 22"/>
            <p:cNvCxnSpPr/>
            <p:nvPr/>
          </p:nvCxnSpPr>
          <p:spPr>
            <a:xfrm>
              <a:off x="5335910" y="2178882"/>
              <a:ext cx="15240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Arrow Connector 23"/>
            <p:cNvCxnSpPr/>
            <p:nvPr/>
          </p:nvCxnSpPr>
          <p:spPr>
            <a:xfrm>
              <a:off x="5821830" y="2172006"/>
              <a:ext cx="15240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7" name="Straight Connector 31"/>
          <p:cNvCxnSpPr/>
          <p:nvPr/>
        </p:nvCxnSpPr>
        <p:spPr bwMode="auto">
          <a:xfrm>
            <a:off x="4947312" y="3764028"/>
            <a:ext cx="537881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89" name="Group 39"/>
          <p:cNvGrpSpPr/>
          <p:nvPr/>
        </p:nvGrpSpPr>
        <p:grpSpPr>
          <a:xfrm>
            <a:off x="5371034" y="3668550"/>
            <a:ext cx="573990" cy="308450"/>
            <a:chOff x="5400240" y="2102683"/>
            <a:chExt cx="573990" cy="308450"/>
          </a:xfrm>
        </p:grpSpPr>
        <p:sp>
          <p:nvSpPr>
            <p:cNvPr id="90" name="TextBox 89"/>
            <p:cNvSpPr txBox="1"/>
            <p:nvPr/>
          </p:nvSpPr>
          <p:spPr>
            <a:xfrm rot="16200000">
              <a:off x="5476848" y="2026075"/>
              <a:ext cx="3084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⨁</a:t>
              </a:r>
              <a:endParaRPr lang="en-US" sz="2400" dirty="0"/>
            </a:p>
          </p:txBody>
        </p:sp>
        <p:cxnSp>
          <p:nvCxnSpPr>
            <p:cNvPr id="92" name="Straight Arrow Connector 23"/>
            <p:cNvCxnSpPr/>
            <p:nvPr/>
          </p:nvCxnSpPr>
          <p:spPr>
            <a:xfrm>
              <a:off x="5821830" y="2172006"/>
              <a:ext cx="15240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4" name="Rectangle 6"/>
          <p:cNvSpPr/>
          <p:nvPr/>
        </p:nvSpPr>
        <p:spPr>
          <a:xfrm>
            <a:off x="3519025" y="3306828"/>
            <a:ext cx="976775" cy="9363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r>
              <a:rPr lang="en-US" sz="1300" dirty="0">
                <a:solidFill>
                  <a:srgbClr val="C00000"/>
                </a:solidFill>
              </a:rPr>
              <a:t>SubBytes</a:t>
            </a:r>
          </a:p>
          <a:p>
            <a:r>
              <a:rPr lang="en-US" sz="1300" dirty="0">
                <a:solidFill>
                  <a:srgbClr val="C00000"/>
                </a:solidFill>
              </a:rPr>
              <a:t>ShiftRows</a:t>
            </a:r>
          </a:p>
          <a:p>
            <a:r>
              <a:rPr lang="en-US" sz="1300" dirty="0" smtClean="0">
                <a:solidFill>
                  <a:srgbClr val="C00000"/>
                </a:solidFill>
              </a:rPr>
              <a:t>MixColumns</a:t>
            </a:r>
            <a:endParaRPr lang="en-US" sz="1300" dirty="0">
              <a:solidFill>
                <a:srgbClr val="C00000"/>
              </a:solidFill>
            </a:endParaRPr>
          </a:p>
        </p:txBody>
      </p:sp>
      <p:sp>
        <p:nvSpPr>
          <p:cNvPr id="95" name="Rectangle 6"/>
          <p:cNvSpPr/>
          <p:nvPr/>
        </p:nvSpPr>
        <p:spPr>
          <a:xfrm>
            <a:off x="6006152" y="3306828"/>
            <a:ext cx="976775" cy="9363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r>
              <a:rPr lang="en-US" sz="1300" dirty="0" smtClean="0">
                <a:solidFill>
                  <a:srgbClr val="C00000"/>
                </a:solidFill>
              </a:rPr>
              <a:t>SubBytes</a:t>
            </a:r>
          </a:p>
          <a:p>
            <a:r>
              <a:rPr lang="en-US" sz="1300" dirty="0" smtClean="0">
                <a:solidFill>
                  <a:srgbClr val="C00000"/>
                </a:solidFill>
              </a:rPr>
              <a:t>ShiftRows</a:t>
            </a:r>
          </a:p>
          <a:p>
            <a:endParaRPr lang="en-US" sz="1300" dirty="0" smtClean="0">
              <a:solidFill>
                <a:schemeClr val="tx1"/>
              </a:solidFill>
            </a:endParaRPr>
          </a:p>
        </p:txBody>
      </p:sp>
      <p:grpSp>
        <p:nvGrpSpPr>
          <p:cNvPr id="99" name="Group 39"/>
          <p:cNvGrpSpPr/>
          <p:nvPr/>
        </p:nvGrpSpPr>
        <p:grpSpPr>
          <a:xfrm>
            <a:off x="7030584" y="3684178"/>
            <a:ext cx="638320" cy="308450"/>
            <a:chOff x="5335910" y="2102683"/>
            <a:chExt cx="638320" cy="308450"/>
          </a:xfrm>
        </p:grpSpPr>
        <p:sp>
          <p:nvSpPr>
            <p:cNvPr id="100" name="TextBox 99"/>
            <p:cNvSpPr txBox="1"/>
            <p:nvPr/>
          </p:nvSpPr>
          <p:spPr>
            <a:xfrm rot="16200000">
              <a:off x="5476848" y="2026075"/>
              <a:ext cx="3084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⨁</a:t>
              </a:r>
              <a:endParaRPr lang="en-US" sz="2400" dirty="0"/>
            </a:p>
          </p:txBody>
        </p:sp>
        <p:cxnSp>
          <p:nvCxnSpPr>
            <p:cNvPr id="101" name="Straight Arrow Connector 22"/>
            <p:cNvCxnSpPr/>
            <p:nvPr/>
          </p:nvCxnSpPr>
          <p:spPr>
            <a:xfrm>
              <a:off x="5335910" y="2178882"/>
              <a:ext cx="15240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Arrow Connector 23"/>
            <p:cNvCxnSpPr/>
            <p:nvPr/>
          </p:nvCxnSpPr>
          <p:spPr>
            <a:xfrm>
              <a:off x="5821830" y="2172006"/>
              <a:ext cx="15240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ctangle 3"/>
              <p:cNvSpPr/>
              <p:nvPr/>
            </p:nvSpPr>
            <p:spPr>
              <a:xfrm>
                <a:off x="7745104" y="3459228"/>
                <a:ext cx="762000" cy="685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03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5104" y="3459228"/>
                <a:ext cx="762000" cy="6858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TextBox 103"/>
          <p:cNvSpPr txBox="1"/>
          <p:nvPr/>
        </p:nvSpPr>
        <p:spPr>
          <a:xfrm>
            <a:off x="8017434" y="315442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8507104" y="359976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06" name="肘形连接符 105"/>
          <p:cNvCxnSpPr>
            <a:stCxn id="67" idx="2"/>
            <a:endCxn id="83" idx="3"/>
          </p:cNvCxnSpPr>
          <p:nvPr/>
        </p:nvCxnSpPr>
        <p:spPr>
          <a:xfrm rot="5400000">
            <a:off x="1285945" y="2775530"/>
            <a:ext cx="1079388" cy="741249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肘形连接符 109"/>
          <p:cNvCxnSpPr>
            <a:stCxn id="73" idx="2"/>
            <a:endCxn id="79" idx="3"/>
          </p:cNvCxnSpPr>
          <p:nvPr/>
        </p:nvCxnSpPr>
        <p:spPr>
          <a:xfrm rot="16200000" flipH="1">
            <a:off x="2583622" y="3146946"/>
            <a:ext cx="1074906" cy="2897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肘形连接符 111"/>
          <p:cNvCxnSpPr>
            <a:stCxn id="74" idx="2"/>
            <a:endCxn id="17" idx="3"/>
          </p:cNvCxnSpPr>
          <p:nvPr/>
        </p:nvCxnSpPr>
        <p:spPr>
          <a:xfrm rot="16200000" flipH="1">
            <a:off x="3836041" y="2732705"/>
            <a:ext cx="1076687" cy="833159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肘形连接符 119"/>
          <p:cNvCxnSpPr>
            <a:stCxn id="75" idx="2"/>
            <a:endCxn id="100" idx="3"/>
          </p:cNvCxnSpPr>
          <p:nvPr/>
        </p:nvCxnSpPr>
        <p:spPr>
          <a:xfrm rot="16200000" flipH="1">
            <a:off x="6472778" y="2831208"/>
            <a:ext cx="1081196" cy="624743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3848499" y="4518797"/>
            <a:ext cx="798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Round 2</a:t>
            </a:r>
            <a:endParaRPr lang="en-US" sz="1400" b="1" dirty="0"/>
          </a:p>
        </p:txBody>
      </p:sp>
      <p:sp>
        <p:nvSpPr>
          <p:cNvPr id="123" name="TextBox 122"/>
          <p:cNvSpPr txBox="1"/>
          <p:nvPr/>
        </p:nvSpPr>
        <p:spPr>
          <a:xfrm>
            <a:off x="6297093" y="4518797"/>
            <a:ext cx="890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Round 10</a:t>
            </a:r>
            <a:endParaRPr lang="en-US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/>
              <p:cNvSpPr txBox="1"/>
              <p:nvPr/>
            </p:nvSpPr>
            <p:spPr>
              <a:xfrm>
                <a:off x="0" y="4800016"/>
                <a:ext cx="9144000" cy="1421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200150" lvl="2" indent="-28575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dirty="0" smtClean="0"/>
                  <a:t>Message/Ciphertext: a matrix of 16 byte, called </a:t>
                </a:r>
                <a:r>
                  <a:rPr lang="en-US" b="1" dirty="0" smtClean="0"/>
                  <a:t>state</a:t>
                </a:r>
              </a:p>
              <a:p>
                <a:pPr marL="1200150" lvl="2" indent="-28575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Key expansion</a:t>
                </a:r>
                <a:r>
                  <a:rPr lang="en-US" dirty="0" smtClean="0"/>
                  <a:t>: 128-bit secret key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11 round keys (128-bit)</a:t>
                </a:r>
              </a:p>
              <a:p>
                <a:pPr marL="1200150" lvl="2" indent="-28575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b="1" dirty="0" smtClean="0"/>
                  <a:t>Round 1-Round 9</a:t>
                </a:r>
                <a:r>
                  <a:rPr lang="en-US" dirty="0" smtClean="0"/>
                  <a:t>: </a:t>
                </a:r>
                <a:r>
                  <a:rPr lang="en-US" dirty="0" err="1" smtClean="0">
                    <a:solidFill>
                      <a:srgbClr val="C00000"/>
                    </a:solidFill>
                  </a:rPr>
                  <a:t>SubBytes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, ShiftRows, </a:t>
                </a:r>
                <a:r>
                  <a:rPr lang="en-US" dirty="0" err="1" smtClean="0">
                    <a:solidFill>
                      <a:srgbClr val="C00000"/>
                    </a:solidFill>
                  </a:rPr>
                  <a:t>MixColumns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, </a:t>
                </a:r>
                <a:r>
                  <a:rPr lang="en-US" dirty="0" err="1" smtClean="0">
                    <a:solidFill>
                      <a:srgbClr val="C00000"/>
                    </a:solidFill>
                  </a:rPr>
                  <a:t>AddRoundKey</a:t>
                </a:r>
                <a:endParaRPr lang="en-US" dirty="0" smtClean="0">
                  <a:solidFill>
                    <a:srgbClr val="C00000"/>
                  </a:solidFill>
                </a:endParaRPr>
              </a:p>
              <a:p>
                <a:pPr marL="1200150" lvl="2" indent="-28575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b="1" dirty="0" smtClean="0"/>
                  <a:t>Round 10</a:t>
                </a:r>
                <a:r>
                  <a:rPr lang="en-US" dirty="0" smtClean="0"/>
                  <a:t>: </a:t>
                </a:r>
                <a:r>
                  <a:rPr lang="en-US" dirty="0" err="1" smtClean="0">
                    <a:solidFill>
                      <a:srgbClr val="C00000"/>
                    </a:solidFill>
                  </a:rPr>
                  <a:t>SubBytes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, ShiftRows, AddRoundKey</a:t>
                </a:r>
                <a:endParaRPr lang="en-US" sz="1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4" name="TextBox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800016"/>
                <a:ext cx="9144000" cy="1421928"/>
              </a:xfrm>
              <a:prstGeom prst="rect">
                <a:avLst/>
              </a:prstGeom>
              <a:blipFill>
                <a:blip r:embed="rId10"/>
                <a:stretch>
                  <a:fillRect b="-42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097892" y="2863276"/>
            <a:ext cx="117540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srgbClr val="C00000"/>
                </a:solidFill>
              </a:rPr>
              <a:t>AddRoundKey</a:t>
            </a:r>
            <a:endParaRPr lang="en-US" sz="1300" dirty="0">
              <a:solidFill>
                <a:srgbClr val="C00000"/>
              </a:solidFill>
            </a:endParaRPr>
          </a:p>
        </p:txBody>
      </p:sp>
      <p:sp>
        <p:nvSpPr>
          <p:cNvPr id="7" name="Left Brace 6"/>
          <p:cNvSpPr/>
          <p:nvPr/>
        </p:nvSpPr>
        <p:spPr>
          <a:xfrm rot="16200000">
            <a:off x="2380430" y="3700050"/>
            <a:ext cx="341379" cy="1450961"/>
          </a:xfrm>
          <a:prstGeom prst="leftBrace">
            <a:avLst>
              <a:gd name="adj1" fmla="val 4159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Left Brace 50"/>
          <p:cNvSpPr/>
          <p:nvPr/>
        </p:nvSpPr>
        <p:spPr>
          <a:xfrm rot="16200000">
            <a:off x="4077150" y="3694970"/>
            <a:ext cx="341379" cy="1450961"/>
          </a:xfrm>
          <a:prstGeom prst="leftBrace">
            <a:avLst>
              <a:gd name="adj1" fmla="val 4159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Left Brace 51"/>
          <p:cNvSpPr/>
          <p:nvPr/>
        </p:nvSpPr>
        <p:spPr>
          <a:xfrm rot="16200000">
            <a:off x="6571430" y="3694970"/>
            <a:ext cx="341379" cy="1450961"/>
          </a:xfrm>
          <a:prstGeom prst="leftBrace">
            <a:avLst>
              <a:gd name="adj1" fmla="val 4159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672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6418262" y="1143000"/>
            <a:ext cx="2217738" cy="2057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406400" y="3886200"/>
            <a:ext cx="8229600" cy="457200"/>
          </a:xfrm>
          <a:prstGeom prst="rect">
            <a:avLst/>
          </a:prstGeom>
          <a:solidFill>
            <a:srgbClr val="E2FDBD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latin typeface="+mn-lt"/>
              </a:rPr>
              <a:t>Key Expansion</a:t>
            </a:r>
            <a:endParaRPr lang="en-US" b="1" dirty="0">
              <a:latin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06400" y="1143000"/>
            <a:ext cx="1828800" cy="1828800"/>
          </a:xfrm>
          <a:prstGeom prst="rect">
            <a:avLst/>
          </a:prstGeom>
          <a:solidFill>
            <a:srgbClr val="E2FDBD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406400" y="15875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406400" y="20447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06400" y="25019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rot="5400000">
            <a:off x="-63500" y="20574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rot="5400000">
            <a:off x="393700" y="20701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rot="5400000">
            <a:off x="850900" y="20701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10028" y="1219200"/>
                <a:ext cx="1828800" cy="1651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0,0      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0,1      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0,2       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0,3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    </m:t>
                      </m:r>
                    </m:oMath>
                  </m:oMathPara>
                </a14:m>
                <a:endParaRPr lang="en-US" sz="1600" dirty="0" smtClean="0"/>
              </a:p>
              <a:p>
                <a:endParaRPr lang="en-US" sz="1600" baseline="-25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1,0      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1,1      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1,2       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1,3</m:t>
                      </m:r>
                    </m:oMath>
                  </m:oMathPara>
                </a14:m>
                <a:endParaRPr lang="en-US" sz="1600" baseline="-25000" dirty="0" smtClean="0"/>
              </a:p>
              <a:p>
                <a:endParaRPr lang="en-US" sz="1600" baseline="-25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2,0      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2,1      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2,2       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2,3</m:t>
                      </m:r>
                    </m:oMath>
                  </m:oMathPara>
                </a14:m>
                <a:endParaRPr lang="en-US" sz="1600" baseline="-25000" dirty="0" smtClean="0"/>
              </a:p>
              <a:p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3,0      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3,1      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3,2       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3,3</m:t>
                      </m:r>
                    </m:oMath>
                  </m:oMathPara>
                </a14:m>
                <a:endParaRPr lang="en-US" sz="1600" baseline="-25000" dirty="0" smtClean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028" y="1219200"/>
                <a:ext cx="1828800" cy="1651734"/>
              </a:xfrm>
              <a:prstGeom prst="rect">
                <a:avLst/>
              </a:prstGeom>
              <a:blipFill rotWithShape="0">
                <a:blip r:embed="rId3"/>
                <a:stretch>
                  <a:fillRect r="-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04800" y="3924300"/>
                <a:ext cx="84455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baseline="-25000" dirty="0" smtClean="0">
                          <a:latin typeface="Cambria Math" panose="02040503050406030204" pitchFamily="18" charset="0"/>
                        </a:rPr>
                        <m:t>0      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baseline="-25000" dirty="0" smtClean="0">
                          <a:latin typeface="Cambria Math" panose="02040503050406030204" pitchFamily="18" charset="0"/>
                        </a:rPr>
                        <m:t>1      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baseline="-25000" dirty="0" smtClean="0">
                          <a:latin typeface="Cambria Math" panose="02040503050406030204" pitchFamily="18" charset="0"/>
                        </a:rPr>
                        <m:t>2       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baseline="-25000" dirty="0" smtClean="0">
                          <a:latin typeface="Cambria Math" panose="02040503050406030204" pitchFamily="18" charset="0"/>
                        </a:rPr>
                        <m:t>3     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baseline="-25000" dirty="0" smtClean="0">
                          <a:latin typeface="Cambria Math" panose="02040503050406030204" pitchFamily="18" charset="0"/>
                        </a:rPr>
                        <m:t>4      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baseline="-25000" dirty="0" smtClean="0">
                          <a:latin typeface="Cambria Math" panose="02040503050406030204" pitchFamily="18" charset="0"/>
                        </a:rPr>
                        <m:t>5      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baseline="-25000" dirty="0" smtClean="0">
                          <a:latin typeface="Cambria Math" panose="02040503050406030204" pitchFamily="18" charset="0"/>
                        </a:rPr>
                        <m:t>6       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baseline="-25000" dirty="0" smtClean="0">
                          <a:latin typeface="Cambria Math" panose="02040503050406030204" pitchFamily="18" charset="0"/>
                        </a:rPr>
                        <m:t>7      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baseline="-25000" dirty="0" smtClean="0">
                          <a:latin typeface="Cambria Math" panose="02040503050406030204" pitchFamily="18" charset="0"/>
                        </a:rPr>
                        <m:t>8      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baseline="-25000" dirty="0" smtClean="0">
                          <a:latin typeface="Cambria Math" panose="02040503050406030204" pitchFamily="18" charset="0"/>
                        </a:rPr>
                        <m:t>9                                                                                       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baseline="-25000" dirty="0" smtClean="0">
                          <a:latin typeface="Cambria Math" panose="02040503050406030204" pitchFamily="18" charset="0"/>
                        </a:rPr>
                        <m:t>42    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baseline="-25000" dirty="0" smtClean="0">
                          <a:latin typeface="Cambria Math" panose="02040503050406030204" pitchFamily="18" charset="0"/>
                        </a:rPr>
                        <m:t>43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924300"/>
                <a:ext cx="8445500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接连接符 18"/>
          <p:cNvCxnSpPr/>
          <p:nvPr/>
        </p:nvCxnSpPr>
        <p:spPr>
          <a:xfrm>
            <a:off x="1308100" y="3886200"/>
            <a:ext cx="0" cy="444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849311" y="3898900"/>
            <a:ext cx="0" cy="444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2222500" y="3886200"/>
            <a:ext cx="0" cy="444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1763711" y="3898900"/>
            <a:ext cx="0" cy="444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3136900" y="3886200"/>
            <a:ext cx="0" cy="444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2678111" y="3898900"/>
            <a:ext cx="0" cy="444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4051300" y="3886200"/>
            <a:ext cx="0" cy="444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3592511" y="3898900"/>
            <a:ext cx="0" cy="444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4965700" y="3886200"/>
            <a:ext cx="0" cy="444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4506911" y="3898900"/>
            <a:ext cx="0" cy="444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8218489" y="3886200"/>
            <a:ext cx="0" cy="444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759700" y="3898900"/>
            <a:ext cx="0" cy="444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625475" y="2984500"/>
            <a:ext cx="0" cy="9017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1082675" y="2981325"/>
            <a:ext cx="0" cy="9017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1549400" y="2971800"/>
            <a:ext cx="0" cy="9017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1997075" y="2971800"/>
            <a:ext cx="0" cy="9017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右大括号 16"/>
          <p:cNvSpPr/>
          <p:nvPr/>
        </p:nvSpPr>
        <p:spPr>
          <a:xfrm rot="5400000">
            <a:off x="1163204" y="3586596"/>
            <a:ext cx="302491" cy="1816100"/>
          </a:xfrm>
          <a:prstGeom prst="rightBrace">
            <a:avLst>
              <a:gd name="adj1" fmla="val 10214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右大括号 37"/>
          <p:cNvSpPr/>
          <p:nvPr/>
        </p:nvSpPr>
        <p:spPr>
          <a:xfrm rot="5400000">
            <a:off x="3004704" y="3586596"/>
            <a:ext cx="302491" cy="1816100"/>
          </a:xfrm>
          <a:prstGeom prst="rightBrace">
            <a:avLst>
              <a:gd name="adj1" fmla="val 10214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右大括号 38"/>
          <p:cNvSpPr/>
          <p:nvPr/>
        </p:nvSpPr>
        <p:spPr>
          <a:xfrm rot="5400000">
            <a:off x="4820804" y="3586596"/>
            <a:ext cx="302491" cy="1816100"/>
          </a:xfrm>
          <a:prstGeom prst="rightBrace">
            <a:avLst>
              <a:gd name="adj1" fmla="val 10214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087293" y="4705929"/>
                <a:ext cx="4667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293" y="4705929"/>
                <a:ext cx="46672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928793" y="4705929"/>
                <a:ext cx="4667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793" y="4705929"/>
                <a:ext cx="46672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757593" y="4705929"/>
                <a:ext cx="4667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7593" y="4705929"/>
                <a:ext cx="46672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7945293" y="4705929"/>
                <a:ext cx="4667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5293" y="4705929"/>
                <a:ext cx="466725" cy="369332"/>
              </a:xfrm>
              <a:prstGeom prst="rect">
                <a:avLst/>
              </a:prstGeom>
              <a:blipFill>
                <a:blip r:embed="rId8"/>
                <a:stretch>
                  <a:fillRect r="-103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133475" y="762000"/>
                <a:ext cx="4667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475" y="762000"/>
                <a:ext cx="46672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0" y="5036132"/>
                <a:ext cx="9144000" cy="1261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42950" lvl="1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≠0 </m:t>
                    </m:r>
                    <m:r>
                      <m:rPr>
                        <m:sty m:val="p"/>
                      </m:rPr>
                      <a:rPr lang="en-US" sz="200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4: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−4</m:t>
                        </m:r>
                      </m:sub>
                    </m:sSub>
                  </m:oMath>
                </a14:m>
                <a:endParaRPr lang="en-US" sz="2000" b="0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sz="200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 baseline="-25000" dirty="0" err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baseline="-25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0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𝐒𝐮𝐛𝐖𝐨𝐫𝐝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𝐑𝐨𝐭𝐖𝐨𝐫𝐝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))⊕ 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𝑅𝑐𝑜𝑛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/4] ⊕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−4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    </a:t>
                </a:r>
                <a:endParaRPr lang="en-US" sz="2000" b="1" i="0" dirty="0" smtClean="0">
                  <a:latin typeface="Cambria Math" panose="02040503050406030204" pitchFamily="18" charset="0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𝐑𝐨𝐭𝐖𝐨𝐫𝐝</m:t>
                    </m:r>
                    <m:d>
                      <m:dPr>
                        <m:ctrlPr>
                          <a:rPr lang="en-US" b="1" i="1" dirty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 dirty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 dirty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i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; </m:t>
                    </m:r>
                  </m:oMath>
                </a14:m>
                <a:endParaRPr lang="en-US" i="1" dirty="0" smtClean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1" i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𝐒𝐮𝐛𝐖𝐨𝐫𝐝</m:t>
                    </m:r>
                    <m:r>
                      <a:rPr lang="en-US" i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i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-entry of AES S-Box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36132"/>
                <a:ext cx="9144000" cy="1261884"/>
              </a:xfrm>
              <a:prstGeom prst="rect">
                <a:avLst/>
              </a:prstGeom>
              <a:blipFill>
                <a:blip r:embed="rId10"/>
                <a:stretch>
                  <a:fillRect t="-966" b="-67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400" y="1111906"/>
            <a:ext cx="4056062" cy="2596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600" y="1220569"/>
            <a:ext cx="15621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347233" y="808167"/>
                <a:ext cx="11937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altLang="zh-CN" b="1" dirty="0" smtClean="0"/>
                  <a:t>: AES S-Box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7233" y="808167"/>
                <a:ext cx="1193788" cy="276999"/>
              </a:xfrm>
              <a:prstGeom prst="rect">
                <a:avLst/>
              </a:prstGeom>
              <a:blipFill>
                <a:blip r:embed="rId13"/>
                <a:stretch>
                  <a:fillRect l="-6633" t="-28889" r="-11224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6417124" y="808167"/>
            <a:ext cx="94205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b="1" dirty="0" smtClean="0"/>
              <a:t>Constants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311340" y="3974361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340" y="3974361"/>
                <a:ext cx="250068" cy="276999"/>
              </a:xfrm>
              <a:prstGeom prst="rect">
                <a:avLst/>
              </a:prstGeom>
              <a:blipFill>
                <a:blip r:embed="rId14"/>
                <a:stretch>
                  <a:fillRect l="-7317" r="-73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607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1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6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1" dur="5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8" grpId="0" animBg="1"/>
      <p:bldP spid="7" grpId="0"/>
      <p:bldP spid="17" grpId="0" animBg="1"/>
      <p:bldP spid="38" grpId="0" animBg="1"/>
      <p:bldP spid="39" grpId="0" animBg="1"/>
      <p:bldP spid="20" grpId="0"/>
      <p:bldP spid="41" grpId="0"/>
      <p:bldP spid="42" grpId="0"/>
      <p:bldP spid="43" grpId="0"/>
      <p:bldP spid="4" grpId="0"/>
      <p:bldP spid="45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 smtClean="0">
                <a:latin typeface="+mn-lt"/>
              </a:rPr>
              <a:t>AddRoundKey</a:t>
            </a:r>
            <a:r>
              <a:rPr lang="en-US" dirty="0" smtClean="0">
                <a:latin typeface="+mn-lt"/>
              </a:rPr>
              <a:t> and </a:t>
            </a:r>
            <a:r>
              <a:rPr lang="en-US" b="1" dirty="0" err="1" smtClean="0">
                <a:latin typeface="+mn-lt"/>
              </a:rPr>
              <a:t>SubBytes</a:t>
            </a:r>
            <a:endParaRPr lang="en-US" sz="3100" b="1" dirty="0">
              <a:latin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14400" y="1892300"/>
            <a:ext cx="1828800" cy="1828800"/>
          </a:xfrm>
          <a:prstGeom prst="rect">
            <a:avLst/>
          </a:prstGeom>
          <a:solidFill>
            <a:srgbClr val="E2FDBD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914400" y="23368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914400" y="27940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914400" y="32512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rot="5400000">
            <a:off x="444500" y="28067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rot="5400000">
            <a:off x="901700" y="28194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rot="5400000">
            <a:off x="1358900" y="28194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918028" y="1968500"/>
                <a:ext cx="1828800" cy="1651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0,0      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0,1      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0,2       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0,3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    </m:t>
                      </m:r>
                    </m:oMath>
                  </m:oMathPara>
                </a14:m>
                <a:endParaRPr lang="en-US" sz="1600" dirty="0" smtClean="0"/>
              </a:p>
              <a:p>
                <a:endParaRPr lang="en-US" sz="1600" baseline="-25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1,0      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1,1      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1,2       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1,3</m:t>
                      </m:r>
                    </m:oMath>
                  </m:oMathPara>
                </a14:m>
                <a:endParaRPr lang="en-US" sz="1600" baseline="-25000" dirty="0" smtClean="0"/>
              </a:p>
              <a:p>
                <a:endParaRPr lang="en-US" sz="1600" baseline="-25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2,0      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2,1      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2,2       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2,3</m:t>
                      </m:r>
                    </m:oMath>
                  </m:oMathPara>
                </a14:m>
                <a:endParaRPr lang="en-US" sz="1600" baseline="-25000" dirty="0" smtClean="0"/>
              </a:p>
              <a:p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3,0      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3,1      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3,2       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3,3</m:t>
                      </m:r>
                    </m:oMath>
                  </m:oMathPara>
                </a14:m>
                <a:endParaRPr lang="en-US" sz="1600" baseline="-25000" dirty="0" smtClean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028" y="1968500"/>
                <a:ext cx="1828800" cy="1651734"/>
              </a:xfrm>
              <a:prstGeom prst="rect">
                <a:avLst/>
              </a:prstGeom>
              <a:blipFill rotWithShape="0">
                <a:blip r:embed="rId3"/>
                <a:stretch>
                  <a:fillRect r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/>
          <p:cNvSpPr/>
          <p:nvPr/>
        </p:nvSpPr>
        <p:spPr>
          <a:xfrm>
            <a:off x="3657600" y="1892300"/>
            <a:ext cx="1828800" cy="1828800"/>
          </a:xfrm>
          <a:prstGeom prst="rect">
            <a:avLst/>
          </a:prstGeom>
          <a:solidFill>
            <a:srgbClr val="E2FDBD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3657600" y="23368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657600" y="27940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3657600" y="32512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rot="5400000">
            <a:off x="3187700" y="28067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rot="5400000">
            <a:off x="3644900" y="28194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rot="5400000">
            <a:off x="4102100" y="28194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661228" y="1968500"/>
                <a:ext cx="1828800" cy="1651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0,0      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0,1      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0,2       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0,3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    </m:t>
                      </m:r>
                    </m:oMath>
                  </m:oMathPara>
                </a14:m>
                <a:endParaRPr lang="en-US" sz="1600" dirty="0" smtClean="0"/>
              </a:p>
              <a:p>
                <a:endParaRPr lang="en-US" sz="1600" baseline="-25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1,0      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1,1      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1,2       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1,3</m:t>
                      </m:r>
                    </m:oMath>
                  </m:oMathPara>
                </a14:m>
                <a:endParaRPr lang="en-US" sz="1600" baseline="-25000" dirty="0" smtClean="0"/>
              </a:p>
              <a:p>
                <a:endParaRPr lang="en-US" sz="1600" baseline="-25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2,0      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2,1      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2,2       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2,3</m:t>
                      </m:r>
                    </m:oMath>
                  </m:oMathPara>
                </a14:m>
                <a:endParaRPr lang="en-US" sz="1600" baseline="-25000" dirty="0" smtClean="0"/>
              </a:p>
              <a:p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3,0      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3,1      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3,2       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3,3</m:t>
                      </m:r>
                    </m:oMath>
                  </m:oMathPara>
                </a14:m>
                <a:endParaRPr lang="en-US" sz="1600" baseline="-25000" dirty="0" smtClean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228" y="1968500"/>
                <a:ext cx="1828800" cy="1651734"/>
              </a:xfrm>
              <a:prstGeom prst="rect">
                <a:avLst/>
              </a:prstGeom>
              <a:blipFill rotWithShape="0">
                <a:blip r:embed="rId4"/>
                <a:stretch>
                  <a:fillRect r="-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流程图: 或者 21"/>
          <p:cNvSpPr/>
          <p:nvPr/>
        </p:nvSpPr>
        <p:spPr>
          <a:xfrm>
            <a:off x="2990507" y="2578100"/>
            <a:ext cx="438493" cy="470634"/>
          </a:xfrm>
          <a:prstGeom prst="flowChar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1219200"/>
                <a:ext cx="9144000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AddRoundKey(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400" b="1" dirty="0" smtClean="0"/>
                  <a:t>): </a:t>
                </a:r>
                <a:r>
                  <a:rPr lang="en-US" sz="2400" dirty="0" smtClean="0"/>
                  <a:t>XOR the state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 smtClean="0"/>
                  <a:t> with the round key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19200"/>
                <a:ext cx="9144000" cy="473591"/>
              </a:xfrm>
              <a:prstGeom prst="rect">
                <a:avLst/>
              </a:prstGeom>
              <a:blipFill>
                <a:blip r:embed="rId5"/>
                <a:stretch>
                  <a:fillRect l="-1000" t="-7692" b="-282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矩形 23"/>
          <p:cNvSpPr/>
          <p:nvPr/>
        </p:nvSpPr>
        <p:spPr>
          <a:xfrm>
            <a:off x="6400800" y="1892300"/>
            <a:ext cx="1828800" cy="1828800"/>
          </a:xfrm>
          <a:prstGeom prst="rect">
            <a:avLst/>
          </a:prstGeom>
          <a:solidFill>
            <a:srgbClr val="E2FDBD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直接连接符 24"/>
          <p:cNvCxnSpPr/>
          <p:nvPr/>
        </p:nvCxnSpPr>
        <p:spPr>
          <a:xfrm>
            <a:off x="6400800" y="23368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6400800" y="27940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6400800" y="32512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rot="5400000">
            <a:off x="5930900" y="28067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rot="5400000">
            <a:off x="6388100" y="28194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5400000">
            <a:off x="6845300" y="28194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404428" y="1968500"/>
                <a:ext cx="1828800" cy="1651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0,0      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0,1      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0,2       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0,3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    </m:t>
                      </m:r>
                    </m:oMath>
                  </m:oMathPara>
                </a14:m>
                <a:endParaRPr lang="en-US" sz="1600" dirty="0" smtClean="0"/>
              </a:p>
              <a:p>
                <a:endParaRPr lang="en-US" sz="1600" baseline="-25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1,0      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1,1      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1,2       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1,3</m:t>
                      </m:r>
                    </m:oMath>
                  </m:oMathPara>
                </a14:m>
                <a:endParaRPr lang="en-US" sz="1600" baseline="-25000" dirty="0" smtClean="0"/>
              </a:p>
              <a:p>
                <a:endParaRPr lang="en-US" sz="1600" baseline="-25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2,0      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2,1      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2,2       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2,3</m:t>
                      </m:r>
                    </m:oMath>
                  </m:oMathPara>
                </a14:m>
                <a:endParaRPr lang="en-US" sz="1600" baseline="-25000" dirty="0" smtClean="0"/>
              </a:p>
              <a:p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3,0      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3,1      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3,2       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3,3</m:t>
                      </m:r>
                    </m:oMath>
                  </m:oMathPara>
                </a14:m>
                <a:endParaRPr lang="en-US" sz="1600" baseline="-25000" dirty="0" smtClean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4428" y="1968500"/>
                <a:ext cx="1828800" cy="1651734"/>
              </a:xfrm>
              <a:prstGeom prst="rect">
                <a:avLst/>
              </a:prstGeom>
              <a:blipFill rotWithShape="0">
                <a:blip r:embed="rId6"/>
                <a:stretch>
                  <a:fillRect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607703" y="2489200"/>
                <a:ext cx="68217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7703" y="2489200"/>
                <a:ext cx="682172" cy="58477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矩形 32"/>
          <p:cNvSpPr/>
          <p:nvPr/>
        </p:nvSpPr>
        <p:spPr>
          <a:xfrm>
            <a:off x="914400" y="4635500"/>
            <a:ext cx="1828800" cy="1828800"/>
          </a:xfrm>
          <a:prstGeom prst="rect">
            <a:avLst/>
          </a:prstGeom>
          <a:solidFill>
            <a:srgbClr val="E2FDBD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直接连接符 33"/>
          <p:cNvCxnSpPr/>
          <p:nvPr/>
        </p:nvCxnSpPr>
        <p:spPr>
          <a:xfrm>
            <a:off x="914400" y="50800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914400" y="55372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914400" y="59944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rot="5400000">
            <a:off x="444500" y="55499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rot="5400000">
            <a:off x="901700" y="55626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rot="5400000">
            <a:off x="1358900" y="55626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918028" y="4711700"/>
                <a:ext cx="1828800" cy="1651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0,0      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0,1      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0,2       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0,3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    </m:t>
                      </m:r>
                    </m:oMath>
                  </m:oMathPara>
                </a14:m>
                <a:endParaRPr lang="en-US" sz="1600" dirty="0" smtClean="0"/>
              </a:p>
              <a:p>
                <a:endParaRPr lang="en-US" sz="1600" baseline="-25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1,0      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1,1      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1,2       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1,3</m:t>
                      </m:r>
                    </m:oMath>
                  </m:oMathPara>
                </a14:m>
                <a:endParaRPr lang="en-US" sz="1600" baseline="-25000" dirty="0" smtClean="0"/>
              </a:p>
              <a:p>
                <a:endParaRPr lang="en-US" sz="1600" baseline="-25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2,0      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2,1      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2,2       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2,3</m:t>
                      </m:r>
                    </m:oMath>
                  </m:oMathPara>
                </a14:m>
                <a:endParaRPr lang="en-US" sz="1600" baseline="-25000" dirty="0" smtClean="0"/>
              </a:p>
              <a:p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3,0      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3,1      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3,2       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3,3</m:t>
                      </m:r>
                    </m:oMath>
                  </m:oMathPara>
                </a14:m>
                <a:endParaRPr lang="en-US" sz="1600" baseline="-25000" dirty="0" smtClean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028" y="4711700"/>
                <a:ext cx="1828800" cy="1651734"/>
              </a:xfrm>
              <a:prstGeom prst="rect">
                <a:avLst/>
              </a:prstGeom>
              <a:blipFill rotWithShape="0">
                <a:blip r:embed="rId3"/>
                <a:stretch>
                  <a:fillRect r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0" y="3962400"/>
                <a:ext cx="9144000" cy="491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SubBytes(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b="1" dirty="0" smtClean="0"/>
                  <a:t>): 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 smtClean="0"/>
                  <a:t> is any entry of the state</a:t>
                </a:r>
                <a:endParaRPr lang="en-US" sz="2400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962400"/>
                <a:ext cx="9144000" cy="491417"/>
              </a:xfrm>
              <a:prstGeom prst="rect">
                <a:avLst/>
              </a:prstGeom>
              <a:blipFill>
                <a:blip r:embed="rId8"/>
                <a:stretch>
                  <a:fillRect l="-1000" t="-8642"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2819400" y="5232400"/>
                <a:ext cx="68217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5232400"/>
                <a:ext cx="682172" cy="58477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矩形 70"/>
          <p:cNvSpPr/>
          <p:nvPr/>
        </p:nvSpPr>
        <p:spPr>
          <a:xfrm>
            <a:off x="3653972" y="4635500"/>
            <a:ext cx="1828800" cy="1828800"/>
          </a:xfrm>
          <a:prstGeom prst="rect">
            <a:avLst/>
          </a:prstGeom>
          <a:solidFill>
            <a:srgbClr val="E2FDBD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2" name="直接连接符 71"/>
          <p:cNvCxnSpPr/>
          <p:nvPr/>
        </p:nvCxnSpPr>
        <p:spPr>
          <a:xfrm>
            <a:off x="3653972" y="50800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3653972" y="55372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3653972" y="59944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 rot="5400000">
            <a:off x="3184072" y="55499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 rot="5400000">
            <a:off x="3641272" y="55626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rot="5400000">
            <a:off x="4098472" y="55626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3657600" y="4711700"/>
                <a:ext cx="1828800" cy="1651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0,0      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0,1      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0,2       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0,3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    </m:t>
                      </m:r>
                    </m:oMath>
                  </m:oMathPara>
                </a14:m>
                <a:endParaRPr lang="en-US" sz="1600" dirty="0" smtClean="0"/>
              </a:p>
              <a:p>
                <a:endParaRPr lang="en-US" sz="1600" baseline="-25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1,0      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1,1      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1,2       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1,3</m:t>
                      </m:r>
                    </m:oMath>
                  </m:oMathPara>
                </a14:m>
                <a:endParaRPr lang="en-US" sz="1600" baseline="-25000" dirty="0" smtClean="0"/>
              </a:p>
              <a:p>
                <a:endParaRPr lang="en-US" sz="1600" baseline="-25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2,0      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2,1      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2,2       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2,3</m:t>
                      </m:r>
                    </m:oMath>
                  </m:oMathPara>
                </a14:m>
                <a:endParaRPr lang="en-US" sz="1600" baseline="-25000" dirty="0" smtClean="0"/>
              </a:p>
              <a:p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3,0      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3,1      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3,2       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3,3</m:t>
                      </m:r>
                    </m:oMath>
                  </m:oMathPara>
                </a14:m>
                <a:endParaRPr lang="en-US" sz="1600" baseline="-25000" dirty="0" smtClean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4711700"/>
                <a:ext cx="1828800" cy="1651734"/>
              </a:xfrm>
              <a:prstGeom prst="rect">
                <a:avLst/>
              </a:prstGeom>
              <a:blipFill rotWithShape="0">
                <a:blip r:embed="rId10"/>
                <a:stretch>
                  <a:fillRect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221" y="4495800"/>
            <a:ext cx="3328854" cy="2124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485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0" grpId="0"/>
      <p:bldP spid="53" grpId="0"/>
      <p:bldP spid="62" grpId="0"/>
      <p:bldP spid="71" grpId="0" animBg="1"/>
      <p:bldP spid="7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 smtClean="0">
                <a:latin typeface="+mn-lt"/>
              </a:rPr>
              <a:t>ShiftRows</a:t>
            </a:r>
            <a:r>
              <a:rPr lang="en-US" dirty="0" smtClean="0">
                <a:latin typeface="+mn-lt"/>
              </a:rPr>
              <a:t> and </a:t>
            </a:r>
            <a:r>
              <a:rPr lang="en-US" b="1" dirty="0" err="1" smtClean="0">
                <a:latin typeface="+mn-lt"/>
              </a:rPr>
              <a:t>MixColumns</a:t>
            </a:r>
            <a:endParaRPr lang="en-US" sz="3100" b="1" dirty="0">
              <a:latin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14400" y="1892300"/>
            <a:ext cx="1828800" cy="1828800"/>
          </a:xfrm>
          <a:prstGeom prst="rect">
            <a:avLst/>
          </a:prstGeom>
          <a:solidFill>
            <a:srgbClr val="E2FDBD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直接连接符 33"/>
          <p:cNvCxnSpPr/>
          <p:nvPr/>
        </p:nvCxnSpPr>
        <p:spPr>
          <a:xfrm>
            <a:off x="914400" y="23368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914400" y="27940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914400" y="32512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rot="5400000">
            <a:off x="444500" y="28067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rot="5400000">
            <a:off x="901700" y="28194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rot="5400000">
            <a:off x="1358900" y="28194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918028" y="1968500"/>
                <a:ext cx="1828800" cy="1651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0,0      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0,1      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0,2       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0,3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    </m:t>
                      </m:r>
                    </m:oMath>
                  </m:oMathPara>
                </a14:m>
                <a:endParaRPr lang="en-US" sz="1600" dirty="0" smtClean="0"/>
              </a:p>
              <a:p>
                <a:endParaRPr lang="en-US" sz="1600" baseline="-25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1,0      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1,1      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1,2       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1,3</m:t>
                      </m:r>
                    </m:oMath>
                  </m:oMathPara>
                </a14:m>
                <a:endParaRPr lang="en-US" sz="1600" baseline="-25000" dirty="0" smtClean="0"/>
              </a:p>
              <a:p>
                <a:endParaRPr lang="en-US" sz="1600" baseline="-25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2,0      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2,1      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2,2       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2,3</m:t>
                      </m:r>
                    </m:oMath>
                  </m:oMathPara>
                </a14:m>
                <a:endParaRPr lang="en-US" sz="1600" baseline="-25000" dirty="0" smtClean="0"/>
              </a:p>
              <a:p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3,0      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3,1      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3,2       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3,3</m:t>
                      </m:r>
                    </m:oMath>
                  </m:oMathPara>
                </a14:m>
                <a:endParaRPr lang="en-US" sz="1600" baseline="-25000" dirty="0" smtClean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028" y="1968500"/>
                <a:ext cx="1828800" cy="1651734"/>
              </a:xfrm>
              <a:prstGeom prst="rect">
                <a:avLst/>
              </a:prstGeom>
              <a:blipFill rotWithShape="0">
                <a:blip r:embed="rId3"/>
                <a:stretch>
                  <a:fillRect r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0" y="1219200"/>
                <a:ext cx="8229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ShiftRows(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sz="2400" b="1" dirty="0" smtClean="0"/>
                  <a:t>): </a:t>
                </a:r>
                <a:r>
                  <a:rPr lang="en-US" sz="2400" dirty="0" smtClean="0"/>
                  <a:t>shift the rows of the state to the left</a:t>
                </a:r>
                <a:endParaRPr lang="en-US" sz="2400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19200"/>
                <a:ext cx="8229600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11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2895600" y="2489200"/>
                <a:ext cx="68217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2489200"/>
                <a:ext cx="682172" cy="5847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矩形 62"/>
          <p:cNvSpPr/>
          <p:nvPr/>
        </p:nvSpPr>
        <p:spPr>
          <a:xfrm>
            <a:off x="3653972" y="1892300"/>
            <a:ext cx="1828800" cy="1828800"/>
          </a:xfrm>
          <a:prstGeom prst="rect">
            <a:avLst/>
          </a:prstGeom>
          <a:solidFill>
            <a:srgbClr val="E2FDBD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4" name="直接连接符 63"/>
          <p:cNvCxnSpPr/>
          <p:nvPr/>
        </p:nvCxnSpPr>
        <p:spPr>
          <a:xfrm>
            <a:off x="3653972" y="23368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3653972" y="27940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3653972" y="32512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rot="5400000">
            <a:off x="3184072" y="28067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rot="5400000">
            <a:off x="3641272" y="28194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 rot="5400000">
            <a:off x="4098472" y="28194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3657600" y="1968500"/>
                <a:ext cx="1828800" cy="1651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0,0      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0,1      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0,2       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0,3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    </m:t>
                      </m:r>
                    </m:oMath>
                  </m:oMathPara>
                </a14:m>
                <a:endParaRPr lang="en-US" sz="1600" dirty="0" smtClean="0"/>
              </a:p>
              <a:p>
                <a:endParaRPr lang="en-US" sz="1600" baseline="-25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1,1      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1,2      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1,3       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1,0</m:t>
                      </m:r>
                    </m:oMath>
                  </m:oMathPara>
                </a14:m>
                <a:endParaRPr lang="en-US" sz="1600" baseline="-25000" dirty="0" smtClean="0"/>
              </a:p>
              <a:p>
                <a:endParaRPr lang="en-US" sz="1600" baseline="-25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2,2      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2,3      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2,0       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2,1</m:t>
                      </m:r>
                    </m:oMath>
                  </m:oMathPara>
                </a14:m>
                <a:endParaRPr lang="en-US" sz="1600" baseline="-25000" dirty="0" smtClean="0"/>
              </a:p>
              <a:p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3,3      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3,0      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3,1       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3,2</m:t>
                      </m:r>
                    </m:oMath>
                  </m:oMathPara>
                </a14:m>
                <a:endParaRPr lang="en-US" sz="1600" baseline="-25000" dirty="0" smtClean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1968500"/>
                <a:ext cx="1828800" cy="1651734"/>
              </a:xfrm>
              <a:prstGeom prst="rect">
                <a:avLst/>
              </a:prstGeom>
              <a:blipFill rotWithShape="0">
                <a:blip r:embed="rId6"/>
                <a:stretch>
                  <a:fillRect r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6" name="矩形 165"/>
          <p:cNvSpPr/>
          <p:nvPr/>
        </p:nvSpPr>
        <p:spPr>
          <a:xfrm>
            <a:off x="914400" y="4635500"/>
            <a:ext cx="1828800" cy="18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7" name="直接连接符 166"/>
          <p:cNvCxnSpPr/>
          <p:nvPr/>
        </p:nvCxnSpPr>
        <p:spPr>
          <a:xfrm>
            <a:off x="914400" y="50800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/>
          <p:cNvCxnSpPr/>
          <p:nvPr/>
        </p:nvCxnSpPr>
        <p:spPr>
          <a:xfrm>
            <a:off x="914400" y="55372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/>
          <p:nvPr/>
        </p:nvCxnSpPr>
        <p:spPr>
          <a:xfrm>
            <a:off x="914400" y="59944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/>
          <p:nvPr/>
        </p:nvCxnSpPr>
        <p:spPr>
          <a:xfrm rot="5400000">
            <a:off x="444500" y="55499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/>
          <p:nvPr/>
        </p:nvCxnSpPr>
        <p:spPr>
          <a:xfrm rot="5400000">
            <a:off x="901700" y="55626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/>
          <p:nvPr/>
        </p:nvCxnSpPr>
        <p:spPr>
          <a:xfrm rot="5400000">
            <a:off x="1358900" y="55626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918028" y="4711700"/>
            <a:ext cx="1828800" cy="1651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02</a:t>
            </a:r>
            <a:r>
              <a:rPr lang="en-US" sz="1600" baseline="-25000" dirty="0" smtClean="0"/>
              <a:t>        </a:t>
            </a:r>
            <a:r>
              <a:rPr lang="en-US" sz="1600" dirty="0" smtClean="0"/>
              <a:t>03</a:t>
            </a:r>
            <a:r>
              <a:rPr lang="en-US" sz="1600" baseline="-25000" dirty="0" smtClean="0"/>
              <a:t>          </a:t>
            </a:r>
            <a:r>
              <a:rPr lang="en-US" sz="1600" dirty="0" smtClean="0"/>
              <a:t>01</a:t>
            </a:r>
            <a:r>
              <a:rPr lang="en-US" sz="1600" baseline="-25000" dirty="0" smtClean="0"/>
              <a:t>       </a:t>
            </a:r>
            <a:r>
              <a:rPr lang="en-US" sz="1600" dirty="0" smtClean="0"/>
              <a:t>01    </a:t>
            </a:r>
          </a:p>
          <a:p>
            <a:endParaRPr lang="en-US" sz="1600" baseline="-25000" dirty="0"/>
          </a:p>
          <a:p>
            <a:r>
              <a:rPr lang="en-US" sz="1600" dirty="0" smtClean="0"/>
              <a:t>01</a:t>
            </a:r>
            <a:r>
              <a:rPr lang="en-US" sz="1600" baseline="-25000" dirty="0" smtClean="0"/>
              <a:t>        </a:t>
            </a:r>
            <a:r>
              <a:rPr lang="en-US" sz="1600" dirty="0" smtClean="0"/>
              <a:t>02</a:t>
            </a:r>
            <a:r>
              <a:rPr lang="en-US" sz="1600" baseline="-25000" dirty="0" smtClean="0"/>
              <a:t>        </a:t>
            </a:r>
            <a:r>
              <a:rPr lang="en-US" sz="1600" dirty="0" smtClean="0"/>
              <a:t>03</a:t>
            </a:r>
            <a:r>
              <a:rPr lang="en-US" sz="1600" baseline="-25000" dirty="0" smtClean="0"/>
              <a:t>         </a:t>
            </a:r>
            <a:r>
              <a:rPr lang="en-US" sz="1600" dirty="0" smtClean="0"/>
              <a:t>01</a:t>
            </a:r>
            <a:endParaRPr lang="en-US" sz="1600" baseline="-25000" dirty="0" smtClean="0"/>
          </a:p>
          <a:p>
            <a:endParaRPr lang="en-US" sz="1600" baseline="-25000" dirty="0"/>
          </a:p>
          <a:p>
            <a:r>
              <a:rPr lang="en-US" sz="1600" dirty="0" smtClean="0"/>
              <a:t>01</a:t>
            </a:r>
            <a:r>
              <a:rPr lang="en-US" sz="1600" baseline="-25000" dirty="0" smtClean="0"/>
              <a:t>        </a:t>
            </a:r>
            <a:r>
              <a:rPr lang="en-US" sz="1600" dirty="0" smtClean="0"/>
              <a:t>01</a:t>
            </a:r>
            <a:r>
              <a:rPr lang="en-US" sz="1600" baseline="-25000" dirty="0" smtClean="0"/>
              <a:t>        </a:t>
            </a:r>
            <a:r>
              <a:rPr lang="en-US" sz="1600" dirty="0" smtClean="0"/>
              <a:t>02</a:t>
            </a:r>
            <a:r>
              <a:rPr lang="en-US" sz="1600" baseline="-25000" dirty="0" smtClean="0"/>
              <a:t>         </a:t>
            </a:r>
            <a:r>
              <a:rPr lang="en-US" sz="1600" dirty="0" smtClean="0"/>
              <a:t>03</a:t>
            </a:r>
            <a:endParaRPr lang="en-US" sz="1600" baseline="-25000" dirty="0" smtClean="0"/>
          </a:p>
          <a:p>
            <a:endParaRPr lang="en-US" sz="1600" dirty="0"/>
          </a:p>
          <a:p>
            <a:r>
              <a:rPr lang="en-US" sz="1600" dirty="0" smtClean="0"/>
              <a:t>03     01      01     02</a:t>
            </a:r>
            <a:endParaRPr lang="en-US" sz="1600" baseline="-250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/>
              <p:cNvSpPr txBox="1"/>
              <p:nvPr/>
            </p:nvSpPr>
            <p:spPr>
              <a:xfrm>
                <a:off x="0" y="3962400"/>
                <a:ext cx="8229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MixColumns(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sz="2400" b="1" dirty="0" smtClean="0"/>
                  <a:t>): </a:t>
                </a:r>
                <a:r>
                  <a:rPr lang="en-US" sz="2400" dirty="0" smtClean="0"/>
                  <a:t>Multiplications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8</m:t>
                            </m:r>
                          </m:sup>
                        </m:sSup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74" name="TextBox 1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962400"/>
                <a:ext cx="8229600" cy="461665"/>
              </a:xfrm>
              <a:prstGeom prst="rect">
                <a:avLst/>
              </a:prstGeom>
              <a:blipFill>
                <a:blip r:embed="rId7"/>
                <a:stretch>
                  <a:fillRect l="-1111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5" name="TextBox 174"/>
          <p:cNvSpPr txBox="1"/>
          <p:nvPr/>
        </p:nvSpPr>
        <p:spPr>
          <a:xfrm>
            <a:off x="2819400" y="5333425"/>
            <a:ext cx="682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  *</a:t>
            </a:r>
            <a:endParaRPr lang="en-US" sz="3200" dirty="0"/>
          </a:p>
        </p:txBody>
      </p:sp>
      <p:sp>
        <p:nvSpPr>
          <p:cNvPr id="184" name="矩形 183"/>
          <p:cNvSpPr/>
          <p:nvPr/>
        </p:nvSpPr>
        <p:spPr>
          <a:xfrm>
            <a:off x="6400800" y="4635500"/>
            <a:ext cx="1828800" cy="1828800"/>
          </a:xfrm>
          <a:prstGeom prst="rect">
            <a:avLst/>
          </a:prstGeom>
          <a:solidFill>
            <a:srgbClr val="E2FDBD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5" name="直接连接符 184"/>
          <p:cNvCxnSpPr/>
          <p:nvPr/>
        </p:nvCxnSpPr>
        <p:spPr>
          <a:xfrm>
            <a:off x="6400800" y="50800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连接符 185"/>
          <p:cNvCxnSpPr/>
          <p:nvPr/>
        </p:nvCxnSpPr>
        <p:spPr>
          <a:xfrm>
            <a:off x="6400800" y="55372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/>
          <p:cNvCxnSpPr/>
          <p:nvPr/>
        </p:nvCxnSpPr>
        <p:spPr>
          <a:xfrm>
            <a:off x="6400800" y="59944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连接符 187"/>
          <p:cNvCxnSpPr/>
          <p:nvPr/>
        </p:nvCxnSpPr>
        <p:spPr>
          <a:xfrm rot="5400000">
            <a:off x="5930900" y="55499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/>
          <p:nvPr/>
        </p:nvCxnSpPr>
        <p:spPr>
          <a:xfrm rot="5400000">
            <a:off x="6388100" y="55626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/>
          <p:cNvCxnSpPr/>
          <p:nvPr/>
        </p:nvCxnSpPr>
        <p:spPr>
          <a:xfrm rot="5400000">
            <a:off x="6845300" y="55626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/>
              <p:cNvSpPr txBox="1"/>
              <p:nvPr/>
            </p:nvSpPr>
            <p:spPr>
              <a:xfrm>
                <a:off x="6404428" y="4711700"/>
                <a:ext cx="1828800" cy="1651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0,0      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0,1      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0,2       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0,3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    </m:t>
                      </m:r>
                    </m:oMath>
                  </m:oMathPara>
                </a14:m>
                <a:endParaRPr lang="en-US" sz="1600" dirty="0" smtClean="0"/>
              </a:p>
              <a:p>
                <a:endParaRPr lang="en-US" sz="1600" baseline="-25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1,0      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1,1      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1,2       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1,3</m:t>
                      </m:r>
                    </m:oMath>
                  </m:oMathPara>
                </a14:m>
                <a:endParaRPr lang="en-US" sz="1600" baseline="-25000" dirty="0" smtClean="0"/>
              </a:p>
              <a:p>
                <a:endParaRPr lang="en-US" sz="1600" baseline="-25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2,0      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2,1      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2,2       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2,3</m:t>
                      </m:r>
                    </m:oMath>
                  </m:oMathPara>
                </a14:m>
                <a:endParaRPr lang="en-US" sz="1600" baseline="-25000" dirty="0" smtClean="0"/>
              </a:p>
              <a:p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3,0      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3,1      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3,2       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3,3</m:t>
                      </m:r>
                    </m:oMath>
                  </m:oMathPara>
                </a14:m>
                <a:endParaRPr lang="en-US" sz="1600" baseline="-25000" dirty="0" smtClean="0"/>
              </a:p>
            </p:txBody>
          </p:sp>
        </mc:Choice>
        <mc:Fallback xmlns="">
          <p:sp>
            <p:nvSpPr>
              <p:cNvPr id="191" name="TextBox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4428" y="4711700"/>
                <a:ext cx="1828800" cy="1651734"/>
              </a:xfrm>
              <a:prstGeom prst="rect">
                <a:avLst/>
              </a:prstGeom>
              <a:blipFill rotWithShape="0">
                <a:blip r:embed="rId8"/>
                <a:stretch>
                  <a:fillRect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/>
              <p:cNvSpPr txBox="1"/>
              <p:nvPr/>
            </p:nvSpPr>
            <p:spPr>
              <a:xfrm>
                <a:off x="5642428" y="5232400"/>
                <a:ext cx="68217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2" name="TextBox 1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428" y="5232400"/>
                <a:ext cx="682172" cy="58477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矩形 32"/>
          <p:cNvSpPr/>
          <p:nvPr/>
        </p:nvSpPr>
        <p:spPr>
          <a:xfrm>
            <a:off x="3577772" y="4636625"/>
            <a:ext cx="1828800" cy="1828800"/>
          </a:xfrm>
          <a:prstGeom prst="rect">
            <a:avLst/>
          </a:prstGeom>
          <a:solidFill>
            <a:srgbClr val="E2FDBD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9" name="直接连接符 33"/>
          <p:cNvCxnSpPr/>
          <p:nvPr/>
        </p:nvCxnSpPr>
        <p:spPr>
          <a:xfrm>
            <a:off x="3577772" y="5081125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34"/>
          <p:cNvCxnSpPr/>
          <p:nvPr/>
        </p:nvCxnSpPr>
        <p:spPr>
          <a:xfrm>
            <a:off x="3577772" y="5538325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35"/>
          <p:cNvCxnSpPr/>
          <p:nvPr/>
        </p:nvCxnSpPr>
        <p:spPr>
          <a:xfrm>
            <a:off x="3577772" y="5995525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36"/>
          <p:cNvCxnSpPr/>
          <p:nvPr/>
        </p:nvCxnSpPr>
        <p:spPr>
          <a:xfrm rot="5400000">
            <a:off x="3107872" y="5551025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37"/>
          <p:cNvCxnSpPr/>
          <p:nvPr/>
        </p:nvCxnSpPr>
        <p:spPr>
          <a:xfrm rot="5400000">
            <a:off x="3565072" y="5563725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38"/>
          <p:cNvCxnSpPr/>
          <p:nvPr/>
        </p:nvCxnSpPr>
        <p:spPr>
          <a:xfrm rot="5400000">
            <a:off x="4022272" y="5563725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3581400" y="4712825"/>
                <a:ext cx="1828800" cy="1651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b="0" i="1" baseline="-25000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0,1      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0,2       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0,3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    </m:t>
                      </m:r>
                    </m:oMath>
                  </m:oMathPara>
                </a14:m>
                <a:endParaRPr lang="en-US" sz="1600" dirty="0" smtClean="0"/>
              </a:p>
              <a:p>
                <a:endParaRPr lang="en-US" sz="1600" baseline="-25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1,0      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1,1      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1,2       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1,3</m:t>
                      </m:r>
                    </m:oMath>
                  </m:oMathPara>
                </a14:m>
                <a:endParaRPr lang="en-US" sz="1600" baseline="-25000" dirty="0" smtClean="0"/>
              </a:p>
              <a:p>
                <a:endParaRPr lang="en-US" sz="1600" baseline="-25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2,0      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2,1      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2,2       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2,3</m:t>
                      </m:r>
                    </m:oMath>
                  </m:oMathPara>
                </a14:m>
                <a:endParaRPr lang="en-US" sz="1600" baseline="-25000" dirty="0" smtClean="0"/>
              </a:p>
              <a:p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3,0      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3,1      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3,2       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3,3</m:t>
                      </m:r>
                    </m:oMath>
                  </m:oMathPara>
                </a14:m>
                <a:endParaRPr lang="en-US" sz="1600" baseline="-25000" dirty="0" smtClean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4712825"/>
                <a:ext cx="1828800" cy="1651734"/>
              </a:xfrm>
              <a:prstGeom prst="rect">
                <a:avLst/>
              </a:prstGeom>
              <a:blipFill>
                <a:blip r:embed="rId10"/>
                <a:stretch>
                  <a:fillRect r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1168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0" animBg="1"/>
      <p:bldP spid="173" grpId="0"/>
      <p:bldP spid="174" grpId="0"/>
      <p:bldP spid="175" grpId="0"/>
      <p:bldP spid="184" grpId="0" animBg="1"/>
      <p:bldP spid="191" grpId="0"/>
      <p:bldP spid="192" grpId="0"/>
      <p:bldP spid="48" grpId="0" animBg="1"/>
      <p:bldP spid="5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 smtClean="0">
                <a:latin typeface="+mn-lt"/>
              </a:rPr>
              <a:t>MixColumns</a:t>
            </a:r>
            <a:endParaRPr lang="en-US" sz="3100" b="1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/>
              <p:cNvSpPr txBox="1"/>
              <p:nvPr/>
            </p:nvSpPr>
            <p:spPr>
              <a:xfrm>
                <a:off x="0" y="1091380"/>
                <a:ext cx="9144000" cy="4892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MixColumns(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b="1" dirty="0" smtClean="0"/>
                  <a:t>): </a:t>
                </a:r>
                <a:r>
                  <a:rPr lang="en-US" sz="2400" dirty="0" smtClean="0"/>
                  <a:t>Multiplications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8</m:t>
                            </m:r>
                          </m:sup>
                        </m:sSup>
                      </m:sub>
                    </m:sSub>
                  </m:oMath>
                </a14:m>
                <a:endParaRPr lang="en-US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8</m:t>
                            </m:r>
                          </m:sup>
                        </m:sSup>
                      </m:sub>
                    </m:sSub>
                    <m:r>
                      <a:rPr lang="en-US" altLang="zh-C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/(</m:t>
                    </m:r>
                    <m:sSup>
                      <m:sSupPr>
                        <m:ctrlP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altLang="zh-C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zh-C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zh-CN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CN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altLang="zh-CN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nary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altLang="zh-CN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US" altLang="zh-CN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endParaRPr lang="en-US" sz="2000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0" dirty="0" smtClean="0">
                    <a:solidFill>
                      <a:srgbClr val="C00000"/>
                    </a:solidFill>
                  </a:rPr>
                  <a:t>Compute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// multiplication of polynomials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000" b="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reduce the coefficients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modulo 2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EXAMPLE: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Row 1 of the left matrix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+1, 1,1)</m:t>
                    </m:r>
                  </m:oMath>
                </a14:m>
                <a:endParaRPr lang="en-US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Column 1 of the state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0,0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,0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,0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,0</m:t>
                            </m:r>
                          </m:sub>
                        </m:sSub>
                      </m:e>
                    </m:d>
                  </m:oMath>
                </a14:m>
                <a:endParaRPr lang="en-US" sz="2000" b="0" i="1" dirty="0" smtClean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sz="2000" b="0" dirty="0" smtClean="0"/>
                  <a:t>                                          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=(1+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 1,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174" name="TextBox 1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91380"/>
                <a:ext cx="9144000" cy="4892430"/>
              </a:xfrm>
              <a:prstGeom prst="rect">
                <a:avLst/>
              </a:prstGeom>
              <a:blipFill>
                <a:blip r:embed="rId3"/>
                <a:stretch>
                  <a:fillRect l="-1000" t="-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706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+mn-lt"/>
              </a:rPr>
              <a:t>Analysis of</a:t>
            </a:r>
            <a:r>
              <a:rPr lang="en-US" b="1" dirty="0" smtClean="0">
                <a:latin typeface="+mn-lt"/>
              </a:rPr>
              <a:t> AES</a:t>
            </a:r>
            <a:endParaRPr lang="en-US" sz="3100" b="1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/>
              <p:cNvSpPr txBox="1"/>
              <p:nvPr/>
            </p:nvSpPr>
            <p:spPr>
              <a:xfrm>
                <a:off x="0" y="1514377"/>
                <a:ext cx="9144000" cy="41180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Security: </a:t>
                </a:r>
                <a:r>
                  <a:rPr lang="en-US" sz="2400" dirty="0" smtClean="0"/>
                  <a:t>AES is secure against all known attacks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Finite field inversion in S-Box leads to uniform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Linear Approximation and Differential Distribution table</a:t>
                </a: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Secure against linear and differential attacks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err="1" smtClean="0"/>
                  <a:t>Biclique</a:t>
                </a:r>
                <a:r>
                  <a:rPr lang="en-US" sz="2400" b="1" dirty="0" smtClean="0"/>
                  <a:t> Attack</a:t>
                </a:r>
                <a:r>
                  <a:rPr lang="en-US" sz="2400" dirty="0" smtClean="0"/>
                  <a:t>: the best general attack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err="1"/>
                  <a:t>Bogdanov</a:t>
                </a:r>
                <a:r>
                  <a:rPr lang="en-US" altLang="zh-CN" sz="2000" dirty="0"/>
                  <a:t>, </a:t>
                </a:r>
                <a:r>
                  <a:rPr lang="en-US" altLang="zh-CN" sz="2000" dirty="0" err="1"/>
                  <a:t>Khovratovich</a:t>
                </a:r>
                <a:r>
                  <a:rPr lang="en-US" altLang="zh-CN" sz="2000" dirty="0"/>
                  <a:t>, and </a:t>
                </a:r>
                <a:r>
                  <a:rPr lang="en-US" altLang="zh-CN" sz="2000" dirty="0" err="1" smtClean="0"/>
                  <a:t>Rechberger</a:t>
                </a:r>
                <a:r>
                  <a:rPr lang="en-US" altLang="zh-CN" sz="2000" dirty="0" smtClean="0"/>
                  <a:t>, 2011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4-5 time faster than the brute-force attack</a:t>
                </a:r>
                <a:endParaRPr lang="en-US" sz="2000" dirty="0"/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Related-Key </a:t>
                </a:r>
                <a:r>
                  <a:rPr lang="en-US" altLang="zh-CN" sz="2400" b="1" dirty="0"/>
                  <a:t>Attack</a:t>
                </a:r>
                <a:r>
                  <a:rPr lang="en-US" altLang="zh-CN" sz="2400" dirty="0"/>
                  <a:t>: </a:t>
                </a:r>
                <a:r>
                  <a:rPr lang="en-US" altLang="zh-CN" sz="2400" dirty="0" smtClean="0"/>
                  <a:t>attack on the key expansion algorithm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 err="1"/>
                  <a:t>Biryukov</a:t>
                </a:r>
                <a:r>
                  <a:rPr lang="en-US" altLang="zh-CN" sz="2000" dirty="0"/>
                  <a:t>, </a:t>
                </a:r>
                <a:r>
                  <a:rPr lang="en-US" altLang="zh-CN" sz="2000" dirty="0" err="1"/>
                  <a:t>Dunkelman</a:t>
                </a:r>
                <a:r>
                  <a:rPr lang="en-US" altLang="zh-CN" sz="2000" dirty="0"/>
                  <a:t>, </a:t>
                </a:r>
                <a:r>
                  <a:rPr lang="en-US" altLang="zh-CN" sz="2000" dirty="0" smtClean="0"/>
                  <a:t>Keller, </a:t>
                </a:r>
                <a:r>
                  <a:rPr lang="en-US" altLang="zh-CN" sz="2000" dirty="0" err="1" smtClean="0"/>
                  <a:t>Khovratovich</a:t>
                </a:r>
                <a:r>
                  <a:rPr lang="en-US" altLang="zh-CN" sz="2000" dirty="0"/>
                  <a:t>, and </a:t>
                </a:r>
                <a:r>
                  <a:rPr lang="en-US" altLang="zh-CN" sz="2000" dirty="0" smtClean="0"/>
                  <a:t>Shamir, 2009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9-round On AES-256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39</m:t>
                        </m:r>
                      </m:sup>
                    </m:sSup>
                  </m:oMath>
                </a14:m>
                <a:r>
                  <a:rPr lang="en-US" sz="2000" dirty="0" smtClean="0"/>
                  <a:t> time attack</a:t>
                </a:r>
              </a:p>
            </p:txBody>
          </p:sp>
        </mc:Choice>
        <mc:Fallback xmlns="">
          <p:sp>
            <p:nvSpPr>
              <p:cNvPr id="174" name="TextBox 1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14377"/>
                <a:ext cx="9144000" cy="4118050"/>
              </a:xfrm>
              <a:prstGeom prst="rect">
                <a:avLst/>
              </a:prstGeom>
              <a:blipFill>
                <a:blip r:embed="rId3"/>
                <a:stretch>
                  <a:fillRect l="-1000" t="-148" b="-16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1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053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 smtClean="0">
                <a:latin typeface="+mn-lt"/>
              </a:rPr>
              <a:t>Divisibility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219200"/>
                <a:ext cx="9144000" cy="5089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solidFill>
                      <a:schemeClr val="tx1"/>
                    </a:solidFill>
                  </a:rPr>
                  <a:t>DEFINITION: </a:t>
                </a:r>
                <a:r>
                  <a:rPr lang="en-US" altLang="zh-CN" sz="2400" dirty="0" smtClean="0">
                    <a:solidFill>
                      <a:schemeClr val="tx1"/>
                    </a:solidFill>
                  </a:rPr>
                  <a:t>Let</a:t>
                </a:r>
                <a:r>
                  <a:rPr lang="en-US" altLang="zh-CN" sz="2400" b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</a:rPr>
                  <a:t> be the set of integers. Let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≠0.</m:t>
                    </m:r>
                  </m:oMath>
                </a14:m>
                <a:endParaRPr lang="en-US" altLang="zh-CN" sz="2400" dirty="0" smtClean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2000" b="1" dirty="0" smtClean="0">
                    <a:solidFill>
                      <a:schemeClr val="tx1"/>
                    </a:solidFill>
                  </a:rPr>
                  <a:t>divides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𝑎𝑐</m:t>
                    </m:r>
                  </m:oMath>
                </a14:m>
                <a:endParaRPr lang="en-US" altLang="zh-CN" sz="2000" b="0" dirty="0" smtClean="0">
                  <a:solidFill>
                    <a:schemeClr val="tx1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</a:rPr>
                  <a:t> is a </a:t>
                </a:r>
                <a:r>
                  <a:rPr lang="en-US" altLang="zh-CN" sz="2000" b="1" dirty="0" smtClean="0">
                    <a:solidFill>
                      <a:schemeClr val="tx1"/>
                    </a:solidFill>
                  </a:rPr>
                  <a:t>divisor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</a:rPr>
                  <a:t>;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</a:rPr>
                  <a:t> is a </a:t>
                </a:r>
                <a:r>
                  <a:rPr lang="en-US" altLang="zh-CN" sz="2000" b="1" dirty="0" smtClean="0">
                    <a:solidFill>
                      <a:schemeClr val="tx1"/>
                    </a:solidFill>
                  </a:rPr>
                  <a:t>multiple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altLang="zh-CN" sz="2000" dirty="0" smtClean="0">
                  <a:solidFill>
                    <a:schemeClr val="tx1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</a:rPr>
                  <a:t>;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∤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sz="2000" dirty="0" smtClean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∈{2,3,…}</m:t>
                    </m:r>
                  </m:oMath>
                </a14:m>
                <a:r>
                  <a:rPr lang="en-US" altLang="zh-CN" sz="2000" dirty="0" smtClean="0"/>
                  <a:t> is a </a:t>
                </a:r>
                <a:r>
                  <a:rPr lang="en-US" altLang="zh-CN" sz="2000" b="1" dirty="0" smtClean="0"/>
                  <a:t>prime</a:t>
                </a:r>
                <a:r>
                  <a:rPr lang="en-US" altLang="zh-CN" sz="2000" dirty="0" smtClean="0"/>
                  <a:t> if the only positive </a:t>
                </a:r>
                <a:r>
                  <a:rPr lang="en-US" altLang="zh-CN" sz="2000" dirty="0"/>
                  <a:t>divisors </a:t>
                </a:r>
                <a:r>
                  <a:rPr lang="en-US" altLang="zh-CN" sz="2000" dirty="0" smtClean="0"/>
                  <a:t>of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 smtClean="0"/>
                  <a:t> are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2000" dirty="0"/>
                  <a:t> and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∈{2,3,…}</m:t>
                    </m:r>
                  </m:oMath>
                </a14:m>
                <a:r>
                  <a:rPr lang="en-US" altLang="zh-CN" sz="2000" dirty="0" smtClean="0"/>
                  <a:t> is not a prime, then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 smtClean="0"/>
                  <a:t>is called a </a:t>
                </a:r>
                <a:r>
                  <a:rPr lang="en-US" altLang="zh-CN" sz="2000" b="1" dirty="0" smtClean="0"/>
                  <a:t>composite</a:t>
                </a:r>
                <a:endParaRPr lang="en-US" altLang="zh-CN" sz="2000" b="1" dirty="0"/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THEOREM (Fundamental Theorem of Arithmetic)  </a:t>
                </a:r>
                <a:r>
                  <a:rPr lang="en-US" altLang="zh-CN" sz="2400" dirty="0" smtClean="0">
                    <a:ea typeface="Cambria Math" panose="02040503050406030204" pitchFamily="18" charset="0"/>
                  </a:rPr>
                  <a:t>Every integer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can </a:t>
                </a:r>
                <a:r>
                  <a:rPr lang="en-US" altLang="zh-CN" sz="2400" dirty="0"/>
                  <a:t>be </a:t>
                </a:r>
                <a:r>
                  <a:rPr lang="en-US" altLang="zh-CN" sz="2400" dirty="0" smtClean="0"/>
                  <a:t>uniquely written as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altLang="zh-CN" sz="2400" dirty="0"/>
                  <a:t>, </a:t>
                </a:r>
                <a:r>
                  <a:rPr lang="en-US" altLang="zh-CN" sz="2400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CN" sz="2400" dirty="0"/>
                  <a:t> are </a:t>
                </a:r>
                <a:endParaRPr lang="en-US" altLang="zh-CN" sz="24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distinct primes,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&lt;…&lt;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 </a:t>
                </a:r>
                <a:r>
                  <a:rPr lang="en-US" altLang="zh-CN" sz="24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altLang="zh-CN" sz="2400" dirty="0" smtClean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THEOREM (Division </a:t>
                </a:r>
                <a:r>
                  <a:rPr lang="en-US" altLang="zh-CN" sz="2400" b="1" dirty="0" smtClean="0"/>
                  <a:t>Algorithm)  </a:t>
                </a:r>
                <a:r>
                  <a:rPr lang="en-US" altLang="zh-CN" sz="2400" dirty="0"/>
                  <a:t>Let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altLang="zh-CN" sz="2400" dirty="0"/>
                  <a:t> and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sz="2400" dirty="0"/>
                  <a:t>. Then there 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     are unique integers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400" dirty="0"/>
                  <a:t> such that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400" dirty="0"/>
                  <a:t> and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𝑏𝑞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400" dirty="0" smtClean="0"/>
                  <a:t>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400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400" dirty="0"/>
                  <a:t>is defined as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altLang="zh-CN" sz="2400" dirty="0" smtClean="0"/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19200"/>
                <a:ext cx="9144000" cy="5089022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20" b="-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3160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27482</TotalTime>
  <Words>882</Words>
  <Application>Microsoft Office PowerPoint</Application>
  <PresentationFormat>On-screen Show (4:3)</PresentationFormat>
  <Paragraphs>266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宋体</vt:lpstr>
      <vt:lpstr>Arial</vt:lpstr>
      <vt:lpstr>Calibri</vt:lpstr>
      <vt:lpstr>Cambria Math</vt:lpstr>
      <vt:lpstr>Office Theme</vt:lpstr>
      <vt:lpstr>Cryptography (2021 Fall) AES, fundamental theorem of arithmetic, division algorithm, greatest common divisor, congruence,  residue class , Abelian group , finite field</vt:lpstr>
      <vt:lpstr>AES Encryption</vt:lpstr>
      <vt:lpstr>Key Expansion</vt:lpstr>
      <vt:lpstr>AddRoundKey and SubBytes</vt:lpstr>
      <vt:lpstr>ShiftRows and MixColumns</vt:lpstr>
      <vt:lpstr>MixColumns</vt:lpstr>
      <vt:lpstr>Analysis of AES</vt:lpstr>
      <vt:lpstr>PowerPoint Presentation</vt:lpstr>
      <vt:lpstr>Divisibility</vt:lpstr>
      <vt:lpstr>Greatest Common Divisor</vt:lpstr>
      <vt:lpstr>Congruence</vt:lpstr>
      <vt:lpstr>Residue Classes </vt:lpstr>
      <vt:lpstr>Group</vt:lpstr>
      <vt:lpstr>Group</vt:lpstr>
      <vt:lpstr>Finite Field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Homomorphic MACs with Efficient Verification</dc:title>
  <dc:creator>Liangfeng Zhang</dc:creator>
  <cp:lastModifiedBy>zhanglf</cp:lastModifiedBy>
  <cp:revision>694</cp:revision>
  <cp:lastPrinted>2021-11-17T02:08:51Z</cp:lastPrinted>
  <dcterms:created xsi:type="dcterms:W3CDTF">2014-04-06T04:43:09Z</dcterms:created>
  <dcterms:modified xsi:type="dcterms:W3CDTF">2021-11-24T06:33:28Z</dcterms:modified>
</cp:coreProperties>
</file>