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4" r:id="rId2"/>
    <p:sldId id="598" r:id="rId3"/>
    <p:sldId id="599" r:id="rId4"/>
    <p:sldId id="596" r:id="rId5"/>
    <p:sldId id="594" r:id="rId6"/>
    <p:sldId id="570" r:id="rId7"/>
    <p:sldId id="581" r:id="rId8"/>
    <p:sldId id="582" r:id="rId9"/>
    <p:sldId id="583" r:id="rId10"/>
    <p:sldId id="584" r:id="rId11"/>
    <p:sldId id="585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2F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>
      <p:cViewPr varScale="1">
        <p:scale>
          <a:sx n="88" d="100"/>
          <a:sy n="88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4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3" Type="http://schemas.openxmlformats.org/officeDocument/2006/relationships/image" Target="../media/image276.png"/><Relationship Id="rId7" Type="http://schemas.openxmlformats.org/officeDocument/2006/relationships/image" Target="../media/image2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10" Type="http://schemas.openxmlformats.org/officeDocument/2006/relationships/image" Target="../media/image260.png"/><Relationship Id="rId4" Type="http://schemas.openxmlformats.org/officeDocument/2006/relationships/image" Target="../media/image285.png"/><Relationship Id="rId9" Type="http://schemas.openxmlformats.org/officeDocument/2006/relationships/image" Target="../media/image2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 smtClean="0"/>
              <a:t>finite field, order,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Euler’s </a:t>
            </a:r>
            <a:r>
              <a:rPr lang="en-US" altLang="zh-CN" sz="2200" dirty="0" smtClean="0"/>
              <a:t>theorem,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subgroup,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cyclic group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Cyclic </a:t>
            </a:r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793724"/>
                <a:ext cx="9144000" cy="331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</a:t>
                </a:r>
                <a:r>
                  <a:rPr lang="en-US" altLang="zh-CN" sz="2000" dirty="0"/>
                  <a:t>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/>
                  <a:t> be an Abelian group.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said to be </a:t>
                </a:r>
                <a:r>
                  <a:rPr lang="en-US" altLang="zh-CN" sz="2400" b="1" dirty="0"/>
                  <a:t>cyclic</a:t>
                </a:r>
                <a:r>
                  <a:rPr lang="en-US" altLang="zh-CN" sz="2400" dirty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there exists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is called a </a:t>
                </a:r>
                <a:r>
                  <a:rPr lang="en-US" altLang="zh-CN" sz="2000" b="1" dirty="0"/>
                  <a:t>generator</a:t>
                </a:r>
                <a:r>
                  <a:rPr lang="en-US" altLang="zh-CN" sz="20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</a:t>
                </a:r>
              </a:p>
              <a:p>
                <a:pPr marL="8001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be a finite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group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can be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computed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3724"/>
                <a:ext cx="9144000" cy="331167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4" b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1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Cyclic </a:t>
            </a:r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93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cyclic group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cyclic subgroup. 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7998859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prime;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=〈2〉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89884656743115795386465259539451236680898848947115328636715040578866337902750481566354238661203768010560056939935696678829394884407208311246423715319737062188883946712432742638151109800623047059726541476042502884419075341171231440736956555270413618581675255342293149119973622969239858152417678164812113999429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prime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subgroup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93866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70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Finite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487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=0,1,…;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+: 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  : 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 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oefficients modulo 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b="0" i="1" dirty="0" smtClean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ea typeface="Cambria Math" panose="02040503050406030204" pitchFamily="18" charset="0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+1 )</m:t>
                    </m:r>
                  </m:oMath>
                </a14:m>
                <a:endParaRPr lang="en-US" altLang="zh-CN" sz="2000" i="1" dirty="0" smtClean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ea typeface="Cambria Math" panose="02040503050406030204" pitchFamily="18" charset="0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000" i="1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m</a:t>
                </a:r>
                <a:r>
                  <a:rPr lang="en-US" altLang="zh-CN" sz="2000" dirty="0" smtClean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ultiples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are replaced with 0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oefficients modulo 2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,+,⋅)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 finite field.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4876207"/>
              </a:xfrm>
              <a:prstGeom prst="rect">
                <a:avLst/>
              </a:prstGeom>
              <a:blipFill>
                <a:blip r:embed="rId3"/>
                <a:stretch>
                  <a:fillRect l="-1000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ShiftRows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err="1" smtClean="0">
                <a:latin typeface="+mn-lt"/>
              </a:rPr>
              <a:t>MixColumns</a:t>
            </a:r>
            <a:endParaRPr lang="en-US" sz="3100" b="1" dirty="0"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9144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44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144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445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9017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1358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ShiftRows(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shift the rows of the state to the left</a:t>
                </a:r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653972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3653972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653972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653972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5400000">
            <a:off x="3184072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36412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40984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blipFill rotWithShape="0">
                <a:blip r:embed="rId6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/>
          <p:cNvSpPr/>
          <p:nvPr/>
        </p:nvSpPr>
        <p:spPr>
          <a:xfrm>
            <a:off x="914400" y="46355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直接连接符 166"/>
          <p:cNvCxnSpPr/>
          <p:nvPr/>
        </p:nvCxnSpPr>
        <p:spPr>
          <a:xfrm>
            <a:off x="9144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9144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9144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rot="5400000">
            <a:off x="4445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>
            <a:off x="9017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13589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18028" y="4711700"/>
            <a:ext cx="18288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</a:t>
            </a:r>
            <a:r>
              <a:rPr lang="en-US" sz="1600" dirty="0" smtClean="0"/>
              <a:t>01    </a:t>
            </a:r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01</a:t>
            </a:r>
            <a:endParaRPr lang="en-US" sz="1600" baseline="-25000" dirty="0" smtClean="0"/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03</a:t>
            </a:r>
            <a:endParaRPr lang="en-US" sz="1600" baseline="-25000" dirty="0" smtClean="0"/>
          </a:p>
          <a:p>
            <a:endParaRPr lang="en-US" sz="1600" dirty="0"/>
          </a:p>
          <a:p>
            <a:r>
              <a:rPr lang="en-US" sz="1600" dirty="0" smtClean="0"/>
              <a:t>03     01      01     02</a:t>
            </a:r>
            <a:endParaRPr lang="en-US" sz="16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blipFill>
                <a:blip r:embed="rId7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/>
          <p:cNvSpPr txBox="1"/>
          <p:nvPr/>
        </p:nvSpPr>
        <p:spPr>
          <a:xfrm>
            <a:off x="2819400" y="5333425"/>
            <a:ext cx="68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*</a:t>
            </a:r>
            <a:endParaRPr lang="en-US" sz="3200" dirty="0"/>
          </a:p>
        </p:txBody>
      </p:sp>
      <p:sp>
        <p:nvSpPr>
          <p:cNvPr id="184" name="矩形 183"/>
          <p:cNvSpPr/>
          <p:nvPr/>
        </p:nvSpPr>
        <p:spPr>
          <a:xfrm>
            <a:off x="6400800" y="46355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直接连接符 184"/>
          <p:cNvCxnSpPr/>
          <p:nvPr/>
        </p:nvCxnSpPr>
        <p:spPr>
          <a:xfrm>
            <a:off x="64008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64008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64008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rot="5400000">
            <a:off x="59309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rot="5400000">
            <a:off x="63881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rot="5400000">
            <a:off x="68453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blipFill rotWithShape="0">
                <a:blip r:embed="rId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32"/>
          <p:cNvSpPr/>
          <p:nvPr/>
        </p:nvSpPr>
        <p:spPr>
          <a:xfrm>
            <a:off x="3577772" y="4636625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直接连接符 33"/>
          <p:cNvCxnSpPr/>
          <p:nvPr/>
        </p:nvCxnSpPr>
        <p:spPr>
          <a:xfrm>
            <a:off x="3577772" y="50811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34"/>
          <p:cNvCxnSpPr/>
          <p:nvPr/>
        </p:nvCxnSpPr>
        <p:spPr>
          <a:xfrm>
            <a:off x="3577772" y="55383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5"/>
          <p:cNvCxnSpPr/>
          <p:nvPr/>
        </p:nvCxnSpPr>
        <p:spPr>
          <a:xfrm>
            <a:off x="3577772" y="59955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6"/>
          <p:cNvCxnSpPr/>
          <p:nvPr/>
        </p:nvCxnSpPr>
        <p:spPr>
          <a:xfrm rot="5400000">
            <a:off x="3107872" y="55510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37"/>
          <p:cNvCxnSpPr/>
          <p:nvPr/>
        </p:nvCxnSpPr>
        <p:spPr>
          <a:xfrm rot="5400000">
            <a:off x="35650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38"/>
          <p:cNvCxnSpPr/>
          <p:nvPr/>
        </p:nvCxnSpPr>
        <p:spPr>
          <a:xfrm rot="5400000">
            <a:off x="40222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baseline="-2500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blipFill>
                <a:blip r:embed="rId10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48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MixColumns</a:t>
            </a:r>
            <a:endParaRPr lang="en-US" sz="31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// multiplication of polynomials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reduce the coefficients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modulo 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Row 1 of the left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+1, 1,1)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Column 1 of the state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blipFill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34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6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1600"/>
                <a:ext cx="9144000" cy="430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order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of a group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the cardinality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as a set.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/>
                  <a:t>, the </a:t>
                </a:r>
                <a:r>
                  <a:rPr lang="en-US" altLang="zh-CN" sz="2400" b="1" i="0" dirty="0" smtClean="0">
                    <a:latin typeface="+mj-lt"/>
                  </a:rPr>
                  <a:t>order</a:t>
                </a:r>
                <a:r>
                  <a:rPr lang="en-US" altLang="zh-CN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smtClean="0"/>
                  <a:t> is defined as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least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additive group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Determine the orders of all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1" dirty="0" smtClean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400" dirty="0" smtClean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/>
                  <a:t>Determine the orders of all elements </a:t>
                </a:r>
                <a:r>
                  <a:rPr lang="en-US" altLang="zh-CN" sz="24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sz="2400" b="1" dirty="0" smtClean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3025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91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be a multiplicative Abelian group of order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Then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Euler’s Theorem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are both residue classes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Proof: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a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corollary of the previous theorem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Fermat’s Little Theorem: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If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This is a corollary of Euler’s theorem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By Euler’s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174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b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8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5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Subgroup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7800"/>
                <a:ext cx="9144000" cy="451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b="1" dirty="0"/>
                  <a:t>: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,⋆</m:t>
                        </m:r>
                      </m:e>
                    </m:d>
                  </m:oMath>
                </a14:m>
                <a:r>
                  <a:rPr lang="en-US" altLang="zh-CN" sz="2400" dirty="0"/>
                  <a:t> be an Abelian group. A subset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called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</a:t>
                </a:r>
                <a:r>
                  <a:rPr lang="en-US" altLang="zh-CN" sz="2400" b="1" dirty="0"/>
                  <a:t>subgroup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is also a group.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Multiplicative: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Additive: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0,2,4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/>
                  <a:t> be an Abelian group. L</a:t>
                </a:r>
                <a:r>
                  <a:rPr lang="en-US" altLang="zh-CN" sz="2400" dirty="0" smtClean="0"/>
                  <a:t>et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be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subset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/>
                  <a:t>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/>
                  <a:t>. </a:t>
                </a:r>
                <a:r>
                  <a:rPr lang="en-US" altLang="zh-CN" sz="24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Closure: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Associative: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Communicative: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51309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5" b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7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27519</TotalTime>
  <Words>293</Words>
  <Application>Microsoft Office PowerPoint</Application>
  <PresentationFormat>On-screen Show (4:3)</PresentationFormat>
  <Paragraphs>134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Office Theme</vt:lpstr>
      <vt:lpstr>Cryptography (2021 Fall) finite field, order, Euler’s theorem,  subgroup, cyclic group</vt:lpstr>
      <vt:lpstr>Finite Field</vt:lpstr>
      <vt:lpstr>ShiftRows and MixColumns</vt:lpstr>
      <vt:lpstr>MixColumns</vt:lpstr>
      <vt:lpstr>PowerPoint Presentation</vt:lpstr>
      <vt:lpstr>Order</vt:lpstr>
      <vt:lpstr>Order</vt:lpstr>
      <vt:lpstr>PowerPoint Presentation</vt:lpstr>
      <vt:lpstr>Subgroup</vt:lpstr>
      <vt:lpstr>Cyclic Group</vt:lpstr>
      <vt:lpstr>Cyclic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699</cp:revision>
  <cp:lastPrinted>2021-11-17T02:08:51Z</cp:lastPrinted>
  <dcterms:created xsi:type="dcterms:W3CDTF">2014-04-06T04:43:09Z</dcterms:created>
  <dcterms:modified xsi:type="dcterms:W3CDTF">2021-11-26T06:48:29Z</dcterms:modified>
</cp:coreProperties>
</file>